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82" r:id="rId4"/>
    <p:sldId id="258" r:id="rId5"/>
    <p:sldId id="278" r:id="rId6"/>
    <p:sldId id="259" r:id="rId7"/>
    <p:sldId id="260" r:id="rId8"/>
    <p:sldId id="261" r:id="rId9"/>
    <p:sldId id="283" r:id="rId10"/>
    <p:sldId id="289" r:id="rId11"/>
    <p:sldId id="281" r:id="rId12"/>
    <p:sldId id="287" r:id="rId13"/>
    <p:sldId id="285" r:id="rId14"/>
    <p:sldId id="262" r:id="rId15"/>
    <p:sldId id="263" r:id="rId16"/>
    <p:sldId id="265" r:id="rId17"/>
    <p:sldId id="264" r:id="rId18"/>
    <p:sldId id="266" r:id="rId19"/>
    <p:sldId id="286" r:id="rId20"/>
    <p:sldId id="267" r:id="rId21"/>
    <p:sldId id="290" r:id="rId22"/>
    <p:sldId id="268" r:id="rId23"/>
    <p:sldId id="269" r:id="rId24"/>
    <p:sldId id="270" r:id="rId25"/>
    <p:sldId id="271" r:id="rId26"/>
    <p:sldId id="272" r:id="rId27"/>
    <p:sldId id="273" r:id="rId28"/>
    <p:sldId id="274" r:id="rId29"/>
    <p:sldId id="275" r:id="rId30"/>
    <p:sldId id="280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1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88BCE4-EE00-426E-8271-21A5B57AD103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14AC02D-C4C4-4C92-8015-5A5873B1892A}">
      <dgm:prSet/>
      <dgm:spPr/>
      <dgm:t>
        <a:bodyPr/>
        <a:lstStyle/>
        <a:p>
          <a:r>
            <a:rPr lang="pt-BR"/>
            <a:t>Com a recuperação da Europa as exportações americanas diminuíram. Suas indústrias, no entanto, mantiveram o ritmo da produção. </a:t>
          </a:r>
          <a:endParaRPr lang="en-US"/>
        </a:p>
      </dgm:t>
    </dgm:pt>
    <dgm:pt modelId="{1FDD60A5-1C59-46D1-877C-1098DBF20C9C}" type="parTrans" cxnId="{72934CFF-5A21-45E2-B661-B412A01DC145}">
      <dgm:prSet/>
      <dgm:spPr/>
      <dgm:t>
        <a:bodyPr/>
        <a:lstStyle/>
        <a:p>
          <a:endParaRPr lang="en-US"/>
        </a:p>
      </dgm:t>
    </dgm:pt>
    <dgm:pt modelId="{A8788927-9A10-4B00-ADC3-D28CE239C0E5}" type="sibTrans" cxnId="{72934CFF-5A21-45E2-B661-B412A01DC145}">
      <dgm:prSet/>
      <dgm:spPr/>
      <dgm:t>
        <a:bodyPr/>
        <a:lstStyle/>
        <a:p>
          <a:endParaRPr lang="en-US"/>
        </a:p>
      </dgm:t>
    </dgm:pt>
    <dgm:pt modelId="{AAE7AC6B-E145-4EFD-A1E1-E77C16413387}">
      <dgm:prSet/>
      <dgm:spPr/>
      <dgm:t>
        <a:bodyPr/>
        <a:lstStyle/>
        <a:p>
          <a:r>
            <a:rPr lang="pt-BR"/>
            <a:t>O resultado  foi a superprodução: produtos em excesso, vendas e preços em declínio.</a:t>
          </a:r>
          <a:endParaRPr lang="en-US"/>
        </a:p>
      </dgm:t>
    </dgm:pt>
    <dgm:pt modelId="{385C2425-082F-414E-973A-D06B7E91F3CF}" type="parTrans" cxnId="{0250444F-4A35-456D-8E0F-609834C6D7CE}">
      <dgm:prSet/>
      <dgm:spPr/>
      <dgm:t>
        <a:bodyPr/>
        <a:lstStyle/>
        <a:p>
          <a:endParaRPr lang="en-US"/>
        </a:p>
      </dgm:t>
    </dgm:pt>
    <dgm:pt modelId="{49456F83-93F3-4090-94BC-839FAA13D560}" type="sibTrans" cxnId="{0250444F-4A35-456D-8E0F-609834C6D7CE}">
      <dgm:prSet/>
      <dgm:spPr/>
      <dgm:t>
        <a:bodyPr/>
        <a:lstStyle/>
        <a:p>
          <a:endParaRPr lang="en-US"/>
        </a:p>
      </dgm:t>
    </dgm:pt>
    <dgm:pt modelId="{099FAA49-1748-40F4-A63C-B297F3EF00B0}">
      <dgm:prSet/>
      <dgm:spPr/>
      <dgm:t>
        <a:bodyPr/>
        <a:lstStyle/>
        <a:p>
          <a:r>
            <a:rPr lang="pt-BR"/>
            <a:t>O marco da crise foi a queda  da bolsa de valores de Nova York, em 1929.</a:t>
          </a:r>
          <a:endParaRPr lang="en-US"/>
        </a:p>
      </dgm:t>
    </dgm:pt>
    <dgm:pt modelId="{AF753662-D1E4-4F73-8257-95CA7DE744BB}" type="parTrans" cxnId="{77E54DD4-0E07-4A03-BE74-D6123A912AEA}">
      <dgm:prSet/>
      <dgm:spPr/>
      <dgm:t>
        <a:bodyPr/>
        <a:lstStyle/>
        <a:p>
          <a:endParaRPr lang="en-US"/>
        </a:p>
      </dgm:t>
    </dgm:pt>
    <dgm:pt modelId="{11B4B0EE-7D85-4CF6-8B75-19786D120F60}" type="sibTrans" cxnId="{77E54DD4-0E07-4A03-BE74-D6123A912AEA}">
      <dgm:prSet/>
      <dgm:spPr/>
      <dgm:t>
        <a:bodyPr/>
        <a:lstStyle/>
        <a:p>
          <a:endParaRPr lang="en-US"/>
        </a:p>
      </dgm:t>
    </dgm:pt>
    <dgm:pt modelId="{C999BA57-C779-46BE-B5AE-6E57ABC9B913}">
      <dgm:prSet/>
      <dgm:spPr/>
      <dgm:t>
        <a:bodyPr/>
        <a:lstStyle/>
        <a:p>
          <a:r>
            <a:rPr lang="pt-BR"/>
            <a:t>A crise capitalista teve repercussões no mundo todo. Na Europa, gerou condições para o avanço  dos regimes totalitários o nazismo de Hitler e o fascismo de Mussolini.</a:t>
          </a:r>
          <a:endParaRPr lang="en-US"/>
        </a:p>
      </dgm:t>
    </dgm:pt>
    <dgm:pt modelId="{A06117EB-107D-4BAB-A320-E8B7619027A7}" type="parTrans" cxnId="{3AC589CF-6841-4F2F-876D-45D148137015}">
      <dgm:prSet/>
      <dgm:spPr/>
      <dgm:t>
        <a:bodyPr/>
        <a:lstStyle/>
        <a:p>
          <a:endParaRPr lang="en-US"/>
        </a:p>
      </dgm:t>
    </dgm:pt>
    <dgm:pt modelId="{8C169478-BCCE-44E2-8D00-3C83C1A52D29}" type="sibTrans" cxnId="{3AC589CF-6841-4F2F-876D-45D148137015}">
      <dgm:prSet/>
      <dgm:spPr/>
      <dgm:t>
        <a:bodyPr/>
        <a:lstStyle/>
        <a:p>
          <a:endParaRPr lang="en-US"/>
        </a:p>
      </dgm:t>
    </dgm:pt>
    <dgm:pt modelId="{AB4AF0BA-A819-4884-8176-3038DC52489C}" type="pres">
      <dgm:prSet presAssocID="{2C88BCE4-EE00-426E-8271-21A5B57AD103}" presName="linear" presStyleCnt="0">
        <dgm:presLayoutVars>
          <dgm:animLvl val="lvl"/>
          <dgm:resizeHandles val="exact"/>
        </dgm:presLayoutVars>
      </dgm:prSet>
      <dgm:spPr/>
    </dgm:pt>
    <dgm:pt modelId="{0884CDC7-A237-4072-AE94-538F377F7074}" type="pres">
      <dgm:prSet presAssocID="{C14AC02D-C4C4-4C92-8015-5A5873B1892A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1CEC2947-B026-4CAF-B865-DAEA13B53D24}" type="pres">
      <dgm:prSet presAssocID="{A8788927-9A10-4B00-ADC3-D28CE239C0E5}" presName="spacer" presStyleCnt="0"/>
      <dgm:spPr/>
    </dgm:pt>
    <dgm:pt modelId="{0680AAB1-27B6-4F67-9449-16A69E85BC01}" type="pres">
      <dgm:prSet presAssocID="{AAE7AC6B-E145-4EFD-A1E1-E77C16413387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3159A559-E6A8-4EE9-B18C-DD1BFB019D88}" type="pres">
      <dgm:prSet presAssocID="{49456F83-93F3-4090-94BC-839FAA13D560}" presName="spacer" presStyleCnt="0"/>
      <dgm:spPr/>
    </dgm:pt>
    <dgm:pt modelId="{1687BD41-9538-43A1-B354-BEF00E4ED043}" type="pres">
      <dgm:prSet presAssocID="{099FAA49-1748-40F4-A63C-B297F3EF00B0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C0DE34C5-ACC2-45D1-B810-143FC9141583}" type="pres">
      <dgm:prSet presAssocID="{11B4B0EE-7D85-4CF6-8B75-19786D120F60}" presName="spacer" presStyleCnt="0"/>
      <dgm:spPr/>
    </dgm:pt>
    <dgm:pt modelId="{13C22CA9-DB4A-4891-9537-D0E3C2834C2C}" type="pres">
      <dgm:prSet presAssocID="{C999BA57-C779-46BE-B5AE-6E57ABC9B913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8166320D-7280-4FD2-9882-A7A95EAED5ED}" type="presOf" srcId="{099FAA49-1748-40F4-A63C-B297F3EF00B0}" destId="{1687BD41-9538-43A1-B354-BEF00E4ED043}" srcOrd="0" destOrd="0" presId="urn:microsoft.com/office/officeart/2005/8/layout/vList2"/>
    <dgm:cxn modelId="{C4247716-0F6E-4097-B27D-8A03A4550A55}" type="presOf" srcId="{C999BA57-C779-46BE-B5AE-6E57ABC9B913}" destId="{13C22CA9-DB4A-4891-9537-D0E3C2834C2C}" srcOrd="0" destOrd="0" presId="urn:microsoft.com/office/officeart/2005/8/layout/vList2"/>
    <dgm:cxn modelId="{EAE0EB1B-8423-4B39-9DE1-7475A3E3F391}" type="presOf" srcId="{C14AC02D-C4C4-4C92-8015-5A5873B1892A}" destId="{0884CDC7-A237-4072-AE94-538F377F7074}" srcOrd="0" destOrd="0" presId="urn:microsoft.com/office/officeart/2005/8/layout/vList2"/>
    <dgm:cxn modelId="{66B62D34-A111-4F67-A33E-D23C0CD2389E}" type="presOf" srcId="{AAE7AC6B-E145-4EFD-A1E1-E77C16413387}" destId="{0680AAB1-27B6-4F67-9449-16A69E85BC01}" srcOrd="0" destOrd="0" presId="urn:microsoft.com/office/officeart/2005/8/layout/vList2"/>
    <dgm:cxn modelId="{0250444F-4A35-456D-8E0F-609834C6D7CE}" srcId="{2C88BCE4-EE00-426E-8271-21A5B57AD103}" destId="{AAE7AC6B-E145-4EFD-A1E1-E77C16413387}" srcOrd="1" destOrd="0" parTransId="{385C2425-082F-414E-973A-D06B7E91F3CF}" sibTransId="{49456F83-93F3-4090-94BC-839FAA13D560}"/>
    <dgm:cxn modelId="{26DACB71-4382-40E3-A508-0E255AFC1A0B}" type="presOf" srcId="{2C88BCE4-EE00-426E-8271-21A5B57AD103}" destId="{AB4AF0BA-A819-4884-8176-3038DC52489C}" srcOrd="0" destOrd="0" presId="urn:microsoft.com/office/officeart/2005/8/layout/vList2"/>
    <dgm:cxn modelId="{3AC589CF-6841-4F2F-876D-45D148137015}" srcId="{2C88BCE4-EE00-426E-8271-21A5B57AD103}" destId="{C999BA57-C779-46BE-B5AE-6E57ABC9B913}" srcOrd="3" destOrd="0" parTransId="{A06117EB-107D-4BAB-A320-E8B7619027A7}" sibTransId="{8C169478-BCCE-44E2-8D00-3C83C1A52D29}"/>
    <dgm:cxn modelId="{77E54DD4-0E07-4A03-BE74-D6123A912AEA}" srcId="{2C88BCE4-EE00-426E-8271-21A5B57AD103}" destId="{099FAA49-1748-40F4-A63C-B297F3EF00B0}" srcOrd="2" destOrd="0" parTransId="{AF753662-D1E4-4F73-8257-95CA7DE744BB}" sibTransId="{11B4B0EE-7D85-4CF6-8B75-19786D120F60}"/>
    <dgm:cxn modelId="{72934CFF-5A21-45E2-B661-B412A01DC145}" srcId="{2C88BCE4-EE00-426E-8271-21A5B57AD103}" destId="{C14AC02D-C4C4-4C92-8015-5A5873B1892A}" srcOrd="0" destOrd="0" parTransId="{1FDD60A5-1C59-46D1-877C-1098DBF20C9C}" sibTransId="{A8788927-9A10-4B00-ADC3-D28CE239C0E5}"/>
    <dgm:cxn modelId="{09BBFE29-1CDD-4651-BAD2-050337366E84}" type="presParOf" srcId="{AB4AF0BA-A819-4884-8176-3038DC52489C}" destId="{0884CDC7-A237-4072-AE94-538F377F7074}" srcOrd="0" destOrd="0" presId="urn:microsoft.com/office/officeart/2005/8/layout/vList2"/>
    <dgm:cxn modelId="{EC836670-8A60-4104-ACC8-B5D89D9C4676}" type="presParOf" srcId="{AB4AF0BA-A819-4884-8176-3038DC52489C}" destId="{1CEC2947-B026-4CAF-B865-DAEA13B53D24}" srcOrd="1" destOrd="0" presId="urn:microsoft.com/office/officeart/2005/8/layout/vList2"/>
    <dgm:cxn modelId="{4C3B9A02-CE9F-440B-A33C-4BD875FE7383}" type="presParOf" srcId="{AB4AF0BA-A819-4884-8176-3038DC52489C}" destId="{0680AAB1-27B6-4F67-9449-16A69E85BC01}" srcOrd="2" destOrd="0" presId="urn:microsoft.com/office/officeart/2005/8/layout/vList2"/>
    <dgm:cxn modelId="{175BC861-07CF-40BE-97B3-810E28CE42FC}" type="presParOf" srcId="{AB4AF0BA-A819-4884-8176-3038DC52489C}" destId="{3159A559-E6A8-4EE9-B18C-DD1BFB019D88}" srcOrd="3" destOrd="0" presId="urn:microsoft.com/office/officeart/2005/8/layout/vList2"/>
    <dgm:cxn modelId="{C53483EC-8750-45B5-AF9D-CEEB66513F6E}" type="presParOf" srcId="{AB4AF0BA-A819-4884-8176-3038DC52489C}" destId="{1687BD41-9538-43A1-B354-BEF00E4ED043}" srcOrd="4" destOrd="0" presId="urn:microsoft.com/office/officeart/2005/8/layout/vList2"/>
    <dgm:cxn modelId="{270DF395-B3E8-42EE-AD9F-76753AA375EA}" type="presParOf" srcId="{AB4AF0BA-A819-4884-8176-3038DC52489C}" destId="{C0DE34C5-ACC2-45D1-B810-143FC9141583}" srcOrd="5" destOrd="0" presId="urn:microsoft.com/office/officeart/2005/8/layout/vList2"/>
    <dgm:cxn modelId="{A0598345-FBE8-4ADD-9B90-3CC467BCE1B1}" type="presParOf" srcId="{AB4AF0BA-A819-4884-8176-3038DC52489C}" destId="{13C22CA9-DB4A-4891-9537-D0E3C2834C2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F99CDB7-D2E5-487B-A4FE-C4EC19EB6373}" type="doc">
      <dgm:prSet loTypeId="urn:microsoft.com/office/officeart/2005/8/layout/hList6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7198DB84-5A53-4FB6-8D5A-64C85AD3E418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pt-BR"/>
            <a:t>Preços</a:t>
          </a:r>
          <a:endParaRPr lang="pt-BR" dirty="0"/>
        </a:p>
      </dgm:t>
    </dgm:pt>
    <dgm:pt modelId="{BEB26195-6FCE-4A7F-B96E-9FBEC1E31893}" type="parTrans" cxnId="{8C2DB86C-0492-414B-A3D3-2DE29AEBF860}">
      <dgm:prSet/>
      <dgm:spPr/>
      <dgm:t>
        <a:bodyPr/>
        <a:lstStyle/>
        <a:p>
          <a:endParaRPr lang="pt-BR"/>
        </a:p>
      </dgm:t>
    </dgm:pt>
    <dgm:pt modelId="{6CE9D222-96B7-4D09-A430-85CB19E63BCD}" type="sibTrans" cxnId="{8C2DB86C-0492-414B-A3D3-2DE29AEBF860}">
      <dgm:prSet/>
      <dgm:spPr/>
      <dgm:t>
        <a:bodyPr/>
        <a:lstStyle/>
        <a:p>
          <a:endParaRPr lang="pt-BR"/>
        </a:p>
      </dgm:t>
    </dgm:pt>
    <dgm:pt modelId="{D1309012-1AB3-482C-8306-E01B2CF3B8FC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pt-BR" dirty="0"/>
            <a:t>Controle governamental dos preços de diversos produtos agrícolas e industriais.</a:t>
          </a:r>
        </a:p>
      </dgm:t>
    </dgm:pt>
    <dgm:pt modelId="{D56B0BC8-2157-4D44-B690-280B08391CF4}" type="parTrans" cxnId="{F99C7B05-67F4-4BB9-9FFB-A4A43245C6AE}">
      <dgm:prSet/>
      <dgm:spPr/>
      <dgm:t>
        <a:bodyPr/>
        <a:lstStyle/>
        <a:p>
          <a:endParaRPr lang="pt-BR"/>
        </a:p>
      </dgm:t>
    </dgm:pt>
    <dgm:pt modelId="{4E6E5F06-F6BA-4660-B25C-3D04E75C76B3}" type="sibTrans" cxnId="{F99C7B05-67F4-4BB9-9FFB-A4A43245C6AE}">
      <dgm:prSet/>
      <dgm:spPr/>
      <dgm:t>
        <a:bodyPr/>
        <a:lstStyle/>
        <a:p>
          <a:endParaRPr lang="pt-BR"/>
        </a:p>
      </dgm:t>
    </dgm:pt>
    <dgm:pt modelId="{E4F99E57-AB17-49B2-8865-D81AC1492869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pt-BR"/>
            <a:t>empréstimos</a:t>
          </a:r>
          <a:endParaRPr lang="pt-BR" dirty="0"/>
        </a:p>
      </dgm:t>
    </dgm:pt>
    <dgm:pt modelId="{8E3BB651-DE38-4AAA-B6F1-79D972AE42CD}" type="parTrans" cxnId="{67D5785A-B7AC-4D1F-9199-1A9E175744B0}">
      <dgm:prSet/>
      <dgm:spPr/>
      <dgm:t>
        <a:bodyPr/>
        <a:lstStyle/>
        <a:p>
          <a:endParaRPr lang="pt-BR"/>
        </a:p>
      </dgm:t>
    </dgm:pt>
    <dgm:pt modelId="{5E25EB17-334F-49A6-B8D3-FE879FEDF97D}" type="sibTrans" cxnId="{67D5785A-B7AC-4D1F-9199-1A9E175744B0}">
      <dgm:prSet/>
      <dgm:spPr/>
      <dgm:t>
        <a:bodyPr/>
        <a:lstStyle/>
        <a:p>
          <a:endParaRPr lang="pt-BR"/>
        </a:p>
      </dgm:t>
    </dgm:pt>
    <dgm:pt modelId="{5B9AC625-F3B6-4FD8-8445-A4076164D4FE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pt-BR" dirty="0"/>
            <a:t>Concessão de empréstimos aos fazendeiros arruinados para que pagassem suas dividas e reorganizassem a produção;</a:t>
          </a:r>
        </a:p>
      </dgm:t>
    </dgm:pt>
    <dgm:pt modelId="{2AC24596-37C0-4D2E-B012-B54B2B80B7D3}" type="parTrans" cxnId="{08842923-96AB-4EFF-8015-C70AAFB439DC}">
      <dgm:prSet/>
      <dgm:spPr/>
      <dgm:t>
        <a:bodyPr/>
        <a:lstStyle/>
        <a:p>
          <a:endParaRPr lang="pt-BR"/>
        </a:p>
      </dgm:t>
    </dgm:pt>
    <dgm:pt modelId="{008CC892-21FE-4C8E-9BA5-D8250802A6E7}" type="sibTrans" cxnId="{08842923-96AB-4EFF-8015-C70AAFB439DC}">
      <dgm:prSet/>
      <dgm:spPr/>
      <dgm:t>
        <a:bodyPr/>
        <a:lstStyle/>
        <a:p>
          <a:endParaRPr lang="pt-BR"/>
        </a:p>
      </dgm:t>
    </dgm:pt>
    <dgm:pt modelId="{DB12F9FA-52C4-479B-B3DA-CB4BEE4D63AA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pt-BR"/>
            <a:t>Obras públicas</a:t>
          </a:r>
          <a:endParaRPr lang="pt-BR" dirty="0"/>
        </a:p>
      </dgm:t>
    </dgm:pt>
    <dgm:pt modelId="{E6C51F6B-70A9-4E18-8CA8-1EFE4D5DC79C}" type="parTrans" cxnId="{953B3AF8-DEBD-4629-99B6-CAD167A6ECF5}">
      <dgm:prSet/>
      <dgm:spPr/>
      <dgm:t>
        <a:bodyPr/>
        <a:lstStyle/>
        <a:p>
          <a:endParaRPr lang="pt-BR"/>
        </a:p>
      </dgm:t>
    </dgm:pt>
    <dgm:pt modelId="{24ADDD0B-AE5B-45F2-98E0-11B86794506C}" type="sibTrans" cxnId="{953B3AF8-DEBD-4629-99B6-CAD167A6ECF5}">
      <dgm:prSet/>
      <dgm:spPr/>
      <dgm:t>
        <a:bodyPr/>
        <a:lstStyle/>
        <a:p>
          <a:endParaRPr lang="pt-BR"/>
        </a:p>
      </dgm:t>
    </dgm:pt>
    <dgm:pt modelId="{29A5F8F8-7602-4CDB-BD04-4D5E4D2F24AA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pt-BR" dirty="0"/>
            <a:t>Realização de diversas  obras públicas para oferecer trabalho a milhões de desempregados;</a:t>
          </a:r>
        </a:p>
      </dgm:t>
    </dgm:pt>
    <dgm:pt modelId="{5AD0BB40-9255-4A82-A76A-FE8647AC75C9}" type="parTrans" cxnId="{78F1643D-E78F-458A-871C-C0066B2D35DD}">
      <dgm:prSet/>
      <dgm:spPr/>
      <dgm:t>
        <a:bodyPr/>
        <a:lstStyle/>
        <a:p>
          <a:endParaRPr lang="pt-BR"/>
        </a:p>
      </dgm:t>
    </dgm:pt>
    <dgm:pt modelId="{F5E70898-9E95-4B97-BDE7-DC03D0F3C161}" type="sibTrans" cxnId="{78F1643D-E78F-458A-871C-C0066B2D35DD}">
      <dgm:prSet/>
      <dgm:spPr/>
      <dgm:t>
        <a:bodyPr/>
        <a:lstStyle/>
        <a:p>
          <a:endParaRPr lang="pt-BR"/>
        </a:p>
      </dgm:t>
    </dgm:pt>
    <dgm:pt modelId="{374137E6-D105-4507-A57F-D52E763F0882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pt-BR"/>
            <a:t>Pacto de reconstrução da indústria</a:t>
          </a:r>
          <a:endParaRPr lang="pt-BR" dirty="0"/>
        </a:p>
      </dgm:t>
    </dgm:pt>
    <dgm:pt modelId="{C90FA03A-515F-4C52-9CA4-C6F4D59A666C}" type="parTrans" cxnId="{7A210A5F-8817-4693-8A2B-8F7487C43A55}">
      <dgm:prSet/>
      <dgm:spPr/>
      <dgm:t>
        <a:bodyPr/>
        <a:lstStyle/>
        <a:p>
          <a:endParaRPr lang="pt-BR"/>
        </a:p>
      </dgm:t>
    </dgm:pt>
    <dgm:pt modelId="{A0029FD3-AE08-4EAF-B6E1-BEC799FD32C9}" type="sibTrans" cxnId="{7A210A5F-8817-4693-8A2B-8F7487C43A55}">
      <dgm:prSet/>
      <dgm:spPr/>
      <dgm:t>
        <a:bodyPr/>
        <a:lstStyle/>
        <a:p>
          <a:endParaRPr lang="pt-BR"/>
        </a:p>
      </dgm:t>
    </dgm:pt>
    <dgm:pt modelId="{693A1FA6-4A5D-4C6D-9F5D-7954B001086E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pt-BR"/>
            <a:t>Salário-desemprego</a:t>
          </a:r>
          <a:endParaRPr lang="pt-BR" dirty="0"/>
        </a:p>
      </dgm:t>
    </dgm:pt>
    <dgm:pt modelId="{A9F0248D-559D-43AB-93AE-4A5F95D478BC}" type="parTrans" cxnId="{2A704313-AF72-45C2-ACFF-8D8AA20B684C}">
      <dgm:prSet/>
      <dgm:spPr/>
      <dgm:t>
        <a:bodyPr/>
        <a:lstStyle/>
        <a:p>
          <a:endParaRPr lang="pt-BR"/>
        </a:p>
      </dgm:t>
    </dgm:pt>
    <dgm:pt modelId="{F58CD2DE-2884-4F70-80F9-BCC356A3DEB2}" type="sibTrans" cxnId="{2A704313-AF72-45C2-ACFF-8D8AA20B684C}">
      <dgm:prSet/>
      <dgm:spPr/>
      <dgm:t>
        <a:bodyPr/>
        <a:lstStyle/>
        <a:p>
          <a:endParaRPr lang="pt-BR"/>
        </a:p>
      </dgm:t>
    </dgm:pt>
    <dgm:pt modelId="{C2068317-AE2F-4E11-9EB3-89C2A2BE8CA7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pt-BR" dirty="0"/>
            <a:t>Criação de um salário-desemprego para aliviar a situação de miséria dos desempregados;</a:t>
          </a:r>
        </a:p>
      </dgm:t>
    </dgm:pt>
    <dgm:pt modelId="{692B4143-1227-4E51-BCDC-8D65817074B5}" type="parTrans" cxnId="{F7F8B416-4D8D-4ED1-8FF3-9E41498AAE51}">
      <dgm:prSet/>
      <dgm:spPr/>
      <dgm:t>
        <a:bodyPr/>
        <a:lstStyle/>
        <a:p>
          <a:endParaRPr lang="pt-BR"/>
        </a:p>
      </dgm:t>
    </dgm:pt>
    <dgm:pt modelId="{B3306F3D-BBC7-4444-9AC4-FD3FC5806384}" type="sibTrans" cxnId="{F7F8B416-4D8D-4ED1-8FF3-9E41498AAE51}">
      <dgm:prSet/>
      <dgm:spPr/>
      <dgm:t>
        <a:bodyPr/>
        <a:lstStyle/>
        <a:p>
          <a:endParaRPr lang="pt-BR"/>
        </a:p>
      </dgm:t>
    </dgm:pt>
    <dgm:pt modelId="{B65FBA83-4566-45EF-9995-E135E6E011C1}">
      <dgm:prSet/>
      <dgm:spPr/>
      <dgm:t>
        <a:bodyPr/>
        <a:lstStyle/>
        <a:p>
          <a:pPr>
            <a:lnSpc>
              <a:spcPct val="100000"/>
            </a:lnSpc>
          </a:pPr>
          <a:r>
            <a:rPr lang="pt-BR" dirty="0"/>
            <a:t>Realização de um acordo social pelo qual se garantiam os interesses dos industriais (limitação dos preços e da produção às exigências de mercado) e dos trabalhadores (fixação de salários mínimos, limitação das jornadas de trabalho.</a:t>
          </a:r>
        </a:p>
      </dgm:t>
    </dgm:pt>
    <dgm:pt modelId="{79FF0CA2-8329-4477-A480-A4E65C8FA53A}" type="parTrans" cxnId="{6C1561FB-2D79-4640-B873-23E526D957D3}">
      <dgm:prSet/>
      <dgm:spPr/>
      <dgm:t>
        <a:bodyPr/>
        <a:lstStyle/>
        <a:p>
          <a:endParaRPr lang="pt-BR"/>
        </a:p>
      </dgm:t>
    </dgm:pt>
    <dgm:pt modelId="{74BABEC0-00D5-4273-864F-C286EAE8445D}" type="sibTrans" cxnId="{6C1561FB-2D79-4640-B873-23E526D957D3}">
      <dgm:prSet/>
      <dgm:spPr/>
      <dgm:t>
        <a:bodyPr/>
        <a:lstStyle/>
        <a:p>
          <a:endParaRPr lang="pt-BR"/>
        </a:p>
      </dgm:t>
    </dgm:pt>
    <dgm:pt modelId="{73037E77-BBBA-4AB2-8CF1-66219415F3AB}" type="pres">
      <dgm:prSet presAssocID="{9F99CDB7-D2E5-487B-A4FE-C4EC19EB6373}" presName="Name0" presStyleCnt="0">
        <dgm:presLayoutVars>
          <dgm:dir/>
          <dgm:resizeHandles val="exact"/>
        </dgm:presLayoutVars>
      </dgm:prSet>
      <dgm:spPr/>
    </dgm:pt>
    <dgm:pt modelId="{6FCE13AA-9753-4399-B99B-B07A74183966}" type="pres">
      <dgm:prSet presAssocID="{7198DB84-5A53-4FB6-8D5A-64C85AD3E418}" presName="node" presStyleLbl="node1" presStyleIdx="0" presStyleCnt="5">
        <dgm:presLayoutVars>
          <dgm:bulletEnabled val="1"/>
        </dgm:presLayoutVars>
      </dgm:prSet>
      <dgm:spPr/>
    </dgm:pt>
    <dgm:pt modelId="{29E11537-21A4-4511-B333-CD6CD37BBBE9}" type="pres">
      <dgm:prSet presAssocID="{6CE9D222-96B7-4D09-A430-85CB19E63BCD}" presName="sibTrans" presStyleCnt="0"/>
      <dgm:spPr/>
    </dgm:pt>
    <dgm:pt modelId="{F6349630-E94B-4FD0-AC8E-B805D4A35D32}" type="pres">
      <dgm:prSet presAssocID="{E4F99E57-AB17-49B2-8865-D81AC1492869}" presName="node" presStyleLbl="node1" presStyleIdx="1" presStyleCnt="5">
        <dgm:presLayoutVars>
          <dgm:bulletEnabled val="1"/>
        </dgm:presLayoutVars>
      </dgm:prSet>
      <dgm:spPr/>
    </dgm:pt>
    <dgm:pt modelId="{07E828F3-CB65-4018-B1F1-B2D1C007043F}" type="pres">
      <dgm:prSet presAssocID="{5E25EB17-334F-49A6-B8D3-FE879FEDF97D}" presName="sibTrans" presStyleCnt="0"/>
      <dgm:spPr/>
    </dgm:pt>
    <dgm:pt modelId="{74A18948-A2A8-4027-AEDA-E3E3FD711126}" type="pres">
      <dgm:prSet presAssocID="{DB12F9FA-52C4-479B-B3DA-CB4BEE4D63AA}" presName="node" presStyleLbl="node1" presStyleIdx="2" presStyleCnt="5">
        <dgm:presLayoutVars>
          <dgm:bulletEnabled val="1"/>
        </dgm:presLayoutVars>
      </dgm:prSet>
      <dgm:spPr/>
    </dgm:pt>
    <dgm:pt modelId="{AE07B094-4A38-417A-A18A-5EBF1708A152}" type="pres">
      <dgm:prSet presAssocID="{24ADDD0B-AE5B-45F2-98E0-11B86794506C}" presName="sibTrans" presStyleCnt="0"/>
      <dgm:spPr/>
    </dgm:pt>
    <dgm:pt modelId="{E13E7587-2865-4BFE-89D4-C4FA00933307}" type="pres">
      <dgm:prSet presAssocID="{693A1FA6-4A5D-4C6D-9F5D-7954B001086E}" presName="node" presStyleLbl="node1" presStyleIdx="3" presStyleCnt="5">
        <dgm:presLayoutVars>
          <dgm:bulletEnabled val="1"/>
        </dgm:presLayoutVars>
      </dgm:prSet>
      <dgm:spPr/>
    </dgm:pt>
    <dgm:pt modelId="{07745768-2D8C-4A4C-8A77-E228CE96C220}" type="pres">
      <dgm:prSet presAssocID="{F58CD2DE-2884-4F70-80F9-BCC356A3DEB2}" presName="sibTrans" presStyleCnt="0"/>
      <dgm:spPr/>
    </dgm:pt>
    <dgm:pt modelId="{40A7F467-39F6-4A39-8C24-6DA728F04B99}" type="pres">
      <dgm:prSet presAssocID="{374137E6-D105-4507-A57F-D52E763F0882}" presName="node" presStyleLbl="node1" presStyleIdx="4" presStyleCnt="5">
        <dgm:presLayoutVars>
          <dgm:bulletEnabled val="1"/>
        </dgm:presLayoutVars>
      </dgm:prSet>
      <dgm:spPr/>
    </dgm:pt>
  </dgm:ptLst>
  <dgm:cxnLst>
    <dgm:cxn modelId="{F99C7B05-67F4-4BB9-9FFB-A4A43245C6AE}" srcId="{7198DB84-5A53-4FB6-8D5A-64C85AD3E418}" destId="{D1309012-1AB3-482C-8306-E01B2CF3B8FC}" srcOrd="0" destOrd="0" parTransId="{D56B0BC8-2157-4D44-B690-280B08391CF4}" sibTransId="{4E6E5F06-F6BA-4660-B25C-3D04E75C76B3}"/>
    <dgm:cxn modelId="{2A704313-AF72-45C2-ACFF-8D8AA20B684C}" srcId="{9F99CDB7-D2E5-487B-A4FE-C4EC19EB6373}" destId="{693A1FA6-4A5D-4C6D-9F5D-7954B001086E}" srcOrd="3" destOrd="0" parTransId="{A9F0248D-559D-43AB-93AE-4A5F95D478BC}" sibTransId="{F58CD2DE-2884-4F70-80F9-BCC356A3DEB2}"/>
    <dgm:cxn modelId="{0B6F5916-B4CF-4264-994C-87E1D01A30D8}" type="presOf" srcId="{B65FBA83-4566-45EF-9995-E135E6E011C1}" destId="{40A7F467-39F6-4A39-8C24-6DA728F04B99}" srcOrd="0" destOrd="1" presId="urn:microsoft.com/office/officeart/2005/8/layout/hList6"/>
    <dgm:cxn modelId="{F7F8B416-4D8D-4ED1-8FF3-9E41498AAE51}" srcId="{693A1FA6-4A5D-4C6D-9F5D-7954B001086E}" destId="{C2068317-AE2F-4E11-9EB3-89C2A2BE8CA7}" srcOrd="0" destOrd="0" parTransId="{692B4143-1227-4E51-BCDC-8D65817074B5}" sibTransId="{B3306F3D-BBC7-4444-9AC4-FD3FC5806384}"/>
    <dgm:cxn modelId="{2928EB20-C58F-4D66-8386-2CE088300AA5}" type="presOf" srcId="{29A5F8F8-7602-4CDB-BD04-4D5E4D2F24AA}" destId="{74A18948-A2A8-4027-AEDA-E3E3FD711126}" srcOrd="0" destOrd="1" presId="urn:microsoft.com/office/officeart/2005/8/layout/hList6"/>
    <dgm:cxn modelId="{08842923-96AB-4EFF-8015-C70AAFB439DC}" srcId="{E4F99E57-AB17-49B2-8865-D81AC1492869}" destId="{5B9AC625-F3B6-4FD8-8445-A4076164D4FE}" srcOrd="0" destOrd="0" parTransId="{2AC24596-37C0-4D2E-B012-B54B2B80B7D3}" sibTransId="{008CC892-21FE-4C8E-9BA5-D8250802A6E7}"/>
    <dgm:cxn modelId="{21572C26-A171-4CDC-A741-E9FA3AA2EAFE}" type="presOf" srcId="{374137E6-D105-4507-A57F-D52E763F0882}" destId="{40A7F467-39F6-4A39-8C24-6DA728F04B99}" srcOrd="0" destOrd="0" presId="urn:microsoft.com/office/officeart/2005/8/layout/hList6"/>
    <dgm:cxn modelId="{C5242A3B-3A4E-41F2-9E84-B512F07E45E8}" type="presOf" srcId="{D1309012-1AB3-482C-8306-E01B2CF3B8FC}" destId="{6FCE13AA-9753-4399-B99B-B07A74183966}" srcOrd="0" destOrd="1" presId="urn:microsoft.com/office/officeart/2005/8/layout/hList6"/>
    <dgm:cxn modelId="{78F1643D-E78F-458A-871C-C0066B2D35DD}" srcId="{DB12F9FA-52C4-479B-B3DA-CB4BEE4D63AA}" destId="{29A5F8F8-7602-4CDB-BD04-4D5E4D2F24AA}" srcOrd="0" destOrd="0" parTransId="{5AD0BB40-9255-4A82-A76A-FE8647AC75C9}" sibTransId="{F5E70898-9E95-4B97-BDE7-DC03D0F3C161}"/>
    <dgm:cxn modelId="{7A210A5F-8817-4693-8A2B-8F7487C43A55}" srcId="{9F99CDB7-D2E5-487B-A4FE-C4EC19EB6373}" destId="{374137E6-D105-4507-A57F-D52E763F0882}" srcOrd="4" destOrd="0" parTransId="{C90FA03A-515F-4C52-9CA4-C6F4D59A666C}" sibTransId="{A0029FD3-AE08-4EAF-B6E1-BEC799FD32C9}"/>
    <dgm:cxn modelId="{C882D242-EE2F-4EC2-A88E-8321741BFF25}" type="presOf" srcId="{DB12F9FA-52C4-479B-B3DA-CB4BEE4D63AA}" destId="{74A18948-A2A8-4027-AEDA-E3E3FD711126}" srcOrd="0" destOrd="0" presId="urn:microsoft.com/office/officeart/2005/8/layout/hList6"/>
    <dgm:cxn modelId="{8C2DB86C-0492-414B-A3D3-2DE29AEBF860}" srcId="{9F99CDB7-D2E5-487B-A4FE-C4EC19EB6373}" destId="{7198DB84-5A53-4FB6-8D5A-64C85AD3E418}" srcOrd="0" destOrd="0" parTransId="{BEB26195-6FCE-4A7F-B96E-9FBEC1E31893}" sibTransId="{6CE9D222-96B7-4D09-A430-85CB19E63BCD}"/>
    <dgm:cxn modelId="{F0BEAC57-E904-43AC-8378-0682A6E10FE9}" type="presOf" srcId="{E4F99E57-AB17-49B2-8865-D81AC1492869}" destId="{F6349630-E94B-4FD0-AC8E-B805D4A35D32}" srcOrd="0" destOrd="0" presId="urn:microsoft.com/office/officeart/2005/8/layout/hList6"/>
    <dgm:cxn modelId="{71801358-9760-4899-BF9F-403A0EDCE9F2}" type="presOf" srcId="{5B9AC625-F3B6-4FD8-8445-A4076164D4FE}" destId="{F6349630-E94B-4FD0-AC8E-B805D4A35D32}" srcOrd="0" destOrd="1" presId="urn:microsoft.com/office/officeart/2005/8/layout/hList6"/>
    <dgm:cxn modelId="{67D5785A-B7AC-4D1F-9199-1A9E175744B0}" srcId="{9F99CDB7-D2E5-487B-A4FE-C4EC19EB6373}" destId="{E4F99E57-AB17-49B2-8865-D81AC1492869}" srcOrd="1" destOrd="0" parTransId="{8E3BB651-DE38-4AAA-B6F1-79D972AE42CD}" sibTransId="{5E25EB17-334F-49A6-B8D3-FE879FEDF97D}"/>
    <dgm:cxn modelId="{8A04C988-2D3B-470B-804F-50CC5FBF187C}" type="presOf" srcId="{7198DB84-5A53-4FB6-8D5A-64C85AD3E418}" destId="{6FCE13AA-9753-4399-B99B-B07A74183966}" srcOrd="0" destOrd="0" presId="urn:microsoft.com/office/officeart/2005/8/layout/hList6"/>
    <dgm:cxn modelId="{3A0CF98A-EB2A-4DD7-B961-6E01AA17421C}" type="presOf" srcId="{693A1FA6-4A5D-4C6D-9F5D-7954B001086E}" destId="{E13E7587-2865-4BFE-89D4-C4FA00933307}" srcOrd="0" destOrd="0" presId="urn:microsoft.com/office/officeart/2005/8/layout/hList6"/>
    <dgm:cxn modelId="{42D68394-683A-4800-993F-704DB53215BD}" type="presOf" srcId="{9F99CDB7-D2E5-487B-A4FE-C4EC19EB6373}" destId="{73037E77-BBBA-4AB2-8CF1-66219415F3AB}" srcOrd="0" destOrd="0" presId="urn:microsoft.com/office/officeart/2005/8/layout/hList6"/>
    <dgm:cxn modelId="{4008EAA1-5C9B-4473-9774-AA12A1388BEB}" type="presOf" srcId="{C2068317-AE2F-4E11-9EB3-89C2A2BE8CA7}" destId="{E13E7587-2865-4BFE-89D4-C4FA00933307}" srcOrd="0" destOrd="1" presId="urn:microsoft.com/office/officeart/2005/8/layout/hList6"/>
    <dgm:cxn modelId="{953B3AF8-DEBD-4629-99B6-CAD167A6ECF5}" srcId="{9F99CDB7-D2E5-487B-A4FE-C4EC19EB6373}" destId="{DB12F9FA-52C4-479B-B3DA-CB4BEE4D63AA}" srcOrd="2" destOrd="0" parTransId="{E6C51F6B-70A9-4E18-8CA8-1EFE4D5DC79C}" sibTransId="{24ADDD0B-AE5B-45F2-98E0-11B86794506C}"/>
    <dgm:cxn modelId="{6C1561FB-2D79-4640-B873-23E526D957D3}" srcId="{374137E6-D105-4507-A57F-D52E763F0882}" destId="{B65FBA83-4566-45EF-9995-E135E6E011C1}" srcOrd="0" destOrd="0" parTransId="{79FF0CA2-8329-4477-A480-A4E65C8FA53A}" sibTransId="{74BABEC0-00D5-4273-864F-C286EAE8445D}"/>
    <dgm:cxn modelId="{FDEA7B77-CFF2-4230-8E7D-FF2EF127DE59}" type="presParOf" srcId="{73037E77-BBBA-4AB2-8CF1-66219415F3AB}" destId="{6FCE13AA-9753-4399-B99B-B07A74183966}" srcOrd="0" destOrd="0" presId="urn:microsoft.com/office/officeart/2005/8/layout/hList6"/>
    <dgm:cxn modelId="{458E5A19-1506-47B9-A0F9-AB09D6258FC1}" type="presParOf" srcId="{73037E77-BBBA-4AB2-8CF1-66219415F3AB}" destId="{29E11537-21A4-4511-B333-CD6CD37BBBE9}" srcOrd="1" destOrd="0" presId="urn:microsoft.com/office/officeart/2005/8/layout/hList6"/>
    <dgm:cxn modelId="{5888E233-0A8D-4966-AA79-4BBD40C5ED78}" type="presParOf" srcId="{73037E77-BBBA-4AB2-8CF1-66219415F3AB}" destId="{F6349630-E94B-4FD0-AC8E-B805D4A35D32}" srcOrd="2" destOrd="0" presId="urn:microsoft.com/office/officeart/2005/8/layout/hList6"/>
    <dgm:cxn modelId="{A043CAA5-71EC-4705-B11C-1BDD98E312B0}" type="presParOf" srcId="{73037E77-BBBA-4AB2-8CF1-66219415F3AB}" destId="{07E828F3-CB65-4018-B1F1-B2D1C007043F}" srcOrd="3" destOrd="0" presId="urn:microsoft.com/office/officeart/2005/8/layout/hList6"/>
    <dgm:cxn modelId="{0119B3E3-D5B8-4146-9E09-E0F6A877A4F1}" type="presParOf" srcId="{73037E77-BBBA-4AB2-8CF1-66219415F3AB}" destId="{74A18948-A2A8-4027-AEDA-E3E3FD711126}" srcOrd="4" destOrd="0" presId="urn:microsoft.com/office/officeart/2005/8/layout/hList6"/>
    <dgm:cxn modelId="{DB660BE8-85B2-4D07-B4C3-295B2294A98C}" type="presParOf" srcId="{73037E77-BBBA-4AB2-8CF1-66219415F3AB}" destId="{AE07B094-4A38-417A-A18A-5EBF1708A152}" srcOrd="5" destOrd="0" presId="urn:microsoft.com/office/officeart/2005/8/layout/hList6"/>
    <dgm:cxn modelId="{DBF928B9-F68C-4E58-9BE8-C7F10CCBF7D8}" type="presParOf" srcId="{73037E77-BBBA-4AB2-8CF1-66219415F3AB}" destId="{E13E7587-2865-4BFE-89D4-C4FA00933307}" srcOrd="6" destOrd="0" presId="urn:microsoft.com/office/officeart/2005/8/layout/hList6"/>
    <dgm:cxn modelId="{6A81C404-394A-4678-A60B-D217D5A69CF0}" type="presParOf" srcId="{73037E77-BBBA-4AB2-8CF1-66219415F3AB}" destId="{07745768-2D8C-4A4C-8A77-E228CE96C220}" srcOrd="7" destOrd="0" presId="urn:microsoft.com/office/officeart/2005/8/layout/hList6"/>
    <dgm:cxn modelId="{AA7BAE18-5951-43FB-B051-B44880ED0D8F}" type="presParOf" srcId="{73037E77-BBBA-4AB2-8CF1-66219415F3AB}" destId="{40A7F467-39F6-4A39-8C24-6DA728F04B99}" srcOrd="8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E0E25CC-67C5-4A08-92D7-88BDC789C687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A7CA520-B425-498D-8887-57CD07B6CFD6}">
      <dgm:prSet/>
      <dgm:spPr/>
      <dgm:t>
        <a:bodyPr/>
        <a:lstStyle/>
        <a:p>
          <a:r>
            <a:rPr lang="pt-BR"/>
            <a:t>Crise do capitalismo trouxe como: consequência: aumento do desemprego, queda da produção, elevação dos índices de inflação, falência de muitas empresas.</a:t>
          </a:r>
          <a:endParaRPr lang="en-US"/>
        </a:p>
      </dgm:t>
    </dgm:pt>
    <dgm:pt modelId="{45A773E3-5103-44AA-99A8-226B53440481}" type="parTrans" cxnId="{8D8B74EC-6930-4AF3-BBAA-AC78FE8E6CFA}">
      <dgm:prSet/>
      <dgm:spPr/>
      <dgm:t>
        <a:bodyPr/>
        <a:lstStyle/>
        <a:p>
          <a:endParaRPr lang="en-US"/>
        </a:p>
      </dgm:t>
    </dgm:pt>
    <dgm:pt modelId="{51EEB6E7-D4A5-43E1-9C51-575681BB66CC}" type="sibTrans" cxnId="{8D8B74EC-6930-4AF3-BBAA-AC78FE8E6CFA}">
      <dgm:prSet/>
      <dgm:spPr/>
      <dgm:t>
        <a:bodyPr/>
        <a:lstStyle/>
        <a:p>
          <a:endParaRPr lang="en-US"/>
        </a:p>
      </dgm:t>
    </dgm:pt>
    <dgm:pt modelId="{DED6915E-2FA6-40FC-B7E5-D41679001C6B}">
      <dgm:prSet/>
      <dgm:spPr/>
      <dgm:t>
        <a:bodyPr/>
        <a:lstStyle/>
        <a:p>
          <a:r>
            <a:rPr lang="pt-BR"/>
            <a:t>Agravamento dos conflitos de classes sociais.</a:t>
          </a:r>
          <a:endParaRPr lang="en-US"/>
        </a:p>
      </dgm:t>
    </dgm:pt>
    <dgm:pt modelId="{C3E271AD-76FA-4D9E-A262-8A11201F823F}" type="parTrans" cxnId="{A66276B0-323D-4650-8C6E-31D382DA7F60}">
      <dgm:prSet/>
      <dgm:spPr/>
      <dgm:t>
        <a:bodyPr/>
        <a:lstStyle/>
        <a:p>
          <a:endParaRPr lang="en-US"/>
        </a:p>
      </dgm:t>
    </dgm:pt>
    <dgm:pt modelId="{A7E0A9A5-08C1-46E8-A39C-653B25E9BD6E}" type="sibTrans" cxnId="{A66276B0-323D-4650-8C6E-31D382DA7F60}">
      <dgm:prSet/>
      <dgm:spPr/>
      <dgm:t>
        <a:bodyPr/>
        <a:lstStyle/>
        <a:p>
          <a:endParaRPr lang="en-US"/>
        </a:p>
      </dgm:t>
    </dgm:pt>
    <dgm:pt modelId="{84A8B03F-390E-48EC-97BB-B28FD7B286DA}">
      <dgm:prSet/>
      <dgm:spPr/>
      <dgm:t>
        <a:bodyPr/>
        <a:lstStyle/>
        <a:p>
          <a:r>
            <a:rPr lang="pt-BR"/>
            <a:t>As democracias liberais não tiveram êxito e com isso ouve o aparecimento  e formação de regimes autoritários, capaz de impor disciplina social e recompor a ordem capitalista.</a:t>
          </a:r>
          <a:endParaRPr lang="en-US"/>
        </a:p>
      </dgm:t>
    </dgm:pt>
    <dgm:pt modelId="{419DA0C3-2AD4-4F05-9353-F7B3E0AB0CAE}" type="parTrans" cxnId="{C149FBC6-4CCC-4575-9A6A-B4E700A1282A}">
      <dgm:prSet/>
      <dgm:spPr/>
      <dgm:t>
        <a:bodyPr/>
        <a:lstStyle/>
        <a:p>
          <a:endParaRPr lang="en-US"/>
        </a:p>
      </dgm:t>
    </dgm:pt>
    <dgm:pt modelId="{3C665DF0-AA1F-4982-B398-C72B96BD6DB3}" type="sibTrans" cxnId="{C149FBC6-4CCC-4575-9A6A-B4E700A1282A}">
      <dgm:prSet/>
      <dgm:spPr/>
      <dgm:t>
        <a:bodyPr/>
        <a:lstStyle/>
        <a:p>
          <a:endParaRPr lang="en-US"/>
        </a:p>
      </dgm:t>
    </dgm:pt>
    <dgm:pt modelId="{9E76A8F3-1B87-4686-931A-E35DE50150C7}">
      <dgm:prSet/>
      <dgm:spPr/>
      <dgm:t>
        <a:bodyPr/>
        <a:lstStyle/>
        <a:p>
          <a:r>
            <a:rPr lang="pt-BR"/>
            <a:t>As novas ideias políticas autoritárias abriram espaço para esses regimes totalitários.</a:t>
          </a:r>
          <a:endParaRPr lang="en-US"/>
        </a:p>
      </dgm:t>
    </dgm:pt>
    <dgm:pt modelId="{7CF49A3D-3FB9-4452-AE2C-C30E1A58E6E9}" type="parTrans" cxnId="{FB6CB69F-5FDB-4D73-98D5-152E82446470}">
      <dgm:prSet/>
      <dgm:spPr/>
      <dgm:t>
        <a:bodyPr/>
        <a:lstStyle/>
        <a:p>
          <a:endParaRPr lang="en-US"/>
        </a:p>
      </dgm:t>
    </dgm:pt>
    <dgm:pt modelId="{5D77CEF7-AD91-4ABC-8756-06B00221D80E}" type="sibTrans" cxnId="{FB6CB69F-5FDB-4D73-98D5-152E82446470}">
      <dgm:prSet/>
      <dgm:spPr/>
      <dgm:t>
        <a:bodyPr/>
        <a:lstStyle/>
        <a:p>
          <a:endParaRPr lang="en-US"/>
        </a:p>
      </dgm:t>
    </dgm:pt>
    <dgm:pt modelId="{7A3516A6-72C8-4ABF-B79F-AC16563CE60E}">
      <dgm:prSet/>
      <dgm:spPr/>
      <dgm:t>
        <a:bodyPr/>
        <a:lstStyle/>
        <a:p>
          <a:r>
            <a:rPr lang="pt-BR"/>
            <a:t>Outro fator que fez o aparecimento dos regimes totalitários foi o temor do socialismo e das classes proletárias desta forma banqueiros, industriais aceitaram a nova política.</a:t>
          </a:r>
          <a:endParaRPr lang="en-US"/>
        </a:p>
      </dgm:t>
    </dgm:pt>
    <dgm:pt modelId="{4A467AAE-17A3-4D58-93D8-67B323CF9F98}" type="parTrans" cxnId="{047E50BC-FC7C-4073-8409-625E52C99FD9}">
      <dgm:prSet/>
      <dgm:spPr/>
      <dgm:t>
        <a:bodyPr/>
        <a:lstStyle/>
        <a:p>
          <a:endParaRPr lang="en-US"/>
        </a:p>
      </dgm:t>
    </dgm:pt>
    <dgm:pt modelId="{94BAAD80-49EF-40E9-B96C-15781ABA2869}" type="sibTrans" cxnId="{047E50BC-FC7C-4073-8409-625E52C99FD9}">
      <dgm:prSet/>
      <dgm:spPr/>
      <dgm:t>
        <a:bodyPr/>
        <a:lstStyle/>
        <a:p>
          <a:endParaRPr lang="en-US"/>
        </a:p>
      </dgm:t>
    </dgm:pt>
    <dgm:pt modelId="{25E5195C-488F-423C-A9D5-09B5389319B6}">
      <dgm:prSet/>
      <dgm:spPr/>
      <dgm:t>
        <a:bodyPr/>
        <a:lstStyle/>
        <a:p>
          <a:r>
            <a:rPr lang="pt-BR"/>
            <a:t>Essas lutas ganharam força a partir da Revolução Russa 1917.</a:t>
          </a:r>
          <a:endParaRPr lang="en-US"/>
        </a:p>
      </dgm:t>
    </dgm:pt>
    <dgm:pt modelId="{E06FE74B-6B1A-48D0-BE48-725C4E092654}" type="parTrans" cxnId="{FA3D9DAC-937A-40F1-88B4-1836AD973DC9}">
      <dgm:prSet/>
      <dgm:spPr/>
      <dgm:t>
        <a:bodyPr/>
        <a:lstStyle/>
        <a:p>
          <a:endParaRPr lang="en-US"/>
        </a:p>
      </dgm:t>
    </dgm:pt>
    <dgm:pt modelId="{A17FA33C-A8E9-434B-93E7-D4ED94F5EF69}" type="sibTrans" cxnId="{FA3D9DAC-937A-40F1-88B4-1836AD973DC9}">
      <dgm:prSet/>
      <dgm:spPr/>
      <dgm:t>
        <a:bodyPr/>
        <a:lstStyle/>
        <a:p>
          <a:endParaRPr lang="en-US"/>
        </a:p>
      </dgm:t>
    </dgm:pt>
    <dgm:pt modelId="{2E65DB5E-21A5-4261-8A0C-5E29D147D52D}">
      <dgm:prSet/>
      <dgm:spPr/>
      <dgm:t>
        <a:bodyPr/>
        <a:lstStyle/>
        <a:p>
          <a:r>
            <a:rPr lang="pt-BR"/>
            <a:t>Entre os exemplos mais significativos de regimes totalitários estão o fascismo na Itália, e o nazismo, na Alemanha.</a:t>
          </a:r>
          <a:endParaRPr lang="en-US"/>
        </a:p>
      </dgm:t>
    </dgm:pt>
    <dgm:pt modelId="{CEF265BF-6214-45D7-A2A4-C2B0CDB492AA}" type="parTrans" cxnId="{F6908631-E258-4040-B827-08D09BFE65EE}">
      <dgm:prSet/>
      <dgm:spPr/>
      <dgm:t>
        <a:bodyPr/>
        <a:lstStyle/>
        <a:p>
          <a:endParaRPr lang="en-US"/>
        </a:p>
      </dgm:t>
    </dgm:pt>
    <dgm:pt modelId="{B4603BEC-398C-420C-90A4-E22406404433}" type="sibTrans" cxnId="{F6908631-E258-4040-B827-08D09BFE65EE}">
      <dgm:prSet/>
      <dgm:spPr/>
      <dgm:t>
        <a:bodyPr/>
        <a:lstStyle/>
        <a:p>
          <a:endParaRPr lang="en-US"/>
        </a:p>
      </dgm:t>
    </dgm:pt>
    <dgm:pt modelId="{E55629A2-5B75-425F-95CD-122BF2642F78}" type="pres">
      <dgm:prSet presAssocID="{2E0E25CC-67C5-4A08-92D7-88BDC789C687}" presName="linear" presStyleCnt="0">
        <dgm:presLayoutVars>
          <dgm:animLvl val="lvl"/>
          <dgm:resizeHandles val="exact"/>
        </dgm:presLayoutVars>
      </dgm:prSet>
      <dgm:spPr/>
    </dgm:pt>
    <dgm:pt modelId="{785952BC-1787-420E-9382-149DC640D26B}" type="pres">
      <dgm:prSet presAssocID="{EA7CA520-B425-498D-8887-57CD07B6CFD6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791469CA-3554-4B70-95CD-17A5763A6E01}" type="pres">
      <dgm:prSet presAssocID="{51EEB6E7-D4A5-43E1-9C51-575681BB66CC}" presName="spacer" presStyleCnt="0"/>
      <dgm:spPr/>
    </dgm:pt>
    <dgm:pt modelId="{FC4C309A-7EF7-425E-8BC7-EDBE609331C1}" type="pres">
      <dgm:prSet presAssocID="{DED6915E-2FA6-40FC-B7E5-D41679001C6B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8138D1B3-03FD-48FE-A840-4A057AD71F4F}" type="pres">
      <dgm:prSet presAssocID="{A7E0A9A5-08C1-46E8-A39C-653B25E9BD6E}" presName="spacer" presStyleCnt="0"/>
      <dgm:spPr/>
    </dgm:pt>
    <dgm:pt modelId="{A24742E9-418D-4EB5-8DB4-BD54B22D5D38}" type="pres">
      <dgm:prSet presAssocID="{84A8B03F-390E-48EC-97BB-B28FD7B286DA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93DA5808-A5A0-48A9-9CD1-52CBA70325B6}" type="pres">
      <dgm:prSet presAssocID="{3C665DF0-AA1F-4982-B398-C72B96BD6DB3}" presName="spacer" presStyleCnt="0"/>
      <dgm:spPr/>
    </dgm:pt>
    <dgm:pt modelId="{28547D08-DBDF-4546-B492-00EDF36F0275}" type="pres">
      <dgm:prSet presAssocID="{9E76A8F3-1B87-4686-931A-E35DE50150C7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25773A40-5F6F-4547-BEF7-46A8F015EC28}" type="pres">
      <dgm:prSet presAssocID="{5D77CEF7-AD91-4ABC-8756-06B00221D80E}" presName="spacer" presStyleCnt="0"/>
      <dgm:spPr/>
    </dgm:pt>
    <dgm:pt modelId="{94C315E5-14B1-4BD8-AB7F-7875E1B7B1AA}" type="pres">
      <dgm:prSet presAssocID="{7A3516A6-72C8-4ABF-B79F-AC16563CE60E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D915FF37-ACC3-4907-A19B-61FC053ACF47}" type="pres">
      <dgm:prSet presAssocID="{94BAAD80-49EF-40E9-B96C-15781ABA2869}" presName="spacer" presStyleCnt="0"/>
      <dgm:spPr/>
    </dgm:pt>
    <dgm:pt modelId="{0220B857-7474-4751-B6E4-CC849A9D8393}" type="pres">
      <dgm:prSet presAssocID="{25E5195C-488F-423C-A9D5-09B5389319B6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4D7BF2B8-072F-4297-A1E9-EC387BA0AF9D}" type="pres">
      <dgm:prSet presAssocID="{A17FA33C-A8E9-434B-93E7-D4ED94F5EF69}" presName="spacer" presStyleCnt="0"/>
      <dgm:spPr/>
    </dgm:pt>
    <dgm:pt modelId="{6C2025CA-0162-4664-972B-C945155D75EE}" type="pres">
      <dgm:prSet presAssocID="{2E65DB5E-21A5-4261-8A0C-5E29D147D52D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F6908631-E258-4040-B827-08D09BFE65EE}" srcId="{2E0E25CC-67C5-4A08-92D7-88BDC789C687}" destId="{2E65DB5E-21A5-4261-8A0C-5E29D147D52D}" srcOrd="6" destOrd="0" parTransId="{CEF265BF-6214-45D7-A2A4-C2B0CDB492AA}" sibTransId="{B4603BEC-398C-420C-90A4-E22406404433}"/>
    <dgm:cxn modelId="{1294E768-DE7F-4319-85D4-F974D58E697C}" type="presOf" srcId="{EA7CA520-B425-498D-8887-57CD07B6CFD6}" destId="{785952BC-1787-420E-9382-149DC640D26B}" srcOrd="0" destOrd="0" presId="urn:microsoft.com/office/officeart/2005/8/layout/vList2"/>
    <dgm:cxn modelId="{1CE8AC7F-9539-4E1B-8B92-7413C694C313}" type="presOf" srcId="{2E65DB5E-21A5-4261-8A0C-5E29D147D52D}" destId="{6C2025CA-0162-4664-972B-C945155D75EE}" srcOrd="0" destOrd="0" presId="urn:microsoft.com/office/officeart/2005/8/layout/vList2"/>
    <dgm:cxn modelId="{05BBB784-A311-4BD7-9E26-3DC5A1DD4F39}" type="presOf" srcId="{2E0E25CC-67C5-4A08-92D7-88BDC789C687}" destId="{E55629A2-5B75-425F-95CD-122BF2642F78}" srcOrd="0" destOrd="0" presId="urn:microsoft.com/office/officeart/2005/8/layout/vList2"/>
    <dgm:cxn modelId="{9EC5718B-DE67-4980-8EFF-D0F195CA54ED}" type="presOf" srcId="{84A8B03F-390E-48EC-97BB-B28FD7B286DA}" destId="{A24742E9-418D-4EB5-8DB4-BD54B22D5D38}" srcOrd="0" destOrd="0" presId="urn:microsoft.com/office/officeart/2005/8/layout/vList2"/>
    <dgm:cxn modelId="{FB6CB69F-5FDB-4D73-98D5-152E82446470}" srcId="{2E0E25CC-67C5-4A08-92D7-88BDC789C687}" destId="{9E76A8F3-1B87-4686-931A-E35DE50150C7}" srcOrd="3" destOrd="0" parTransId="{7CF49A3D-3FB9-4452-AE2C-C30E1A58E6E9}" sibTransId="{5D77CEF7-AD91-4ABC-8756-06B00221D80E}"/>
    <dgm:cxn modelId="{FA3D9DAC-937A-40F1-88B4-1836AD973DC9}" srcId="{2E0E25CC-67C5-4A08-92D7-88BDC789C687}" destId="{25E5195C-488F-423C-A9D5-09B5389319B6}" srcOrd="5" destOrd="0" parTransId="{E06FE74B-6B1A-48D0-BE48-725C4E092654}" sibTransId="{A17FA33C-A8E9-434B-93E7-D4ED94F5EF69}"/>
    <dgm:cxn modelId="{A66276B0-323D-4650-8C6E-31D382DA7F60}" srcId="{2E0E25CC-67C5-4A08-92D7-88BDC789C687}" destId="{DED6915E-2FA6-40FC-B7E5-D41679001C6B}" srcOrd="1" destOrd="0" parTransId="{C3E271AD-76FA-4D9E-A262-8A11201F823F}" sibTransId="{A7E0A9A5-08C1-46E8-A39C-653B25E9BD6E}"/>
    <dgm:cxn modelId="{047E50BC-FC7C-4073-8409-625E52C99FD9}" srcId="{2E0E25CC-67C5-4A08-92D7-88BDC789C687}" destId="{7A3516A6-72C8-4ABF-B79F-AC16563CE60E}" srcOrd="4" destOrd="0" parTransId="{4A467AAE-17A3-4D58-93D8-67B323CF9F98}" sibTransId="{94BAAD80-49EF-40E9-B96C-15781ABA2869}"/>
    <dgm:cxn modelId="{6B9942C3-464B-4607-AB6E-435E4D908534}" type="presOf" srcId="{7A3516A6-72C8-4ABF-B79F-AC16563CE60E}" destId="{94C315E5-14B1-4BD8-AB7F-7875E1B7B1AA}" srcOrd="0" destOrd="0" presId="urn:microsoft.com/office/officeart/2005/8/layout/vList2"/>
    <dgm:cxn modelId="{C149FBC6-4CCC-4575-9A6A-B4E700A1282A}" srcId="{2E0E25CC-67C5-4A08-92D7-88BDC789C687}" destId="{84A8B03F-390E-48EC-97BB-B28FD7B286DA}" srcOrd="2" destOrd="0" parTransId="{419DA0C3-2AD4-4F05-9353-F7B3E0AB0CAE}" sibTransId="{3C665DF0-AA1F-4982-B398-C72B96BD6DB3}"/>
    <dgm:cxn modelId="{8174B7D5-2D46-41CA-A327-0D3D11ACDA6E}" type="presOf" srcId="{9E76A8F3-1B87-4686-931A-E35DE50150C7}" destId="{28547D08-DBDF-4546-B492-00EDF36F0275}" srcOrd="0" destOrd="0" presId="urn:microsoft.com/office/officeart/2005/8/layout/vList2"/>
    <dgm:cxn modelId="{9AF889E0-737A-4C0D-852F-8354A2A2F002}" type="presOf" srcId="{DED6915E-2FA6-40FC-B7E5-D41679001C6B}" destId="{FC4C309A-7EF7-425E-8BC7-EDBE609331C1}" srcOrd="0" destOrd="0" presId="urn:microsoft.com/office/officeart/2005/8/layout/vList2"/>
    <dgm:cxn modelId="{8D8B74EC-6930-4AF3-BBAA-AC78FE8E6CFA}" srcId="{2E0E25CC-67C5-4A08-92D7-88BDC789C687}" destId="{EA7CA520-B425-498D-8887-57CD07B6CFD6}" srcOrd="0" destOrd="0" parTransId="{45A773E3-5103-44AA-99A8-226B53440481}" sibTransId="{51EEB6E7-D4A5-43E1-9C51-575681BB66CC}"/>
    <dgm:cxn modelId="{AAED85F6-5C00-4816-B109-264FF5C0E515}" type="presOf" srcId="{25E5195C-488F-423C-A9D5-09B5389319B6}" destId="{0220B857-7474-4751-B6E4-CC849A9D8393}" srcOrd="0" destOrd="0" presId="urn:microsoft.com/office/officeart/2005/8/layout/vList2"/>
    <dgm:cxn modelId="{6E872A73-8D62-4EDA-A7B0-3EA8085CE62F}" type="presParOf" srcId="{E55629A2-5B75-425F-95CD-122BF2642F78}" destId="{785952BC-1787-420E-9382-149DC640D26B}" srcOrd="0" destOrd="0" presId="urn:microsoft.com/office/officeart/2005/8/layout/vList2"/>
    <dgm:cxn modelId="{9B9C0E25-69C7-4099-A47C-3E7BC512C14A}" type="presParOf" srcId="{E55629A2-5B75-425F-95CD-122BF2642F78}" destId="{791469CA-3554-4B70-95CD-17A5763A6E01}" srcOrd="1" destOrd="0" presId="urn:microsoft.com/office/officeart/2005/8/layout/vList2"/>
    <dgm:cxn modelId="{76BA0A54-B554-488D-AF8E-B89F3762BA8A}" type="presParOf" srcId="{E55629A2-5B75-425F-95CD-122BF2642F78}" destId="{FC4C309A-7EF7-425E-8BC7-EDBE609331C1}" srcOrd="2" destOrd="0" presId="urn:microsoft.com/office/officeart/2005/8/layout/vList2"/>
    <dgm:cxn modelId="{E9B14F84-C045-4CBE-A9D8-9DB2962C407A}" type="presParOf" srcId="{E55629A2-5B75-425F-95CD-122BF2642F78}" destId="{8138D1B3-03FD-48FE-A840-4A057AD71F4F}" srcOrd="3" destOrd="0" presId="urn:microsoft.com/office/officeart/2005/8/layout/vList2"/>
    <dgm:cxn modelId="{D5E77AFA-E1F7-4984-82F1-1C87CA7971CC}" type="presParOf" srcId="{E55629A2-5B75-425F-95CD-122BF2642F78}" destId="{A24742E9-418D-4EB5-8DB4-BD54B22D5D38}" srcOrd="4" destOrd="0" presId="urn:microsoft.com/office/officeart/2005/8/layout/vList2"/>
    <dgm:cxn modelId="{780AF643-1181-4748-B038-8EECE0FA1584}" type="presParOf" srcId="{E55629A2-5B75-425F-95CD-122BF2642F78}" destId="{93DA5808-A5A0-48A9-9CD1-52CBA70325B6}" srcOrd="5" destOrd="0" presId="urn:microsoft.com/office/officeart/2005/8/layout/vList2"/>
    <dgm:cxn modelId="{C03B717D-2287-49A8-AD48-A39EBDB0488D}" type="presParOf" srcId="{E55629A2-5B75-425F-95CD-122BF2642F78}" destId="{28547D08-DBDF-4546-B492-00EDF36F0275}" srcOrd="6" destOrd="0" presId="urn:microsoft.com/office/officeart/2005/8/layout/vList2"/>
    <dgm:cxn modelId="{465DD22D-9A45-4CD0-B861-5AF036269A43}" type="presParOf" srcId="{E55629A2-5B75-425F-95CD-122BF2642F78}" destId="{25773A40-5F6F-4547-BEF7-46A8F015EC28}" srcOrd="7" destOrd="0" presId="urn:microsoft.com/office/officeart/2005/8/layout/vList2"/>
    <dgm:cxn modelId="{0FDDE5E3-A2F0-4136-9040-0304FBCA26B0}" type="presParOf" srcId="{E55629A2-5B75-425F-95CD-122BF2642F78}" destId="{94C315E5-14B1-4BD8-AB7F-7875E1B7B1AA}" srcOrd="8" destOrd="0" presId="urn:microsoft.com/office/officeart/2005/8/layout/vList2"/>
    <dgm:cxn modelId="{97DAB3E8-767E-4F63-BBE2-817C4CAEFA7A}" type="presParOf" srcId="{E55629A2-5B75-425F-95CD-122BF2642F78}" destId="{D915FF37-ACC3-4907-A19B-61FC053ACF47}" srcOrd="9" destOrd="0" presId="urn:microsoft.com/office/officeart/2005/8/layout/vList2"/>
    <dgm:cxn modelId="{BAE3FA44-2132-4CBB-AA5F-B7EB74EE4765}" type="presParOf" srcId="{E55629A2-5B75-425F-95CD-122BF2642F78}" destId="{0220B857-7474-4751-B6E4-CC849A9D8393}" srcOrd="10" destOrd="0" presId="urn:microsoft.com/office/officeart/2005/8/layout/vList2"/>
    <dgm:cxn modelId="{7F250554-3FA5-4B6B-A33A-7AFFA276520D}" type="presParOf" srcId="{E55629A2-5B75-425F-95CD-122BF2642F78}" destId="{4D7BF2B8-072F-4297-A1E9-EC387BA0AF9D}" srcOrd="11" destOrd="0" presId="urn:microsoft.com/office/officeart/2005/8/layout/vList2"/>
    <dgm:cxn modelId="{5B68394A-42AE-4F57-8005-7A0C097561F3}" type="presParOf" srcId="{E55629A2-5B75-425F-95CD-122BF2642F78}" destId="{6C2025CA-0162-4664-972B-C945155D75EE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A200813-532E-4846-9012-0C98A6BE801B}" type="doc">
      <dgm:prSet loTypeId="urn:microsoft.com/office/officeart/2005/8/layout/vList6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0B7602D4-EEE2-4A69-9872-20FD54AA0983}">
      <dgm:prSet phldrT="[Texto]"/>
      <dgm:spPr/>
      <dgm:t>
        <a:bodyPr/>
        <a:lstStyle/>
        <a:p>
          <a:r>
            <a:rPr lang="pt-BR"/>
            <a:t>Primeira fase</a:t>
          </a:r>
          <a:endParaRPr lang="pt-BR" dirty="0"/>
        </a:p>
      </dgm:t>
    </dgm:pt>
    <dgm:pt modelId="{7F3A083E-CC04-4AE2-93FE-5C76BCA269C1}" type="parTrans" cxnId="{BC084964-332A-4194-89D1-034341B8C408}">
      <dgm:prSet/>
      <dgm:spPr/>
      <dgm:t>
        <a:bodyPr/>
        <a:lstStyle/>
        <a:p>
          <a:endParaRPr lang="pt-BR"/>
        </a:p>
      </dgm:t>
    </dgm:pt>
    <dgm:pt modelId="{B6EC23B4-CE43-4463-9364-B8B8BD96912C}" type="sibTrans" cxnId="{BC084964-332A-4194-89D1-034341B8C408}">
      <dgm:prSet/>
      <dgm:spPr/>
      <dgm:t>
        <a:bodyPr/>
        <a:lstStyle/>
        <a:p>
          <a:endParaRPr lang="pt-BR"/>
        </a:p>
      </dgm:t>
    </dgm:pt>
    <dgm:pt modelId="{364387E1-E750-45C4-9684-5774EB354ED8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pt-BR" dirty="0"/>
            <a:t>Organizou milícias que promoveram  series de ataques e atentados terroristas, nesta face o governo caracterizou-se pelo nacionalismo extremo e pela construção de um Estado autoritário.</a:t>
          </a:r>
        </a:p>
      </dgm:t>
    </dgm:pt>
    <dgm:pt modelId="{6DB03099-A2C3-45FB-89D8-75728963570A}" type="parTrans" cxnId="{15AC3B92-B142-4CEE-BD61-E7B33EAE3BCB}">
      <dgm:prSet/>
      <dgm:spPr/>
      <dgm:t>
        <a:bodyPr/>
        <a:lstStyle/>
        <a:p>
          <a:endParaRPr lang="pt-BR"/>
        </a:p>
      </dgm:t>
    </dgm:pt>
    <dgm:pt modelId="{09774920-6D80-4B21-8FF2-2B19600A8B03}" type="sibTrans" cxnId="{15AC3B92-B142-4CEE-BD61-E7B33EAE3BCB}">
      <dgm:prSet/>
      <dgm:spPr/>
      <dgm:t>
        <a:bodyPr/>
        <a:lstStyle/>
        <a:p>
          <a:endParaRPr lang="pt-BR"/>
        </a:p>
      </dgm:t>
    </dgm:pt>
    <dgm:pt modelId="{892FD14C-DD5F-4BEA-B0CD-67D7C86A6793}">
      <dgm:prSet phldrT="[Texto]"/>
      <dgm:spPr/>
      <dgm:t>
        <a:bodyPr/>
        <a:lstStyle/>
        <a:p>
          <a:r>
            <a:rPr lang="pt-BR"/>
            <a:t>Segunda fase</a:t>
          </a:r>
          <a:endParaRPr lang="pt-BR" dirty="0"/>
        </a:p>
      </dgm:t>
    </dgm:pt>
    <dgm:pt modelId="{1D4CAB3B-02FB-4531-A6C9-21845593B1E4}" type="parTrans" cxnId="{002DAA6F-870E-4034-8F69-724F598D58F0}">
      <dgm:prSet/>
      <dgm:spPr/>
      <dgm:t>
        <a:bodyPr/>
        <a:lstStyle/>
        <a:p>
          <a:endParaRPr lang="pt-BR"/>
        </a:p>
      </dgm:t>
    </dgm:pt>
    <dgm:pt modelId="{C51D8D2F-A0D3-48EE-A964-495CC6EC2360}" type="sibTrans" cxnId="{002DAA6F-870E-4034-8F69-724F598D58F0}">
      <dgm:prSet/>
      <dgm:spPr/>
      <dgm:t>
        <a:bodyPr/>
        <a:lstStyle/>
        <a:p>
          <a:endParaRPr lang="pt-BR"/>
        </a:p>
      </dgm:t>
    </dgm:pt>
    <dgm:pt modelId="{5281C328-3CE2-49D0-9383-C58DA26F7841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pt-BR" dirty="0"/>
            <a:t>Implanta uma ditadura fascista na Itália. Tornou-se, então, o chefe supremo do Estado, Sendo  conhecido como </a:t>
          </a:r>
          <a:r>
            <a:rPr lang="pt-BR" dirty="0" err="1"/>
            <a:t>Duce</a:t>
          </a:r>
          <a:r>
            <a:rPr lang="pt-BR" dirty="0"/>
            <a:t>, que em italiano significa aquele que dirige.</a:t>
          </a:r>
        </a:p>
      </dgm:t>
    </dgm:pt>
    <dgm:pt modelId="{BE664FC7-0BFE-4F13-AEA2-2EF698DA1F06}" type="parTrans" cxnId="{6A2D558E-9F41-4CE8-81F4-4C4C9099D716}">
      <dgm:prSet/>
      <dgm:spPr/>
      <dgm:t>
        <a:bodyPr/>
        <a:lstStyle/>
        <a:p>
          <a:endParaRPr lang="pt-BR"/>
        </a:p>
      </dgm:t>
    </dgm:pt>
    <dgm:pt modelId="{8959C846-1E3A-4FC0-A227-557B739B3618}" type="sibTrans" cxnId="{6A2D558E-9F41-4CE8-81F4-4C4C9099D716}">
      <dgm:prSet/>
      <dgm:spPr/>
      <dgm:t>
        <a:bodyPr/>
        <a:lstStyle/>
        <a:p>
          <a:endParaRPr lang="pt-BR"/>
        </a:p>
      </dgm:t>
    </dgm:pt>
    <dgm:pt modelId="{527C708F-D107-4832-9C8E-7C5C4ED1F3C6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pt-BR" dirty="0"/>
            <a:t>Ele proibiu manifestações dos trabalhadores, recuperou a </a:t>
          </a:r>
          <a:r>
            <a:rPr lang="pt-BR" dirty="0" err="1"/>
            <a:t>ecônomia</a:t>
          </a:r>
          <a:r>
            <a:rPr lang="pt-BR" dirty="0"/>
            <a:t> da Itália.</a:t>
          </a:r>
        </a:p>
      </dgm:t>
    </dgm:pt>
    <dgm:pt modelId="{BCEA2014-2C49-4795-9E08-FF55DDE93F0A}" type="parTrans" cxnId="{DF3E2FF4-C1C8-4117-954C-853F8D6320D6}">
      <dgm:prSet/>
      <dgm:spPr/>
      <dgm:t>
        <a:bodyPr/>
        <a:lstStyle/>
        <a:p>
          <a:endParaRPr lang="pt-BR"/>
        </a:p>
      </dgm:t>
    </dgm:pt>
    <dgm:pt modelId="{9FF0F068-95A5-43E1-9CAE-CFF83A673B65}" type="sibTrans" cxnId="{DF3E2FF4-C1C8-4117-954C-853F8D6320D6}">
      <dgm:prSet/>
      <dgm:spPr/>
      <dgm:t>
        <a:bodyPr/>
        <a:lstStyle/>
        <a:p>
          <a:endParaRPr lang="pt-BR"/>
        </a:p>
      </dgm:t>
    </dgm:pt>
    <dgm:pt modelId="{CF6D9BFA-249B-4001-8879-6A3A682EF749}" type="pres">
      <dgm:prSet presAssocID="{EA200813-532E-4846-9012-0C98A6BE801B}" presName="Name0" presStyleCnt="0">
        <dgm:presLayoutVars>
          <dgm:dir/>
          <dgm:animLvl val="lvl"/>
          <dgm:resizeHandles/>
        </dgm:presLayoutVars>
      </dgm:prSet>
      <dgm:spPr/>
    </dgm:pt>
    <dgm:pt modelId="{6A76DA6E-3C83-4FD8-B2BC-BC32FD755C96}" type="pres">
      <dgm:prSet presAssocID="{0B7602D4-EEE2-4A69-9872-20FD54AA0983}" presName="linNode" presStyleCnt="0"/>
      <dgm:spPr/>
    </dgm:pt>
    <dgm:pt modelId="{A9534A03-261D-4644-B677-B264CADF31CB}" type="pres">
      <dgm:prSet presAssocID="{0B7602D4-EEE2-4A69-9872-20FD54AA0983}" presName="parentShp" presStyleLbl="node1" presStyleIdx="0" presStyleCnt="2">
        <dgm:presLayoutVars>
          <dgm:bulletEnabled val="1"/>
        </dgm:presLayoutVars>
      </dgm:prSet>
      <dgm:spPr/>
    </dgm:pt>
    <dgm:pt modelId="{F3482C53-A77D-4325-8ABD-40A2B233DB85}" type="pres">
      <dgm:prSet presAssocID="{0B7602D4-EEE2-4A69-9872-20FD54AA0983}" presName="childShp" presStyleLbl="bgAccFollowNode1" presStyleIdx="0" presStyleCnt="2">
        <dgm:presLayoutVars>
          <dgm:bulletEnabled val="1"/>
        </dgm:presLayoutVars>
      </dgm:prSet>
      <dgm:spPr/>
    </dgm:pt>
    <dgm:pt modelId="{85607B6D-FCCD-407A-9DA9-F1E4CE139489}" type="pres">
      <dgm:prSet presAssocID="{B6EC23B4-CE43-4463-9364-B8B8BD96912C}" presName="spacing" presStyleCnt="0"/>
      <dgm:spPr/>
    </dgm:pt>
    <dgm:pt modelId="{A496A0A5-983D-468F-9296-9BF76B0233EB}" type="pres">
      <dgm:prSet presAssocID="{892FD14C-DD5F-4BEA-B0CD-67D7C86A6793}" presName="linNode" presStyleCnt="0"/>
      <dgm:spPr/>
    </dgm:pt>
    <dgm:pt modelId="{92ABCDD0-EE7C-4772-A21D-B7553CF00441}" type="pres">
      <dgm:prSet presAssocID="{892FD14C-DD5F-4BEA-B0CD-67D7C86A6793}" presName="parentShp" presStyleLbl="node1" presStyleIdx="1" presStyleCnt="2">
        <dgm:presLayoutVars>
          <dgm:bulletEnabled val="1"/>
        </dgm:presLayoutVars>
      </dgm:prSet>
      <dgm:spPr/>
    </dgm:pt>
    <dgm:pt modelId="{271BAFAD-332F-406C-83BE-375CB23479D4}" type="pres">
      <dgm:prSet presAssocID="{892FD14C-DD5F-4BEA-B0CD-67D7C86A6793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0111AE26-F8CA-4F33-90FF-BABF00640D3A}" type="presOf" srcId="{5281C328-3CE2-49D0-9383-C58DA26F7841}" destId="{271BAFAD-332F-406C-83BE-375CB23479D4}" srcOrd="0" destOrd="0" presId="urn:microsoft.com/office/officeart/2005/8/layout/vList6"/>
    <dgm:cxn modelId="{99E60C2E-3BDB-4A61-A717-7ACD92025DF6}" type="presOf" srcId="{EA200813-532E-4846-9012-0C98A6BE801B}" destId="{CF6D9BFA-249B-4001-8879-6A3A682EF749}" srcOrd="0" destOrd="0" presId="urn:microsoft.com/office/officeart/2005/8/layout/vList6"/>
    <dgm:cxn modelId="{BC084964-332A-4194-89D1-034341B8C408}" srcId="{EA200813-532E-4846-9012-0C98A6BE801B}" destId="{0B7602D4-EEE2-4A69-9872-20FD54AA0983}" srcOrd="0" destOrd="0" parTransId="{7F3A083E-CC04-4AE2-93FE-5C76BCA269C1}" sibTransId="{B6EC23B4-CE43-4463-9364-B8B8BD96912C}"/>
    <dgm:cxn modelId="{002DAA6F-870E-4034-8F69-724F598D58F0}" srcId="{EA200813-532E-4846-9012-0C98A6BE801B}" destId="{892FD14C-DD5F-4BEA-B0CD-67D7C86A6793}" srcOrd="1" destOrd="0" parTransId="{1D4CAB3B-02FB-4531-A6C9-21845593B1E4}" sibTransId="{C51D8D2F-A0D3-48EE-A964-495CC6EC2360}"/>
    <dgm:cxn modelId="{6A2D558E-9F41-4CE8-81F4-4C4C9099D716}" srcId="{892FD14C-DD5F-4BEA-B0CD-67D7C86A6793}" destId="{5281C328-3CE2-49D0-9383-C58DA26F7841}" srcOrd="0" destOrd="0" parTransId="{BE664FC7-0BFE-4F13-AEA2-2EF698DA1F06}" sibTransId="{8959C846-1E3A-4FC0-A227-557B739B3618}"/>
    <dgm:cxn modelId="{A447D18E-09F1-4F8D-90F1-196F32AB4AED}" type="presOf" srcId="{892FD14C-DD5F-4BEA-B0CD-67D7C86A6793}" destId="{92ABCDD0-EE7C-4772-A21D-B7553CF00441}" srcOrd="0" destOrd="0" presId="urn:microsoft.com/office/officeart/2005/8/layout/vList6"/>
    <dgm:cxn modelId="{15AC3B92-B142-4CEE-BD61-E7B33EAE3BCB}" srcId="{0B7602D4-EEE2-4A69-9872-20FD54AA0983}" destId="{364387E1-E750-45C4-9684-5774EB354ED8}" srcOrd="0" destOrd="0" parTransId="{6DB03099-A2C3-45FB-89D8-75728963570A}" sibTransId="{09774920-6D80-4B21-8FF2-2B19600A8B03}"/>
    <dgm:cxn modelId="{CEEF89DE-16A4-4CF9-9791-913667C8F72C}" type="presOf" srcId="{527C708F-D107-4832-9C8E-7C5C4ED1F3C6}" destId="{271BAFAD-332F-406C-83BE-375CB23479D4}" srcOrd="0" destOrd="1" presId="urn:microsoft.com/office/officeart/2005/8/layout/vList6"/>
    <dgm:cxn modelId="{368E31E3-6A06-4622-923B-7FCD1099B0B2}" type="presOf" srcId="{0B7602D4-EEE2-4A69-9872-20FD54AA0983}" destId="{A9534A03-261D-4644-B677-B264CADF31CB}" srcOrd="0" destOrd="0" presId="urn:microsoft.com/office/officeart/2005/8/layout/vList6"/>
    <dgm:cxn modelId="{35522EE7-C934-4FA8-AF70-7BE5688A11E6}" type="presOf" srcId="{364387E1-E750-45C4-9684-5774EB354ED8}" destId="{F3482C53-A77D-4325-8ABD-40A2B233DB85}" srcOrd="0" destOrd="0" presId="urn:microsoft.com/office/officeart/2005/8/layout/vList6"/>
    <dgm:cxn modelId="{DF3E2FF4-C1C8-4117-954C-853F8D6320D6}" srcId="{892FD14C-DD5F-4BEA-B0CD-67D7C86A6793}" destId="{527C708F-D107-4832-9C8E-7C5C4ED1F3C6}" srcOrd="1" destOrd="0" parTransId="{BCEA2014-2C49-4795-9E08-FF55DDE93F0A}" sibTransId="{9FF0F068-95A5-43E1-9CAE-CFF83A673B65}"/>
    <dgm:cxn modelId="{D538F4EE-B099-4D17-92AB-987BE8C3A83C}" type="presParOf" srcId="{CF6D9BFA-249B-4001-8879-6A3A682EF749}" destId="{6A76DA6E-3C83-4FD8-B2BC-BC32FD755C96}" srcOrd="0" destOrd="0" presId="urn:microsoft.com/office/officeart/2005/8/layout/vList6"/>
    <dgm:cxn modelId="{A6B956A0-D400-44C7-9332-24256EAC5A06}" type="presParOf" srcId="{6A76DA6E-3C83-4FD8-B2BC-BC32FD755C96}" destId="{A9534A03-261D-4644-B677-B264CADF31CB}" srcOrd="0" destOrd="0" presId="urn:microsoft.com/office/officeart/2005/8/layout/vList6"/>
    <dgm:cxn modelId="{2992BF5B-5B1D-4212-B1B1-0569BC43C682}" type="presParOf" srcId="{6A76DA6E-3C83-4FD8-B2BC-BC32FD755C96}" destId="{F3482C53-A77D-4325-8ABD-40A2B233DB85}" srcOrd="1" destOrd="0" presId="urn:microsoft.com/office/officeart/2005/8/layout/vList6"/>
    <dgm:cxn modelId="{E7D5DCD4-4E65-4F40-BCA2-CA379D17E72C}" type="presParOf" srcId="{CF6D9BFA-249B-4001-8879-6A3A682EF749}" destId="{85607B6D-FCCD-407A-9DA9-F1E4CE139489}" srcOrd="1" destOrd="0" presId="urn:microsoft.com/office/officeart/2005/8/layout/vList6"/>
    <dgm:cxn modelId="{BCD6CE50-5A90-43D1-9F5B-9C050AFBCE61}" type="presParOf" srcId="{CF6D9BFA-249B-4001-8879-6A3A682EF749}" destId="{A496A0A5-983D-468F-9296-9BF76B0233EB}" srcOrd="2" destOrd="0" presId="urn:microsoft.com/office/officeart/2005/8/layout/vList6"/>
    <dgm:cxn modelId="{49B92C2D-A906-45D2-A9E2-9B43A9599920}" type="presParOf" srcId="{A496A0A5-983D-468F-9296-9BF76B0233EB}" destId="{92ABCDD0-EE7C-4772-A21D-B7553CF00441}" srcOrd="0" destOrd="0" presId="urn:microsoft.com/office/officeart/2005/8/layout/vList6"/>
    <dgm:cxn modelId="{3AB2ABC3-1DA6-4A6C-BDB9-6E09FB1049E2}" type="presParOf" srcId="{A496A0A5-983D-468F-9296-9BF76B0233EB}" destId="{271BAFAD-332F-406C-83BE-375CB23479D4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BE006C1-11A0-4ECE-8810-B13A47F5098D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99D74FCC-FBC9-45CC-A760-472985CDDA1F}">
      <dgm:prSet phldrT="[Texto]"/>
      <dgm:spPr/>
      <dgm:t>
        <a:bodyPr/>
        <a:lstStyle/>
        <a:p>
          <a:r>
            <a:rPr lang="pt-BR" dirty="0"/>
            <a:t>A superioridade da raça ariana</a:t>
          </a:r>
        </a:p>
      </dgm:t>
    </dgm:pt>
    <dgm:pt modelId="{59F7A3AA-D514-44C0-8015-33B256A1E123}" type="parTrans" cxnId="{5503CEBD-6D6B-488A-934B-1AA5D74381DF}">
      <dgm:prSet/>
      <dgm:spPr/>
      <dgm:t>
        <a:bodyPr/>
        <a:lstStyle/>
        <a:p>
          <a:endParaRPr lang="pt-BR"/>
        </a:p>
      </dgm:t>
    </dgm:pt>
    <dgm:pt modelId="{DA9519F2-9F54-40A5-B08C-C114049E6A8C}" type="sibTrans" cxnId="{5503CEBD-6D6B-488A-934B-1AA5D74381DF}">
      <dgm:prSet/>
      <dgm:spPr/>
      <dgm:t>
        <a:bodyPr/>
        <a:lstStyle/>
        <a:p>
          <a:endParaRPr lang="pt-BR"/>
        </a:p>
      </dgm:t>
    </dgm:pt>
    <dgm:pt modelId="{1E9ECA02-617A-43A8-9A67-30865944780A}">
      <dgm:prSet phldrT="[Texto]"/>
      <dgm:spPr/>
      <dgm:t>
        <a:bodyPr/>
        <a:lstStyle/>
        <a:p>
          <a:r>
            <a:rPr lang="pt-BR" dirty="0"/>
            <a:t>O antissemitismo</a:t>
          </a:r>
        </a:p>
      </dgm:t>
    </dgm:pt>
    <dgm:pt modelId="{6DE3B0D9-0155-46B0-97CF-7EA72E7271D7}" type="parTrans" cxnId="{0E0F9D98-3DCF-4D33-A3B4-D5711EC1D163}">
      <dgm:prSet/>
      <dgm:spPr/>
      <dgm:t>
        <a:bodyPr/>
        <a:lstStyle/>
        <a:p>
          <a:endParaRPr lang="pt-BR"/>
        </a:p>
      </dgm:t>
    </dgm:pt>
    <dgm:pt modelId="{13A345AC-EB30-4B82-8347-BF4372B9D436}" type="sibTrans" cxnId="{0E0F9D98-3DCF-4D33-A3B4-D5711EC1D163}">
      <dgm:prSet/>
      <dgm:spPr/>
      <dgm:t>
        <a:bodyPr/>
        <a:lstStyle/>
        <a:p>
          <a:endParaRPr lang="pt-BR"/>
        </a:p>
      </dgm:t>
    </dgm:pt>
    <dgm:pt modelId="{3C6F94B4-028F-4E0D-8AF3-E5B52A042156}">
      <dgm:prSet phldrT="[Texto]"/>
      <dgm:spPr/>
      <dgm:t>
        <a:bodyPr/>
        <a:lstStyle/>
        <a:p>
          <a:r>
            <a:rPr lang="pt-BR" dirty="0"/>
            <a:t>O total fortalecimento do Estado</a:t>
          </a:r>
        </a:p>
      </dgm:t>
    </dgm:pt>
    <dgm:pt modelId="{64F50E12-0D35-4ACB-82B7-931E8C1F35C8}" type="parTrans" cxnId="{140E0F88-F696-41DA-9353-F8FAE2B151C8}">
      <dgm:prSet/>
      <dgm:spPr/>
      <dgm:t>
        <a:bodyPr/>
        <a:lstStyle/>
        <a:p>
          <a:endParaRPr lang="pt-BR"/>
        </a:p>
      </dgm:t>
    </dgm:pt>
    <dgm:pt modelId="{8BC3BA36-E16B-4054-9E49-3C70917ACE01}" type="sibTrans" cxnId="{140E0F88-F696-41DA-9353-F8FAE2B151C8}">
      <dgm:prSet/>
      <dgm:spPr/>
      <dgm:t>
        <a:bodyPr/>
        <a:lstStyle/>
        <a:p>
          <a:endParaRPr lang="pt-BR"/>
        </a:p>
      </dgm:t>
    </dgm:pt>
    <dgm:pt modelId="{A7C0A627-14BC-4C0D-8DAB-FC6783659A52}">
      <dgm:prSet phldrT="[Texto]"/>
      <dgm:spPr/>
      <dgm:t>
        <a:bodyPr/>
        <a:lstStyle/>
        <a:p>
          <a:r>
            <a:rPr lang="pt-BR" dirty="0"/>
            <a:t>O expansionismo</a:t>
          </a:r>
        </a:p>
      </dgm:t>
    </dgm:pt>
    <dgm:pt modelId="{F773ACCD-04B8-4D61-AC34-C5AD2A10995C}" type="parTrans" cxnId="{9891592A-0E80-4572-8260-C903483AE6A6}">
      <dgm:prSet/>
      <dgm:spPr/>
    </dgm:pt>
    <dgm:pt modelId="{2E98B03B-D3C8-4C0E-A083-662484AF29D0}" type="sibTrans" cxnId="{9891592A-0E80-4572-8260-C903483AE6A6}">
      <dgm:prSet/>
      <dgm:spPr/>
    </dgm:pt>
    <dgm:pt modelId="{8E11AC35-AD37-49A3-8FAB-0126A5AC0A42}" type="pres">
      <dgm:prSet presAssocID="{DBE006C1-11A0-4ECE-8810-B13A47F5098D}" presName="linear" presStyleCnt="0">
        <dgm:presLayoutVars>
          <dgm:dir/>
          <dgm:animLvl val="lvl"/>
          <dgm:resizeHandles val="exact"/>
        </dgm:presLayoutVars>
      </dgm:prSet>
      <dgm:spPr/>
    </dgm:pt>
    <dgm:pt modelId="{74F495DE-4BDE-4869-BC3A-58CA924045BA}" type="pres">
      <dgm:prSet presAssocID="{99D74FCC-FBC9-45CC-A760-472985CDDA1F}" presName="parentLin" presStyleCnt="0"/>
      <dgm:spPr/>
    </dgm:pt>
    <dgm:pt modelId="{D5C9194A-ACBA-4891-9F0A-7AF6579E60F8}" type="pres">
      <dgm:prSet presAssocID="{99D74FCC-FBC9-45CC-A760-472985CDDA1F}" presName="parentLeftMargin" presStyleLbl="node1" presStyleIdx="0" presStyleCnt="4"/>
      <dgm:spPr/>
    </dgm:pt>
    <dgm:pt modelId="{A5EDA127-6D02-4F86-A0BF-378E1E388E27}" type="pres">
      <dgm:prSet presAssocID="{99D74FCC-FBC9-45CC-A760-472985CDDA1F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8AC52400-C327-409F-AEA5-1E6B9322DA01}" type="pres">
      <dgm:prSet presAssocID="{99D74FCC-FBC9-45CC-A760-472985CDDA1F}" presName="negativeSpace" presStyleCnt="0"/>
      <dgm:spPr/>
    </dgm:pt>
    <dgm:pt modelId="{4E217031-1764-40F5-8288-75992A4089DD}" type="pres">
      <dgm:prSet presAssocID="{99D74FCC-FBC9-45CC-A760-472985CDDA1F}" presName="childText" presStyleLbl="conFgAcc1" presStyleIdx="0" presStyleCnt="4">
        <dgm:presLayoutVars>
          <dgm:bulletEnabled val="1"/>
        </dgm:presLayoutVars>
      </dgm:prSet>
      <dgm:spPr/>
    </dgm:pt>
    <dgm:pt modelId="{93EE8839-C01E-49F6-8EA0-0546BF5E1A01}" type="pres">
      <dgm:prSet presAssocID="{DA9519F2-9F54-40A5-B08C-C114049E6A8C}" presName="spaceBetweenRectangles" presStyleCnt="0"/>
      <dgm:spPr/>
    </dgm:pt>
    <dgm:pt modelId="{CEF2F2D7-BA5C-405F-93C3-BA51CAC9BD9F}" type="pres">
      <dgm:prSet presAssocID="{1E9ECA02-617A-43A8-9A67-30865944780A}" presName="parentLin" presStyleCnt="0"/>
      <dgm:spPr/>
    </dgm:pt>
    <dgm:pt modelId="{E9143E91-B770-4F5C-8C62-361B3F1E3AC4}" type="pres">
      <dgm:prSet presAssocID="{1E9ECA02-617A-43A8-9A67-30865944780A}" presName="parentLeftMargin" presStyleLbl="node1" presStyleIdx="0" presStyleCnt="4"/>
      <dgm:spPr/>
    </dgm:pt>
    <dgm:pt modelId="{27EB6BBB-30CD-4F02-AC0D-0F9B82FD2939}" type="pres">
      <dgm:prSet presAssocID="{1E9ECA02-617A-43A8-9A67-30865944780A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E01B132C-CE30-4F7A-844F-D955097FF843}" type="pres">
      <dgm:prSet presAssocID="{1E9ECA02-617A-43A8-9A67-30865944780A}" presName="negativeSpace" presStyleCnt="0"/>
      <dgm:spPr/>
    </dgm:pt>
    <dgm:pt modelId="{220BAFDC-EB77-4679-92F5-211C671469B2}" type="pres">
      <dgm:prSet presAssocID="{1E9ECA02-617A-43A8-9A67-30865944780A}" presName="childText" presStyleLbl="conFgAcc1" presStyleIdx="1" presStyleCnt="4">
        <dgm:presLayoutVars>
          <dgm:bulletEnabled val="1"/>
        </dgm:presLayoutVars>
      </dgm:prSet>
      <dgm:spPr/>
    </dgm:pt>
    <dgm:pt modelId="{B3ECD8E3-6FF7-47A7-B56D-AD390B694489}" type="pres">
      <dgm:prSet presAssocID="{13A345AC-EB30-4B82-8347-BF4372B9D436}" presName="spaceBetweenRectangles" presStyleCnt="0"/>
      <dgm:spPr/>
    </dgm:pt>
    <dgm:pt modelId="{373DDAF4-E321-472D-AF7A-C3D172EC2694}" type="pres">
      <dgm:prSet presAssocID="{3C6F94B4-028F-4E0D-8AF3-E5B52A042156}" presName="parentLin" presStyleCnt="0"/>
      <dgm:spPr/>
    </dgm:pt>
    <dgm:pt modelId="{29AAA684-980F-401A-90CD-40A022B06E54}" type="pres">
      <dgm:prSet presAssocID="{3C6F94B4-028F-4E0D-8AF3-E5B52A042156}" presName="parentLeftMargin" presStyleLbl="node1" presStyleIdx="1" presStyleCnt="4"/>
      <dgm:spPr/>
    </dgm:pt>
    <dgm:pt modelId="{5824D475-D2B2-48D8-9494-23DAE50E6CD9}" type="pres">
      <dgm:prSet presAssocID="{3C6F94B4-028F-4E0D-8AF3-E5B52A042156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84F53A0D-CD41-4590-B445-3E07137D2CF4}" type="pres">
      <dgm:prSet presAssocID="{3C6F94B4-028F-4E0D-8AF3-E5B52A042156}" presName="negativeSpace" presStyleCnt="0"/>
      <dgm:spPr/>
    </dgm:pt>
    <dgm:pt modelId="{0DFE37CE-C293-4565-88BB-E3AB6342A662}" type="pres">
      <dgm:prSet presAssocID="{3C6F94B4-028F-4E0D-8AF3-E5B52A042156}" presName="childText" presStyleLbl="conFgAcc1" presStyleIdx="2" presStyleCnt="4">
        <dgm:presLayoutVars>
          <dgm:bulletEnabled val="1"/>
        </dgm:presLayoutVars>
      </dgm:prSet>
      <dgm:spPr/>
    </dgm:pt>
    <dgm:pt modelId="{8EDB818E-35C2-47D4-9FB8-BEDC3786D26F}" type="pres">
      <dgm:prSet presAssocID="{8BC3BA36-E16B-4054-9E49-3C70917ACE01}" presName="spaceBetweenRectangles" presStyleCnt="0"/>
      <dgm:spPr/>
    </dgm:pt>
    <dgm:pt modelId="{E0730F3A-07CB-4E9D-B4BF-8C2B31ECE5FA}" type="pres">
      <dgm:prSet presAssocID="{A7C0A627-14BC-4C0D-8DAB-FC6783659A52}" presName="parentLin" presStyleCnt="0"/>
      <dgm:spPr/>
    </dgm:pt>
    <dgm:pt modelId="{BE4D75C5-A775-408A-8DC6-9D487353A991}" type="pres">
      <dgm:prSet presAssocID="{A7C0A627-14BC-4C0D-8DAB-FC6783659A52}" presName="parentLeftMargin" presStyleLbl="node1" presStyleIdx="2" presStyleCnt="4"/>
      <dgm:spPr/>
    </dgm:pt>
    <dgm:pt modelId="{87113B67-7587-4100-98FF-8AE7F9FC7D33}" type="pres">
      <dgm:prSet presAssocID="{A7C0A627-14BC-4C0D-8DAB-FC6783659A52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741F0E25-F049-4934-8641-77F877D2753A}" type="pres">
      <dgm:prSet presAssocID="{A7C0A627-14BC-4C0D-8DAB-FC6783659A52}" presName="negativeSpace" presStyleCnt="0"/>
      <dgm:spPr/>
    </dgm:pt>
    <dgm:pt modelId="{BC924CE1-AD9C-4A16-83A1-B5B170C8B011}" type="pres">
      <dgm:prSet presAssocID="{A7C0A627-14BC-4C0D-8DAB-FC6783659A52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DF15FB0A-83E7-4D54-9570-F890CFEABFA6}" type="presOf" srcId="{1E9ECA02-617A-43A8-9A67-30865944780A}" destId="{E9143E91-B770-4F5C-8C62-361B3F1E3AC4}" srcOrd="0" destOrd="0" presId="urn:microsoft.com/office/officeart/2005/8/layout/list1"/>
    <dgm:cxn modelId="{BC50770C-7011-4F7D-844A-2F0095CD6ADF}" type="presOf" srcId="{DBE006C1-11A0-4ECE-8810-B13A47F5098D}" destId="{8E11AC35-AD37-49A3-8FAB-0126A5AC0A42}" srcOrd="0" destOrd="0" presId="urn:microsoft.com/office/officeart/2005/8/layout/list1"/>
    <dgm:cxn modelId="{9891592A-0E80-4572-8260-C903483AE6A6}" srcId="{DBE006C1-11A0-4ECE-8810-B13A47F5098D}" destId="{A7C0A627-14BC-4C0D-8DAB-FC6783659A52}" srcOrd="3" destOrd="0" parTransId="{F773ACCD-04B8-4D61-AC34-C5AD2A10995C}" sibTransId="{2E98B03B-D3C8-4C0E-A083-662484AF29D0}"/>
    <dgm:cxn modelId="{A1DEC251-DE8A-41AD-BA60-A95B72EFF822}" type="presOf" srcId="{A7C0A627-14BC-4C0D-8DAB-FC6783659A52}" destId="{87113B67-7587-4100-98FF-8AE7F9FC7D33}" srcOrd="1" destOrd="0" presId="urn:microsoft.com/office/officeart/2005/8/layout/list1"/>
    <dgm:cxn modelId="{41233955-F5EF-4811-AA20-4344C6B2C5A9}" type="presOf" srcId="{A7C0A627-14BC-4C0D-8DAB-FC6783659A52}" destId="{BE4D75C5-A775-408A-8DC6-9D487353A991}" srcOrd="0" destOrd="0" presId="urn:microsoft.com/office/officeart/2005/8/layout/list1"/>
    <dgm:cxn modelId="{553B3680-A4F3-4EBA-A0EF-5732BF38DCCB}" type="presOf" srcId="{99D74FCC-FBC9-45CC-A760-472985CDDA1F}" destId="{A5EDA127-6D02-4F86-A0BF-378E1E388E27}" srcOrd="1" destOrd="0" presId="urn:microsoft.com/office/officeart/2005/8/layout/list1"/>
    <dgm:cxn modelId="{140E0F88-F696-41DA-9353-F8FAE2B151C8}" srcId="{DBE006C1-11A0-4ECE-8810-B13A47F5098D}" destId="{3C6F94B4-028F-4E0D-8AF3-E5B52A042156}" srcOrd="2" destOrd="0" parTransId="{64F50E12-0D35-4ACB-82B7-931E8C1F35C8}" sibTransId="{8BC3BA36-E16B-4054-9E49-3C70917ACE01}"/>
    <dgm:cxn modelId="{0E0F9D98-3DCF-4D33-A3B4-D5711EC1D163}" srcId="{DBE006C1-11A0-4ECE-8810-B13A47F5098D}" destId="{1E9ECA02-617A-43A8-9A67-30865944780A}" srcOrd="1" destOrd="0" parTransId="{6DE3B0D9-0155-46B0-97CF-7EA72E7271D7}" sibTransId="{13A345AC-EB30-4B82-8347-BF4372B9D436}"/>
    <dgm:cxn modelId="{331DA5BC-C218-4B01-BEF3-7BAB7A832CCE}" type="presOf" srcId="{3C6F94B4-028F-4E0D-8AF3-E5B52A042156}" destId="{5824D475-D2B2-48D8-9494-23DAE50E6CD9}" srcOrd="1" destOrd="0" presId="urn:microsoft.com/office/officeart/2005/8/layout/list1"/>
    <dgm:cxn modelId="{5503CEBD-6D6B-488A-934B-1AA5D74381DF}" srcId="{DBE006C1-11A0-4ECE-8810-B13A47F5098D}" destId="{99D74FCC-FBC9-45CC-A760-472985CDDA1F}" srcOrd="0" destOrd="0" parTransId="{59F7A3AA-D514-44C0-8015-33B256A1E123}" sibTransId="{DA9519F2-9F54-40A5-B08C-C114049E6A8C}"/>
    <dgm:cxn modelId="{6BD8ECCF-5715-4F05-9539-346288782014}" type="presOf" srcId="{99D74FCC-FBC9-45CC-A760-472985CDDA1F}" destId="{D5C9194A-ACBA-4891-9F0A-7AF6579E60F8}" srcOrd="0" destOrd="0" presId="urn:microsoft.com/office/officeart/2005/8/layout/list1"/>
    <dgm:cxn modelId="{05453EE3-6234-40D2-9AF6-9B51320E93D2}" type="presOf" srcId="{3C6F94B4-028F-4E0D-8AF3-E5B52A042156}" destId="{29AAA684-980F-401A-90CD-40A022B06E54}" srcOrd="0" destOrd="0" presId="urn:microsoft.com/office/officeart/2005/8/layout/list1"/>
    <dgm:cxn modelId="{C02AADFA-FEC5-42AE-BA4C-C1D335BF0B42}" type="presOf" srcId="{1E9ECA02-617A-43A8-9A67-30865944780A}" destId="{27EB6BBB-30CD-4F02-AC0D-0F9B82FD2939}" srcOrd="1" destOrd="0" presId="urn:microsoft.com/office/officeart/2005/8/layout/list1"/>
    <dgm:cxn modelId="{795C2B94-6C08-4B37-B6D4-5C6DA64E4C9F}" type="presParOf" srcId="{8E11AC35-AD37-49A3-8FAB-0126A5AC0A42}" destId="{74F495DE-4BDE-4869-BC3A-58CA924045BA}" srcOrd="0" destOrd="0" presId="urn:microsoft.com/office/officeart/2005/8/layout/list1"/>
    <dgm:cxn modelId="{6CB22FED-6E68-4525-94F0-6CBD12070DDB}" type="presParOf" srcId="{74F495DE-4BDE-4869-BC3A-58CA924045BA}" destId="{D5C9194A-ACBA-4891-9F0A-7AF6579E60F8}" srcOrd="0" destOrd="0" presId="urn:microsoft.com/office/officeart/2005/8/layout/list1"/>
    <dgm:cxn modelId="{BFBEF6D3-C78F-476C-9FD7-7A7A843BA010}" type="presParOf" srcId="{74F495DE-4BDE-4869-BC3A-58CA924045BA}" destId="{A5EDA127-6D02-4F86-A0BF-378E1E388E27}" srcOrd="1" destOrd="0" presId="urn:microsoft.com/office/officeart/2005/8/layout/list1"/>
    <dgm:cxn modelId="{D1EA6B08-16B2-4788-ACBF-3087CBE40B22}" type="presParOf" srcId="{8E11AC35-AD37-49A3-8FAB-0126A5AC0A42}" destId="{8AC52400-C327-409F-AEA5-1E6B9322DA01}" srcOrd="1" destOrd="0" presId="urn:microsoft.com/office/officeart/2005/8/layout/list1"/>
    <dgm:cxn modelId="{2FECDEDF-9751-4FDC-8B31-E8926848960E}" type="presParOf" srcId="{8E11AC35-AD37-49A3-8FAB-0126A5AC0A42}" destId="{4E217031-1764-40F5-8288-75992A4089DD}" srcOrd="2" destOrd="0" presId="urn:microsoft.com/office/officeart/2005/8/layout/list1"/>
    <dgm:cxn modelId="{D46F9F48-49A6-4627-A3AE-13D5D17EF80B}" type="presParOf" srcId="{8E11AC35-AD37-49A3-8FAB-0126A5AC0A42}" destId="{93EE8839-C01E-49F6-8EA0-0546BF5E1A01}" srcOrd="3" destOrd="0" presId="urn:microsoft.com/office/officeart/2005/8/layout/list1"/>
    <dgm:cxn modelId="{B1E0C533-738E-44A3-A663-4C96B07553F1}" type="presParOf" srcId="{8E11AC35-AD37-49A3-8FAB-0126A5AC0A42}" destId="{CEF2F2D7-BA5C-405F-93C3-BA51CAC9BD9F}" srcOrd="4" destOrd="0" presId="urn:microsoft.com/office/officeart/2005/8/layout/list1"/>
    <dgm:cxn modelId="{F1C96C9B-48FD-400E-B200-9DB10181F45F}" type="presParOf" srcId="{CEF2F2D7-BA5C-405F-93C3-BA51CAC9BD9F}" destId="{E9143E91-B770-4F5C-8C62-361B3F1E3AC4}" srcOrd="0" destOrd="0" presId="urn:microsoft.com/office/officeart/2005/8/layout/list1"/>
    <dgm:cxn modelId="{BC9128B9-146D-452B-B40B-53934882F100}" type="presParOf" srcId="{CEF2F2D7-BA5C-405F-93C3-BA51CAC9BD9F}" destId="{27EB6BBB-30CD-4F02-AC0D-0F9B82FD2939}" srcOrd="1" destOrd="0" presId="urn:microsoft.com/office/officeart/2005/8/layout/list1"/>
    <dgm:cxn modelId="{8568B8CC-D877-4338-B2C7-BE68C14C51C5}" type="presParOf" srcId="{8E11AC35-AD37-49A3-8FAB-0126A5AC0A42}" destId="{E01B132C-CE30-4F7A-844F-D955097FF843}" srcOrd="5" destOrd="0" presId="urn:microsoft.com/office/officeart/2005/8/layout/list1"/>
    <dgm:cxn modelId="{D0741D13-3F65-4B74-8D5D-835354719C58}" type="presParOf" srcId="{8E11AC35-AD37-49A3-8FAB-0126A5AC0A42}" destId="{220BAFDC-EB77-4679-92F5-211C671469B2}" srcOrd="6" destOrd="0" presId="urn:microsoft.com/office/officeart/2005/8/layout/list1"/>
    <dgm:cxn modelId="{257B73EF-7884-4B37-A3EE-C1D75EB3E27F}" type="presParOf" srcId="{8E11AC35-AD37-49A3-8FAB-0126A5AC0A42}" destId="{B3ECD8E3-6FF7-47A7-B56D-AD390B694489}" srcOrd="7" destOrd="0" presId="urn:microsoft.com/office/officeart/2005/8/layout/list1"/>
    <dgm:cxn modelId="{A842082C-B0D6-4987-BC24-A23AAA2CCBCB}" type="presParOf" srcId="{8E11AC35-AD37-49A3-8FAB-0126A5AC0A42}" destId="{373DDAF4-E321-472D-AF7A-C3D172EC2694}" srcOrd="8" destOrd="0" presId="urn:microsoft.com/office/officeart/2005/8/layout/list1"/>
    <dgm:cxn modelId="{F117127B-AB28-4447-B43F-F3B41F2AB89C}" type="presParOf" srcId="{373DDAF4-E321-472D-AF7A-C3D172EC2694}" destId="{29AAA684-980F-401A-90CD-40A022B06E54}" srcOrd="0" destOrd="0" presId="urn:microsoft.com/office/officeart/2005/8/layout/list1"/>
    <dgm:cxn modelId="{B36C92CE-FEB1-4EB2-A7DB-0622F5D6332B}" type="presParOf" srcId="{373DDAF4-E321-472D-AF7A-C3D172EC2694}" destId="{5824D475-D2B2-48D8-9494-23DAE50E6CD9}" srcOrd="1" destOrd="0" presId="urn:microsoft.com/office/officeart/2005/8/layout/list1"/>
    <dgm:cxn modelId="{E9B41A45-429A-427D-835D-B9A67F6D0335}" type="presParOf" srcId="{8E11AC35-AD37-49A3-8FAB-0126A5AC0A42}" destId="{84F53A0D-CD41-4590-B445-3E07137D2CF4}" srcOrd="9" destOrd="0" presId="urn:microsoft.com/office/officeart/2005/8/layout/list1"/>
    <dgm:cxn modelId="{3DD997F6-B9DF-4CC0-8730-BFA8DD8455FF}" type="presParOf" srcId="{8E11AC35-AD37-49A3-8FAB-0126A5AC0A42}" destId="{0DFE37CE-C293-4565-88BB-E3AB6342A662}" srcOrd="10" destOrd="0" presId="urn:microsoft.com/office/officeart/2005/8/layout/list1"/>
    <dgm:cxn modelId="{CA3502D2-806D-40DE-B224-71C4B6604A15}" type="presParOf" srcId="{8E11AC35-AD37-49A3-8FAB-0126A5AC0A42}" destId="{8EDB818E-35C2-47D4-9FB8-BEDC3786D26F}" srcOrd="11" destOrd="0" presId="urn:microsoft.com/office/officeart/2005/8/layout/list1"/>
    <dgm:cxn modelId="{60312DC3-93B6-40EF-BD00-37C4EA06C725}" type="presParOf" srcId="{8E11AC35-AD37-49A3-8FAB-0126A5AC0A42}" destId="{E0730F3A-07CB-4E9D-B4BF-8C2B31ECE5FA}" srcOrd="12" destOrd="0" presId="urn:microsoft.com/office/officeart/2005/8/layout/list1"/>
    <dgm:cxn modelId="{AF390ADA-3E1B-4F9C-B701-38EC450759D0}" type="presParOf" srcId="{E0730F3A-07CB-4E9D-B4BF-8C2B31ECE5FA}" destId="{BE4D75C5-A775-408A-8DC6-9D487353A991}" srcOrd="0" destOrd="0" presId="urn:microsoft.com/office/officeart/2005/8/layout/list1"/>
    <dgm:cxn modelId="{D2A0C94F-070B-4456-A507-3EA8FCFC819F}" type="presParOf" srcId="{E0730F3A-07CB-4E9D-B4BF-8C2B31ECE5FA}" destId="{87113B67-7587-4100-98FF-8AE7F9FC7D33}" srcOrd="1" destOrd="0" presId="urn:microsoft.com/office/officeart/2005/8/layout/list1"/>
    <dgm:cxn modelId="{E82410DE-F87A-4098-9E44-56F962FFAB8F}" type="presParOf" srcId="{8E11AC35-AD37-49A3-8FAB-0126A5AC0A42}" destId="{741F0E25-F049-4934-8641-77F877D2753A}" srcOrd="13" destOrd="0" presId="urn:microsoft.com/office/officeart/2005/8/layout/list1"/>
    <dgm:cxn modelId="{07FC7103-72F7-499D-AC40-BCB8AB568573}" type="presParOf" srcId="{8E11AC35-AD37-49A3-8FAB-0126A5AC0A42}" destId="{BC924CE1-AD9C-4A16-83A1-B5B170C8B011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84CDC7-A237-4072-AE94-538F377F7074}">
      <dsp:nvSpPr>
        <dsp:cNvPr id="0" name=""/>
        <dsp:cNvSpPr/>
      </dsp:nvSpPr>
      <dsp:spPr>
        <a:xfrm>
          <a:off x="0" y="65550"/>
          <a:ext cx="5098256" cy="133866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/>
            <a:t>Com a recuperação da Europa as exportações americanas diminuíram. Suas indústrias, no entanto, mantiveram o ritmo da produção. </a:t>
          </a:r>
          <a:endParaRPr lang="en-US" sz="1900" kern="1200"/>
        </a:p>
      </dsp:txBody>
      <dsp:txXfrm>
        <a:off x="65348" y="130898"/>
        <a:ext cx="4967560" cy="1207966"/>
      </dsp:txXfrm>
    </dsp:sp>
    <dsp:sp modelId="{0680AAB1-27B6-4F67-9449-16A69E85BC01}">
      <dsp:nvSpPr>
        <dsp:cNvPr id="0" name=""/>
        <dsp:cNvSpPr/>
      </dsp:nvSpPr>
      <dsp:spPr>
        <a:xfrm>
          <a:off x="0" y="1458933"/>
          <a:ext cx="5098256" cy="1338662"/>
        </a:xfrm>
        <a:prstGeom prst="roundRect">
          <a:avLst/>
        </a:prstGeom>
        <a:solidFill>
          <a:schemeClr val="accent2">
            <a:hueOff val="398533"/>
            <a:satOff val="245"/>
            <a:lumOff val="320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/>
            <a:t>O resultado  foi a superprodução: produtos em excesso, vendas e preços em declínio.</a:t>
          </a:r>
          <a:endParaRPr lang="en-US" sz="1900" kern="1200"/>
        </a:p>
      </dsp:txBody>
      <dsp:txXfrm>
        <a:off x="65348" y="1524281"/>
        <a:ext cx="4967560" cy="1207966"/>
      </dsp:txXfrm>
    </dsp:sp>
    <dsp:sp modelId="{1687BD41-9538-43A1-B354-BEF00E4ED043}">
      <dsp:nvSpPr>
        <dsp:cNvPr id="0" name=""/>
        <dsp:cNvSpPr/>
      </dsp:nvSpPr>
      <dsp:spPr>
        <a:xfrm>
          <a:off x="0" y="2852316"/>
          <a:ext cx="5098256" cy="1338662"/>
        </a:xfrm>
        <a:prstGeom prst="roundRect">
          <a:avLst/>
        </a:prstGeom>
        <a:solidFill>
          <a:schemeClr val="accent2">
            <a:hueOff val="797066"/>
            <a:satOff val="490"/>
            <a:lumOff val="640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/>
            <a:t>O marco da crise foi a queda  da bolsa de valores de Nova York, em 1929.</a:t>
          </a:r>
          <a:endParaRPr lang="en-US" sz="1900" kern="1200"/>
        </a:p>
      </dsp:txBody>
      <dsp:txXfrm>
        <a:off x="65348" y="2917664"/>
        <a:ext cx="4967560" cy="1207966"/>
      </dsp:txXfrm>
    </dsp:sp>
    <dsp:sp modelId="{13C22CA9-DB4A-4891-9537-D0E3C2834C2C}">
      <dsp:nvSpPr>
        <dsp:cNvPr id="0" name=""/>
        <dsp:cNvSpPr/>
      </dsp:nvSpPr>
      <dsp:spPr>
        <a:xfrm>
          <a:off x="0" y="4245698"/>
          <a:ext cx="5098256" cy="1338662"/>
        </a:xfrm>
        <a:prstGeom prst="roundRect">
          <a:avLst/>
        </a:prstGeom>
        <a:solidFill>
          <a:schemeClr val="accent2">
            <a:hueOff val="1195599"/>
            <a:satOff val="735"/>
            <a:lumOff val="960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/>
            <a:t>A crise capitalista teve repercussões no mundo todo. Na Europa, gerou condições para o avanço  dos regimes totalitários o nazismo de Hitler e o fascismo de Mussolini.</a:t>
          </a:r>
          <a:endParaRPr lang="en-US" sz="1900" kern="1200"/>
        </a:p>
      </dsp:txBody>
      <dsp:txXfrm>
        <a:off x="65348" y="4311046"/>
        <a:ext cx="4967560" cy="12079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CE13AA-9753-4399-B99B-B07A74183966}">
      <dsp:nvSpPr>
        <dsp:cNvPr id="0" name=""/>
        <dsp:cNvSpPr/>
      </dsp:nvSpPr>
      <dsp:spPr>
        <a:xfrm rot="16200000">
          <a:off x="-1163377" y="1167454"/>
          <a:ext cx="3765355" cy="1430446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79123" bIns="0" numCol="1" spcCol="1270" anchor="t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/>
            <a:t>Preços</a:t>
          </a:r>
          <a:endParaRPr lang="pt-BR" sz="1200" kern="1200" dirty="0"/>
        </a:p>
        <a:p>
          <a:pPr marL="57150" lvl="1" indent="-57150" algn="l" defTabSz="4000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900" kern="1200" dirty="0"/>
            <a:t>Controle governamental dos preços de diversos produtos agrícolas e industriais.</a:t>
          </a:r>
        </a:p>
      </dsp:txBody>
      <dsp:txXfrm rot="5400000">
        <a:off x="4077" y="753071"/>
        <a:ext cx="1430446" cy="2259213"/>
      </dsp:txXfrm>
    </dsp:sp>
    <dsp:sp modelId="{F6349630-E94B-4FD0-AC8E-B805D4A35D32}">
      <dsp:nvSpPr>
        <dsp:cNvPr id="0" name=""/>
        <dsp:cNvSpPr/>
      </dsp:nvSpPr>
      <dsp:spPr>
        <a:xfrm rot="16200000">
          <a:off x="374352" y="1167454"/>
          <a:ext cx="3765355" cy="1430446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79123" bIns="0" numCol="1" spcCol="1270" anchor="t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/>
            <a:t>empréstimos</a:t>
          </a:r>
          <a:endParaRPr lang="pt-BR" sz="1200" kern="1200" dirty="0"/>
        </a:p>
        <a:p>
          <a:pPr marL="57150" lvl="1" indent="-57150" algn="l" defTabSz="4000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900" kern="1200" dirty="0"/>
            <a:t>Concessão de empréstimos aos fazendeiros arruinados para que pagassem suas dividas e reorganizassem a produção;</a:t>
          </a:r>
        </a:p>
      </dsp:txBody>
      <dsp:txXfrm rot="5400000">
        <a:off x="1541806" y="753071"/>
        <a:ext cx="1430446" cy="2259213"/>
      </dsp:txXfrm>
    </dsp:sp>
    <dsp:sp modelId="{74A18948-A2A8-4027-AEDA-E3E3FD711126}">
      <dsp:nvSpPr>
        <dsp:cNvPr id="0" name=""/>
        <dsp:cNvSpPr/>
      </dsp:nvSpPr>
      <dsp:spPr>
        <a:xfrm rot="16200000">
          <a:off x="1912083" y="1167454"/>
          <a:ext cx="3765355" cy="1430446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79123" bIns="0" numCol="1" spcCol="1270" anchor="t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/>
            <a:t>Obras públicas</a:t>
          </a:r>
          <a:endParaRPr lang="pt-BR" sz="1200" kern="1200" dirty="0"/>
        </a:p>
        <a:p>
          <a:pPr marL="57150" lvl="1" indent="-57150" algn="l" defTabSz="4000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900" kern="1200" dirty="0"/>
            <a:t>Realização de diversas  obras públicas para oferecer trabalho a milhões de desempregados;</a:t>
          </a:r>
        </a:p>
      </dsp:txBody>
      <dsp:txXfrm rot="5400000">
        <a:off x="3079537" y="753071"/>
        <a:ext cx="1430446" cy="2259213"/>
      </dsp:txXfrm>
    </dsp:sp>
    <dsp:sp modelId="{E13E7587-2865-4BFE-89D4-C4FA00933307}">
      <dsp:nvSpPr>
        <dsp:cNvPr id="0" name=""/>
        <dsp:cNvSpPr/>
      </dsp:nvSpPr>
      <dsp:spPr>
        <a:xfrm rot="16200000">
          <a:off x="3449813" y="1167454"/>
          <a:ext cx="3765355" cy="1430446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79123" bIns="0" numCol="1" spcCol="1270" anchor="t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/>
            <a:t>Salário-desemprego</a:t>
          </a:r>
          <a:endParaRPr lang="pt-BR" sz="1200" kern="1200" dirty="0"/>
        </a:p>
        <a:p>
          <a:pPr marL="57150" lvl="1" indent="-57150" algn="l" defTabSz="4000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900" kern="1200" dirty="0"/>
            <a:t>Criação de um salário-desemprego para aliviar a situação de miséria dos desempregados;</a:t>
          </a:r>
        </a:p>
      </dsp:txBody>
      <dsp:txXfrm rot="5400000">
        <a:off x="4617267" y="753071"/>
        <a:ext cx="1430446" cy="2259213"/>
      </dsp:txXfrm>
    </dsp:sp>
    <dsp:sp modelId="{40A7F467-39F6-4A39-8C24-6DA728F04B99}">
      <dsp:nvSpPr>
        <dsp:cNvPr id="0" name=""/>
        <dsp:cNvSpPr/>
      </dsp:nvSpPr>
      <dsp:spPr>
        <a:xfrm rot="16200000">
          <a:off x="4987543" y="1167454"/>
          <a:ext cx="3765355" cy="1430446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79123" bIns="0" numCol="1" spcCol="1270" anchor="t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/>
            <a:t>Pacto de reconstrução da indústria</a:t>
          </a:r>
          <a:endParaRPr lang="pt-BR" sz="1200" kern="1200" dirty="0"/>
        </a:p>
        <a:p>
          <a:pPr marL="57150" lvl="1" indent="-57150" algn="l" defTabSz="4000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900" kern="1200" dirty="0"/>
            <a:t>Realização de um acordo social pelo qual se garantiam os interesses dos industriais (limitação dos preços e da produção às exigências de mercado) e dos trabalhadores (fixação de salários mínimos, limitação das jornadas de trabalho.</a:t>
          </a:r>
        </a:p>
      </dsp:txBody>
      <dsp:txXfrm rot="5400000">
        <a:off x="6154997" y="753071"/>
        <a:ext cx="1430446" cy="225921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5952BC-1787-420E-9382-149DC640D26B}">
      <dsp:nvSpPr>
        <dsp:cNvPr id="0" name=""/>
        <dsp:cNvSpPr/>
      </dsp:nvSpPr>
      <dsp:spPr>
        <a:xfrm>
          <a:off x="0" y="9486"/>
          <a:ext cx="5098256" cy="76985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/>
            <a:t>Crise do capitalismo trouxe como: consequência: aumento do desemprego, queda da produção, elevação dos índices de inflação, falência de muitas empresas.</a:t>
          </a:r>
          <a:endParaRPr lang="en-US" sz="1400" kern="1200"/>
        </a:p>
      </dsp:txBody>
      <dsp:txXfrm>
        <a:off x="37581" y="47067"/>
        <a:ext cx="5023094" cy="694697"/>
      </dsp:txXfrm>
    </dsp:sp>
    <dsp:sp modelId="{FC4C309A-7EF7-425E-8BC7-EDBE609331C1}">
      <dsp:nvSpPr>
        <dsp:cNvPr id="0" name=""/>
        <dsp:cNvSpPr/>
      </dsp:nvSpPr>
      <dsp:spPr>
        <a:xfrm>
          <a:off x="0" y="819666"/>
          <a:ext cx="5098256" cy="769859"/>
        </a:xfrm>
        <a:prstGeom prst="roundRect">
          <a:avLst/>
        </a:prstGeom>
        <a:solidFill>
          <a:schemeClr val="accent2">
            <a:hueOff val="199267"/>
            <a:satOff val="123"/>
            <a:lumOff val="160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/>
            <a:t>Agravamento dos conflitos de classes sociais.</a:t>
          </a:r>
          <a:endParaRPr lang="en-US" sz="1400" kern="1200"/>
        </a:p>
      </dsp:txBody>
      <dsp:txXfrm>
        <a:off x="37581" y="857247"/>
        <a:ext cx="5023094" cy="694697"/>
      </dsp:txXfrm>
    </dsp:sp>
    <dsp:sp modelId="{A24742E9-418D-4EB5-8DB4-BD54B22D5D38}">
      <dsp:nvSpPr>
        <dsp:cNvPr id="0" name=""/>
        <dsp:cNvSpPr/>
      </dsp:nvSpPr>
      <dsp:spPr>
        <a:xfrm>
          <a:off x="0" y="1629846"/>
          <a:ext cx="5098256" cy="769859"/>
        </a:xfrm>
        <a:prstGeom prst="roundRect">
          <a:avLst/>
        </a:prstGeom>
        <a:solidFill>
          <a:schemeClr val="accent2">
            <a:hueOff val="398533"/>
            <a:satOff val="245"/>
            <a:lumOff val="320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/>
            <a:t>As democracias liberais não tiveram êxito e com isso ouve o aparecimento  e formação de regimes autoritários, capaz de impor disciplina social e recompor a ordem capitalista.</a:t>
          </a:r>
          <a:endParaRPr lang="en-US" sz="1400" kern="1200"/>
        </a:p>
      </dsp:txBody>
      <dsp:txXfrm>
        <a:off x="37581" y="1667427"/>
        <a:ext cx="5023094" cy="694697"/>
      </dsp:txXfrm>
    </dsp:sp>
    <dsp:sp modelId="{28547D08-DBDF-4546-B492-00EDF36F0275}">
      <dsp:nvSpPr>
        <dsp:cNvPr id="0" name=""/>
        <dsp:cNvSpPr/>
      </dsp:nvSpPr>
      <dsp:spPr>
        <a:xfrm>
          <a:off x="0" y="2440026"/>
          <a:ext cx="5098256" cy="769859"/>
        </a:xfrm>
        <a:prstGeom prst="roundRect">
          <a:avLst/>
        </a:prstGeom>
        <a:solidFill>
          <a:schemeClr val="accent2">
            <a:hueOff val="597799"/>
            <a:satOff val="368"/>
            <a:lumOff val="480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/>
            <a:t>As novas ideias políticas autoritárias abriram espaço para esses regimes totalitários.</a:t>
          </a:r>
          <a:endParaRPr lang="en-US" sz="1400" kern="1200"/>
        </a:p>
      </dsp:txBody>
      <dsp:txXfrm>
        <a:off x="37581" y="2477607"/>
        <a:ext cx="5023094" cy="694697"/>
      </dsp:txXfrm>
    </dsp:sp>
    <dsp:sp modelId="{94C315E5-14B1-4BD8-AB7F-7875E1B7B1AA}">
      <dsp:nvSpPr>
        <dsp:cNvPr id="0" name=""/>
        <dsp:cNvSpPr/>
      </dsp:nvSpPr>
      <dsp:spPr>
        <a:xfrm>
          <a:off x="0" y="3250206"/>
          <a:ext cx="5098256" cy="769859"/>
        </a:xfrm>
        <a:prstGeom prst="roundRect">
          <a:avLst/>
        </a:prstGeom>
        <a:solidFill>
          <a:schemeClr val="accent2">
            <a:hueOff val="797066"/>
            <a:satOff val="490"/>
            <a:lumOff val="640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/>
            <a:t>Outro fator que fez o aparecimento dos regimes totalitários foi o temor do socialismo e das classes proletárias desta forma banqueiros, industriais aceitaram a nova política.</a:t>
          </a:r>
          <a:endParaRPr lang="en-US" sz="1400" kern="1200"/>
        </a:p>
      </dsp:txBody>
      <dsp:txXfrm>
        <a:off x="37581" y="3287787"/>
        <a:ext cx="5023094" cy="694697"/>
      </dsp:txXfrm>
    </dsp:sp>
    <dsp:sp modelId="{0220B857-7474-4751-B6E4-CC849A9D8393}">
      <dsp:nvSpPr>
        <dsp:cNvPr id="0" name=""/>
        <dsp:cNvSpPr/>
      </dsp:nvSpPr>
      <dsp:spPr>
        <a:xfrm>
          <a:off x="0" y="4060386"/>
          <a:ext cx="5098256" cy="769859"/>
        </a:xfrm>
        <a:prstGeom prst="roundRect">
          <a:avLst/>
        </a:prstGeom>
        <a:solidFill>
          <a:schemeClr val="accent2">
            <a:hueOff val="996332"/>
            <a:satOff val="613"/>
            <a:lumOff val="800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/>
            <a:t>Essas lutas ganharam força a partir da Revolução Russa 1917.</a:t>
          </a:r>
          <a:endParaRPr lang="en-US" sz="1400" kern="1200"/>
        </a:p>
      </dsp:txBody>
      <dsp:txXfrm>
        <a:off x="37581" y="4097967"/>
        <a:ext cx="5023094" cy="694697"/>
      </dsp:txXfrm>
    </dsp:sp>
    <dsp:sp modelId="{6C2025CA-0162-4664-972B-C945155D75EE}">
      <dsp:nvSpPr>
        <dsp:cNvPr id="0" name=""/>
        <dsp:cNvSpPr/>
      </dsp:nvSpPr>
      <dsp:spPr>
        <a:xfrm>
          <a:off x="0" y="4870566"/>
          <a:ext cx="5098256" cy="769859"/>
        </a:xfrm>
        <a:prstGeom prst="roundRect">
          <a:avLst/>
        </a:prstGeom>
        <a:solidFill>
          <a:schemeClr val="accent2">
            <a:hueOff val="1195599"/>
            <a:satOff val="735"/>
            <a:lumOff val="960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/>
            <a:t>Entre os exemplos mais significativos de regimes totalitários estão o fascismo na Itália, e o nazismo, na Alemanha.</a:t>
          </a:r>
          <a:endParaRPr lang="en-US" sz="1400" kern="1200"/>
        </a:p>
      </dsp:txBody>
      <dsp:txXfrm>
        <a:off x="37581" y="4908147"/>
        <a:ext cx="5023094" cy="69469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482C53-A77D-4325-8ABD-40A2B233DB85}">
      <dsp:nvSpPr>
        <dsp:cNvPr id="0" name=""/>
        <dsp:cNvSpPr/>
      </dsp:nvSpPr>
      <dsp:spPr>
        <a:xfrm>
          <a:off x="1793381" y="445"/>
          <a:ext cx="2690071" cy="1738940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t" anchorCtr="0">
          <a:noAutofit/>
        </a:bodyPr>
        <a:lstStyle/>
        <a:p>
          <a:pPr marL="57150" lvl="1" indent="-57150" algn="l" defTabSz="4445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000" kern="1200" dirty="0"/>
            <a:t>Organizou milícias que promoveram  series de ataques e atentados terroristas, nesta face o governo caracterizou-se pelo nacionalismo extremo e pela construção de um Estado autoritário.</a:t>
          </a:r>
        </a:p>
      </dsp:txBody>
      <dsp:txXfrm>
        <a:off x="1793381" y="217813"/>
        <a:ext cx="2037969" cy="1304205"/>
      </dsp:txXfrm>
    </dsp:sp>
    <dsp:sp modelId="{A9534A03-261D-4644-B677-B264CADF31CB}">
      <dsp:nvSpPr>
        <dsp:cNvPr id="0" name=""/>
        <dsp:cNvSpPr/>
      </dsp:nvSpPr>
      <dsp:spPr>
        <a:xfrm>
          <a:off x="0" y="445"/>
          <a:ext cx="1793381" cy="173894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/>
            <a:t>Primeira fase</a:t>
          </a:r>
          <a:endParaRPr lang="pt-BR" sz="3100" kern="1200" dirty="0"/>
        </a:p>
      </dsp:txBody>
      <dsp:txXfrm>
        <a:off x="84888" y="85333"/>
        <a:ext cx="1623605" cy="1569164"/>
      </dsp:txXfrm>
    </dsp:sp>
    <dsp:sp modelId="{271BAFAD-332F-406C-83BE-375CB23479D4}">
      <dsp:nvSpPr>
        <dsp:cNvPr id="0" name=""/>
        <dsp:cNvSpPr/>
      </dsp:nvSpPr>
      <dsp:spPr>
        <a:xfrm>
          <a:off x="1793381" y="1913280"/>
          <a:ext cx="2690071" cy="1738940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1860697"/>
            <a:satOff val="19021"/>
            <a:lumOff val="794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1860697"/>
              <a:satOff val="19021"/>
              <a:lumOff val="79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t" anchorCtr="0">
          <a:noAutofit/>
        </a:bodyPr>
        <a:lstStyle/>
        <a:p>
          <a:pPr marL="57150" lvl="1" indent="-57150" algn="l" defTabSz="4445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000" kern="1200" dirty="0"/>
            <a:t>Implanta uma ditadura fascista na Itália. Tornou-se, então, o chefe supremo do Estado, Sendo  conhecido como </a:t>
          </a:r>
          <a:r>
            <a:rPr lang="pt-BR" sz="1000" kern="1200" dirty="0" err="1"/>
            <a:t>Duce</a:t>
          </a:r>
          <a:r>
            <a:rPr lang="pt-BR" sz="1000" kern="1200" dirty="0"/>
            <a:t>, que em italiano significa aquele que dirige.</a:t>
          </a:r>
        </a:p>
        <a:p>
          <a:pPr marL="57150" lvl="1" indent="-57150" algn="l" defTabSz="4445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000" kern="1200" dirty="0"/>
            <a:t>Ele proibiu manifestações dos trabalhadores, recuperou a </a:t>
          </a:r>
          <a:r>
            <a:rPr lang="pt-BR" sz="1000" kern="1200" dirty="0" err="1"/>
            <a:t>ecônomia</a:t>
          </a:r>
          <a:r>
            <a:rPr lang="pt-BR" sz="1000" kern="1200" dirty="0"/>
            <a:t> da Itália.</a:t>
          </a:r>
        </a:p>
      </dsp:txBody>
      <dsp:txXfrm>
        <a:off x="1793381" y="2130648"/>
        <a:ext cx="2037969" cy="1304205"/>
      </dsp:txXfrm>
    </dsp:sp>
    <dsp:sp modelId="{92ABCDD0-EE7C-4772-A21D-B7553CF00441}">
      <dsp:nvSpPr>
        <dsp:cNvPr id="0" name=""/>
        <dsp:cNvSpPr/>
      </dsp:nvSpPr>
      <dsp:spPr>
        <a:xfrm>
          <a:off x="0" y="1913280"/>
          <a:ext cx="1793381" cy="1738940"/>
        </a:xfrm>
        <a:prstGeom prst="roundRect">
          <a:avLst/>
        </a:prstGeom>
        <a:gradFill rotWithShape="0">
          <a:gsLst>
            <a:gs pos="0">
              <a:schemeClr val="accent5">
                <a:hueOff val="1644580"/>
                <a:satOff val="34343"/>
                <a:lumOff val="-1961"/>
                <a:alphaOff val="0"/>
                <a:shade val="85000"/>
                <a:satMod val="130000"/>
              </a:schemeClr>
            </a:gs>
            <a:gs pos="34000">
              <a:schemeClr val="accent5">
                <a:hueOff val="1644580"/>
                <a:satOff val="34343"/>
                <a:lumOff val="-1961"/>
                <a:alphaOff val="0"/>
                <a:shade val="87000"/>
                <a:satMod val="125000"/>
              </a:schemeClr>
            </a:gs>
            <a:gs pos="70000">
              <a:schemeClr val="accent5">
                <a:hueOff val="1644580"/>
                <a:satOff val="34343"/>
                <a:lumOff val="-1961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1644580"/>
                <a:satOff val="34343"/>
                <a:lumOff val="-1961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/>
            <a:t>Segunda fase</a:t>
          </a:r>
          <a:endParaRPr lang="pt-BR" sz="3100" kern="1200" dirty="0"/>
        </a:p>
      </dsp:txBody>
      <dsp:txXfrm>
        <a:off x="84888" y="1998168"/>
        <a:ext cx="1623605" cy="156916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217031-1764-40F5-8288-75992A4089DD}">
      <dsp:nvSpPr>
        <dsp:cNvPr id="0" name=""/>
        <dsp:cNvSpPr/>
      </dsp:nvSpPr>
      <dsp:spPr>
        <a:xfrm>
          <a:off x="0" y="354579"/>
          <a:ext cx="7543800" cy="5292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EDA127-6D02-4F86-A0BF-378E1E388E27}">
      <dsp:nvSpPr>
        <dsp:cNvPr id="0" name=""/>
        <dsp:cNvSpPr/>
      </dsp:nvSpPr>
      <dsp:spPr>
        <a:xfrm>
          <a:off x="377190" y="44619"/>
          <a:ext cx="5280660" cy="61992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596" tIns="0" rIns="199596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/>
            <a:t>A superioridade da raça ariana</a:t>
          </a:r>
        </a:p>
      </dsp:txBody>
      <dsp:txXfrm>
        <a:off x="407452" y="74881"/>
        <a:ext cx="5220136" cy="559396"/>
      </dsp:txXfrm>
    </dsp:sp>
    <dsp:sp modelId="{220BAFDC-EB77-4679-92F5-211C671469B2}">
      <dsp:nvSpPr>
        <dsp:cNvPr id="0" name=""/>
        <dsp:cNvSpPr/>
      </dsp:nvSpPr>
      <dsp:spPr>
        <a:xfrm>
          <a:off x="0" y="1307139"/>
          <a:ext cx="7543800" cy="5292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EB6BBB-30CD-4F02-AC0D-0F9B82FD2939}">
      <dsp:nvSpPr>
        <dsp:cNvPr id="0" name=""/>
        <dsp:cNvSpPr/>
      </dsp:nvSpPr>
      <dsp:spPr>
        <a:xfrm>
          <a:off x="377190" y="997179"/>
          <a:ext cx="5280660" cy="61992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596" tIns="0" rIns="199596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/>
            <a:t>O antissemitismo</a:t>
          </a:r>
        </a:p>
      </dsp:txBody>
      <dsp:txXfrm>
        <a:off x="407452" y="1027441"/>
        <a:ext cx="5220136" cy="559396"/>
      </dsp:txXfrm>
    </dsp:sp>
    <dsp:sp modelId="{0DFE37CE-C293-4565-88BB-E3AB6342A662}">
      <dsp:nvSpPr>
        <dsp:cNvPr id="0" name=""/>
        <dsp:cNvSpPr/>
      </dsp:nvSpPr>
      <dsp:spPr>
        <a:xfrm>
          <a:off x="0" y="2259700"/>
          <a:ext cx="7543800" cy="5292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24D475-D2B2-48D8-9494-23DAE50E6CD9}">
      <dsp:nvSpPr>
        <dsp:cNvPr id="0" name=""/>
        <dsp:cNvSpPr/>
      </dsp:nvSpPr>
      <dsp:spPr>
        <a:xfrm>
          <a:off x="377190" y="1949739"/>
          <a:ext cx="5280660" cy="61992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596" tIns="0" rIns="199596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/>
            <a:t>O total fortalecimento do Estado</a:t>
          </a:r>
        </a:p>
      </dsp:txBody>
      <dsp:txXfrm>
        <a:off x="407452" y="1980001"/>
        <a:ext cx="5220136" cy="559396"/>
      </dsp:txXfrm>
    </dsp:sp>
    <dsp:sp modelId="{BC924CE1-AD9C-4A16-83A1-B5B170C8B011}">
      <dsp:nvSpPr>
        <dsp:cNvPr id="0" name=""/>
        <dsp:cNvSpPr/>
      </dsp:nvSpPr>
      <dsp:spPr>
        <a:xfrm>
          <a:off x="0" y="3212260"/>
          <a:ext cx="7543800" cy="5292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113B67-7587-4100-98FF-8AE7F9FC7D33}">
      <dsp:nvSpPr>
        <dsp:cNvPr id="0" name=""/>
        <dsp:cNvSpPr/>
      </dsp:nvSpPr>
      <dsp:spPr>
        <a:xfrm>
          <a:off x="377190" y="2902300"/>
          <a:ext cx="5280660" cy="61992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596" tIns="0" rIns="199596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/>
            <a:t>O expansionismo</a:t>
          </a:r>
        </a:p>
      </dsp:txBody>
      <dsp:txXfrm>
        <a:off x="407452" y="2932562"/>
        <a:ext cx="5220136" cy="5593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462A4-8BE8-402E-89A3-6CACB990A3A0}" type="datetimeFigureOut">
              <a:rPr lang="pt-BR" smtClean="0"/>
              <a:pPr/>
              <a:t>30/06/2019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71C13-5BEB-4B92-B0BA-3BF2015F2BAF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13354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462A4-8BE8-402E-89A3-6CACB990A3A0}" type="datetimeFigureOut">
              <a:rPr lang="pt-BR" smtClean="0"/>
              <a:pPr/>
              <a:t>30/06/2019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71C13-5BEB-4B92-B0BA-3BF2015F2BA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5469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398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462A4-8BE8-402E-89A3-6CACB990A3A0}" type="datetimeFigureOut">
              <a:rPr lang="pt-BR" smtClean="0"/>
              <a:pPr/>
              <a:t>30/06/2019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71C13-5BEB-4B92-B0BA-3BF2015F2BA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9920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462A4-8BE8-402E-89A3-6CACB990A3A0}" type="datetimeFigureOut">
              <a:rPr lang="pt-BR" smtClean="0"/>
              <a:pPr/>
              <a:t>30/06/2019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71C13-5BEB-4B92-B0BA-3BF2015F2BA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1789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462A4-8BE8-402E-89A3-6CACB990A3A0}" type="datetimeFigureOut">
              <a:rPr lang="pt-BR" smtClean="0"/>
              <a:pPr/>
              <a:t>30/06/2019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71C13-5BEB-4B92-B0BA-3BF2015F2BAF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00249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462A4-8BE8-402E-89A3-6CACB990A3A0}" type="datetimeFigureOut">
              <a:rPr lang="pt-BR" smtClean="0"/>
              <a:pPr/>
              <a:t>30/06/2019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71C13-5BEB-4B92-B0BA-3BF2015F2BA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7902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462A4-8BE8-402E-89A3-6CACB990A3A0}" type="datetimeFigureOut">
              <a:rPr lang="pt-BR" smtClean="0"/>
              <a:pPr/>
              <a:t>30/06/2019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71C13-5BEB-4B92-B0BA-3BF2015F2BA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0885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462A4-8BE8-402E-89A3-6CACB990A3A0}" type="datetimeFigureOut">
              <a:rPr lang="pt-BR" smtClean="0"/>
              <a:pPr/>
              <a:t>30/06/2019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71C13-5BEB-4B92-B0BA-3BF2015F2BA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2311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462A4-8BE8-402E-89A3-6CACB990A3A0}" type="datetimeFigureOut">
              <a:rPr lang="pt-BR" smtClean="0"/>
              <a:pPr/>
              <a:t>30/06/2019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71C13-5BEB-4B92-B0BA-3BF2015F2BA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6111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EB6462A4-8BE8-402E-89A3-6CACB990A3A0}" type="datetimeFigureOut">
              <a:rPr lang="pt-BR" smtClean="0"/>
              <a:pPr/>
              <a:t>30/06/2019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3E71C13-5BEB-4B92-B0BA-3BF2015F2BA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892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462A4-8BE8-402E-89A3-6CACB990A3A0}" type="datetimeFigureOut">
              <a:rPr lang="pt-BR" smtClean="0"/>
              <a:pPr/>
              <a:t>30/06/2019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71C13-5BEB-4B92-B0BA-3BF2015F2BA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8678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B6462A4-8BE8-402E-89A3-6CACB990A3A0}" type="datetimeFigureOut">
              <a:rPr lang="pt-BR" smtClean="0"/>
              <a:pPr/>
              <a:t>30/06/2019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3E71C13-5BEB-4B92-B0BA-3BF2015F2BAF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8328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images.livrariasaraiva.com.br/imagem/imagem.dll?pro_id=2645897&amp;L=500&amp;A=-1&amp;PIM_Id=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images.livrariasaraiva.com.br/imagem/imagem.dll?pro_id=414092&amp;L=500&amp;A=-1&amp;PIM_Id=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5000" b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3024376"/>
            <a:ext cx="6480048" cy="2301240"/>
          </a:xfrm>
        </p:spPr>
        <p:txBody>
          <a:bodyPr>
            <a:normAutofit fontScale="90000"/>
          </a:bodyPr>
          <a:lstStyle/>
          <a:p>
            <a:r>
              <a:rPr lang="pt-B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Crise do Capitalismo e Surgimento dos Regimes Totalitários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355976" y="4449316"/>
            <a:ext cx="6480048" cy="1752600"/>
          </a:xfrm>
        </p:spPr>
        <p:txBody>
          <a:bodyPr/>
          <a:lstStyle/>
          <a:p>
            <a:r>
              <a:rPr lang="pt-BR" dirty="0" err="1">
                <a:solidFill>
                  <a:srgbClr val="FFFF00"/>
                </a:solidFill>
              </a:rPr>
              <a:t>Profº</a:t>
            </a:r>
            <a:r>
              <a:rPr lang="pt-BR" dirty="0">
                <a:solidFill>
                  <a:srgbClr val="FFFF00"/>
                </a:solidFill>
              </a:rPr>
              <a:t> Bruno Ferreira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D02FF74F-004A-40F8-9BBA-1170E3C129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747D77ED-28A8-4135-8177-8466BFF329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" y="0"/>
            <a:ext cx="5660909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2960" y="516835"/>
            <a:ext cx="4483452" cy="1666501"/>
          </a:xfrm>
        </p:spPr>
        <p:txBody>
          <a:bodyPr>
            <a:normAutofit/>
          </a:bodyPr>
          <a:lstStyle/>
          <a:p>
            <a:r>
              <a:rPr lang="pt-BR" sz="3500">
                <a:solidFill>
                  <a:srgbClr val="FFFFFF"/>
                </a:solidFill>
              </a:rPr>
              <a:t>Para saber Mais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2959" y="2236304"/>
            <a:ext cx="4483453" cy="3652667"/>
          </a:xfrm>
        </p:spPr>
        <p:txBody>
          <a:bodyPr>
            <a:normAutofit/>
          </a:bodyPr>
          <a:lstStyle/>
          <a:p>
            <a:r>
              <a:rPr lang="pt-BR" sz="1500" b="1">
                <a:solidFill>
                  <a:srgbClr val="FFFFFF"/>
                </a:solidFill>
              </a:rPr>
              <a:t>A Crise de 1929 - Col. L&amp;pm Pocket Encyplopaedia</a:t>
            </a:r>
          </a:p>
          <a:p>
            <a:r>
              <a:rPr lang="pt-BR" sz="1500" b="1">
                <a:solidFill>
                  <a:srgbClr val="FFFFFF"/>
                </a:solidFill>
              </a:rPr>
              <a:t>Autor: GAZIER , BERNARD</a:t>
            </a:r>
          </a:p>
          <a:p>
            <a:r>
              <a:rPr lang="pt-BR" sz="1500" b="1">
                <a:solidFill>
                  <a:srgbClr val="FFFFFF"/>
                </a:solidFill>
              </a:rPr>
              <a:t>Editora: L&amp;pm </a:t>
            </a:r>
          </a:p>
          <a:p>
            <a:r>
              <a:rPr lang="pt-BR" sz="1500" b="1">
                <a:solidFill>
                  <a:srgbClr val="FFFFFF"/>
                </a:solidFill>
              </a:rPr>
              <a:t>Categoria: Economia / Economia Internacional</a:t>
            </a:r>
          </a:p>
          <a:p>
            <a:r>
              <a:rPr lang="pt-BR" sz="1500" b="1">
                <a:solidFill>
                  <a:srgbClr val="FFFFFF"/>
                </a:solidFill>
              </a:rPr>
              <a:t>A crise de 1929 foi uma depressão generalizada da produção em quase todo o mundo industrializado. A cada dia se multiplicavam as demissões em massa e os pedidos de falência. O crash da Bolsa de Nova York causou um impacto jamais visto no mercado financeiro. Esta obra retoma a história da Grande Depressão, suas causas, seus efeitos e analisa os mecanismos econômicos que estiveram em jogo nesse episódio traumático do capitalismo contemporâneo. </a:t>
            </a:r>
          </a:p>
          <a:p>
            <a:endParaRPr lang="pt-BR" sz="1500" b="1">
              <a:solidFill>
                <a:srgbClr val="FFFFFF"/>
              </a:solidFill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F2E484CB-1781-4421-8EB9-D785B95047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0920" y="0"/>
            <a:ext cx="48006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26" name="Picture 2" descr="A Crise de 1929 - Col. L&amp;pm Pocket Encyplopaedi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188986" y="1342724"/>
            <a:ext cx="2470690" cy="41507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4D33442-D148-4775-BF80-91F053E571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08763" y="634946"/>
            <a:ext cx="3845379" cy="1450757"/>
          </a:xfrm>
        </p:spPr>
        <p:txBody>
          <a:bodyPr>
            <a:normAutofit/>
          </a:bodyPr>
          <a:lstStyle/>
          <a:p>
            <a:r>
              <a:rPr lang="pt-BR"/>
              <a:t>Questões</a:t>
            </a:r>
          </a:p>
        </p:txBody>
      </p:sp>
      <p:pic>
        <p:nvPicPr>
          <p:cNvPr id="4" name="Picture 2" descr="http://3.bp.blogspot.com/-8UHI8QtUUd4/T1u1sIj54bI/AAAAAAAACLs/C4swPRrr6ME/s1600/Ponto-de-interroga%C3%A7%C3%A3o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82394" y="1224619"/>
            <a:ext cx="4088720" cy="4088720"/>
          </a:xfrm>
          <a:prstGeom prst="rect">
            <a:avLst/>
          </a:prstGeom>
          <a:noFill/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8EF2C47-53DA-4F9F-918A-F6057C8EB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08763" y="2086188"/>
            <a:ext cx="356160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808763" y="2198914"/>
            <a:ext cx="3845379" cy="3670180"/>
          </a:xfrm>
        </p:spPr>
        <p:txBody>
          <a:bodyPr>
            <a:normAutofit/>
          </a:bodyPr>
          <a:lstStyle/>
          <a:p>
            <a:r>
              <a:rPr lang="pt-BR" sz="1300"/>
              <a:t>1 – Explique o que representava o </a:t>
            </a:r>
            <a:r>
              <a:rPr lang="pt-BR" sz="1300" err="1"/>
              <a:t>American</a:t>
            </a:r>
            <a:r>
              <a:rPr lang="pt-BR" sz="1300"/>
              <a:t> </a:t>
            </a:r>
            <a:r>
              <a:rPr lang="pt-BR" sz="1300" err="1"/>
              <a:t>way</a:t>
            </a:r>
            <a:r>
              <a:rPr lang="pt-BR" sz="1300"/>
              <a:t> </a:t>
            </a:r>
            <a:r>
              <a:rPr lang="pt-BR" sz="1300" err="1"/>
              <a:t>of</a:t>
            </a:r>
            <a:r>
              <a:rPr lang="pt-BR" sz="1300"/>
              <a:t> </a:t>
            </a:r>
            <a:r>
              <a:rPr lang="pt-BR" sz="1300" err="1"/>
              <a:t>life</a:t>
            </a:r>
            <a:r>
              <a:rPr lang="pt-BR" sz="1300"/>
              <a:t>.</a:t>
            </a:r>
          </a:p>
          <a:p>
            <a:r>
              <a:rPr lang="pt-BR" sz="1300"/>
              <a:t>2 – Caracterize as causas que levaram os Estados Unidos à crise de superprodução na década de 20.</a:t>
            </a:r>
          </a:p>
          <a:p>
            <a:r>
              <a:rPr lang="pt-BR" sz="1300"/>
              <a:t>3 – comente sobre as repercussões da crise de 1929 para o brasil.</a:t>
            </a:r>
          </a:p>
          <a:p>
            <a:r>
              <a:rPr lang="pt-BR" sz="1300"/>
              <a:t>4 Responda:</a:t>
            </a:r>
          </a:p>
          <a:p>
            <a:r>
              <a:rPr lang="pt-BR" sz="1300"/>
              <a:t>A – O que foi o </a:t>
            </a:r>
            <a:r>
              <a:rPr lang="pt-BR" sz="1300" err="1"/>
              <a:t>New</a:t>
            </a:r>
            <a:r>
              <a:rPr lang="pt-BR" sz="1300"/>
              <a:t> </a:t>
            </a:r>
            <a:r>
              <a:rPr lang="pt-BR" sz="1300" err="1"/>
              <a:t>Deal</a:t>
            </a:r>
            <a:r>
              <a:rPr lang="pt-BR" sz="1300"/>
              <a:t>?</a:t>
            </a:r>
          </a:p>
          <a:p>
            <a:r>
              <a:rPr lang="pt-BR" sz="1300"/>
              <a:t>B – Quais eram os objetivos desse programa</a:t>
            </a:r>
          </a:p>
          <a:p>
            <a:r>
              <a:rPr lang="pt-BR" sz="1300"/>
              <a:t>C – Quais foram os resultados atingidos pelo </a:t>
            </a:r>
            <a:r>
              <a:rPr lang="pt-BR" sz="1300" err="1"/>
              <a:t>New</a:t>
            </a:r>
            <a:r>
              <a:rPr lang="pt-BR" sz="1300"/>
              <a:t> </a:t>
            </a:r>
            <a:r>
              <a:rPr lang="pt-BR" sz="1300" err="1"/>
              <a:t>Deal</a:t>
            </a:r>
            <a:r>
              <a:rPr lang="pt-BR" sz="1300"/>
              <a:t>?</a:t>
            </a:r>
          </a:p>
          <a:p>
            <a:r>
              <a:rPr lang="pt-BR" sz="1300"/>
              <a:t>5 – Faça uma dissertação </a:t>
            </a:r>
          </a:p>
          <a:p>
            <a:r>
              <a:rPr lang="pt-BR" sz="1300"/>
              <a:t>(aproximadamente 15 linhas)?</a:t>
            </a:r>
          </a:p>
          <a:p>
            <a:endParaRPr lang="pt-BR" sz="13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5E068D-E677-4E1B-8CE2-8CE1826A1D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9AD6E12-8A58-4D86-AACD-D58C4B256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4D33442-D148-4775-BF80-91F053E571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08763" y="634946"/>
            <a:ext cx="3845379" cy="1450757"/>
          </a:xfrm>
        </p:spPr>
        <p:txBody>
          <a:bodyPr>
            <a:normAutofit/>
          </a:bodyPr>
          <a:lstStyle/>
          <a:p>
            <a:r>
              <a:rPr lang="pt-BR"/>
              <a:t>Reflexão</a:t>
            </a:r>
          </a:p>
        </p:txBody>
      </p:sp>
      <p:pic>
        <p:nvPicPr>
          <p:cNvPr id="4" name="Picture 2" descr="http://3.bp.blogspot.com/-8UHI8QtUUd4/T1u1sIj54bI/AAAAAAAACLs/C4swPRrr6ME/s1600/Ponto-de-interroga%C3%A7%C3%A3o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82394" y="1224619"/>
            <a:ext cx="4088720" cy="4088720"/>
          </a:xfrm>
          <a:prstGeom prst="rect">
            <a:avLst/>
          </a:prstGeom>
          <a:noFill/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8EF2C47-53DA-4F9F-918A-F6057C8EB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08763" y="2086188"/>
            <a:ext cx="356160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808763" y="2198914"/>
            <a:ext cx="3845379" cy="3670180"/>
          </a:xfrm>
        </p:spPr>
        <p:txBody>
          <a:bodyPr>
            <a:normAutofit/>
          </a:bodyPr>
          <a:lstStyle/>
          <a:p>
            <a:r>
              <a:rPr lang="pt-BR"/>
              <a:t>Na década de 20, uma das características do </a:t>
            </a:r>
            <a:r>
              <a:rPr lang="pt-BR" err="1"/>
              <a:t>American</a:t>
            </a:r>
            <a:r>
              <a:rPr lang="pt-BR"/>
              <a:t> </a:t>
            </a:r>
            <a:r>
              <a:rPr lang="pt-BR" err="1"/>
              <a:t>Way</a:t>
            </a:r>
            <a:r>
              <a:rPr lang="pt-BR"/>
              <a:t> </a:t>
            </a:r>
            <a:r>
              <a:rPr lang="pt-BR" err="1"/>
              <a:t>of</a:t>
            </a:r>
            <a:r>
              <a:rPr lang="pt-BR"/>
              <a:t> </a:t>
            </a:r>
            <a:r>
              <a:rPr lang="pt-BR" err="1"/>
              <a:t>life</a:t>
            </a:r>
            <a:r>
              <a:rPr lang="pt-BR"/>
              <a:t> ( o estilo de vida americano) era a euforia pelo consumo capitalista. Na sua opinião, atualmente, há um estilo de vida dominante no Mundo? Qual a característica ? Produza um texto.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5E068D-E677-4E1B-8CE2-8CE1826A1D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9AD6E12-8A58-4D86-AACD-D58C4B256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D48500-E19A-4BAD-9A4A-6ED83BB73F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854196" y="988741"/>
            <a:ext cx="4686312" cy="4880518"/>
          </a:xfrm>
          <a:noFill/>
          <a:ln>
            <a:noFill/>
          </a:ln>
        </p:spPr>
        <p:txBody>
          <a:bodyPr wrap="square" anchor="ctr">
            <a:normAutofit/>
          </a:bodyPr>
          <a:lstStyle/>
          <a:p>
            <a:r>
              <a:rPr lang="pt-BR" sz="4700">
                <a:solidFill>
                  <a:srgbClr val="FFFFFF"/>
                </a:solidFill>
              </a:rPr>
              <a:t>Avanço dos Regimes totalitários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79263E-7781-443B-B383-34A6A6BD50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7899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30DE1BD-C9C5-48F0-960E-9E9EB2CE6D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8992" y="0"/>
            <a:ext cx="2411730" cy="6858000"/>
          </a:xfrm>
          <a:prstGeom prst="rect">
            <a:avLst/>
          </a:prstGeom>
          <a:solidFill>
            <a:schemeClr val="bg2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00775" y="2007220"/>
            <a:ext cx="1768164" cy="2843560"/>
          </a:xfrm>
        </p:spPr>
        <p:txBody>
          <a:bodyPr anchor="ctr">
            <a:normAutofit/>
          </a:bodyPr>
          <a:lstStyle/>
          <a:p>
            <a:pPr algn="r"/>
            <a:r>
              <a:rPr lang="pt-BR" dirty="0" err="1">
                <a:solidFill>
                  <a:schemeClr val="tx1"/>
                </a:solidFill>
              </a:rPr>
              <a:t>Prof</a:t>
            </a:r>
            <a:r>
              <a:rPr lang="pt-BR" dirty="0">
                <a:solidFill>
                  <a:schemeClr val="tx1"/>
                </a:solidFill>
              </a:rPr>
              <a:t> Bruno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429A099-5CB1-4A20-B64F-4F0562EF3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7C0A89-7FB3-43F8-9DE3-0177E3E27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0"/>
            <a:ext cx="3038093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9277" y="516835"/>
            <a:ext cx="2313633" cy="5772840"/>
          </a:xfrm>
        </p:spPr>
        <p:txBody>
          <a:bodyPr anchor="ctr">
            <a:normAutofit/>
          </a:bodyPr>
          <a:lstStyle/>
          <a:p>
            <a:r>
              <a:rPr lang="pt-BR" sz="3100">
                <a:solidFill>
                  <a:srgbClr val="FFFFFF"/>
                </a:solidFill>
              </a:rPr>
              <a:t>Avanço Dos Regimes Totalitários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99F4DD4-CC07-42A8-8AF8-069654F1A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66236BDA-9285-4D68-98A7-794533AE37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824051"/>
              </p:ext>
            </p:extLst>
          </p:nvPr>
        </p:nvGraphicFramePr>
        <p:xfrm>
          <a:off x="3556397" y="639763"/>
          <a:ext cx="5098256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alphaModFix amt="35000"/>
          </a:blip>
          <a:srcRect l="1000" r="1" b="1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</p:spPr>
      </p:pic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A3803206-03B2-415D-854C-2C5B62FA2E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2960" y="286603"/>
            <a:ext cx="7543800" cy="1450757"/>
          </a:xfrm>
        </p:spPr>
        <p:txBody>
          <a:bodyPr>
            <a:normAutofit/>
          </a:bodyPr>
          <a:lstStyle/>
          <a:p>
            <a:r>
              <a:rPr lang="pt-BR">
                <a:solidFill>
                  <a:schemeClr val="tx1"/>
                </a:solidFill>
              </a:rPr>
              <a:t>Fascismo na Itália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2960" y="1845734"/>
            <a:ext cx="7543800" cy="4023360"/>
          </a:xfrm>
        </p:spPr>
        <p:txBody>
          <a:bodyPr>
            <a:normAutofit/>
          </a:bodyPr>
          <a:lstStyle/>
          <a:p>
            <a:r>
              <a:rPr lang="pt-BR">
                <a:solidFill>
                  <a:schemeClr val="tx1"/>
                </a:solidFill>
              </a:rPr>
              <a:t>Após a primeiro guerra mundial a Itália enfrentou o saldo doloroso do conflito 700 mil mortos, 500 mil feridos e divida enormes contraídas junto aos E.U.A, e à Inglaterra. Além disso a fome, a inflação e o emprego afetaram operários e camponeses, provocando grande agitação social.</a:t>
            </a:r>
          </a:p>
          <a:p>
            <a:endParaRPr lang="pt-BR">
              <a:solidFill>
                <a:schemeClr val="tx1"/>
              </a:solidFill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FACB568-8468-4614-A6E4-261EBDA09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645FF02C-05A6-4CDB-A951-31C5BD330C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0000"/>
            <a:shade val="97000"/>
            <a:satMod val="1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54CE3AD-C754-4F1E-A76F-1EDDF71796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3422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6407" y="643467"/>
            <a:ext cx="2600677" cy="5571066"/>
          </a:xfrm>
        </p:spPr>
        <p:txBody>
          <a:bodyPr anchor="ctr">
            <a:normAutofit/>
          </a:bodyPr>
          <a:lstStyle/>
          <a:p>
            <a:r>
              <a:rPr lang="pt-BR" sz="3500">
                <a:solidFill>
                  <a:srgbClr val="FFFFFF"/>
                </a:solidFill>
              </a:rPr>
              <a:t>A doutrina fascista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38B743-4443-4735-BFC2-B514F6409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3434229" y="0"/>
            <a:ext cx="570977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43154" y="643467"/>
            <a:ext cx="4578216" cy="5571065"/>
          </a:xfrm>
        </p:spPr>
        <p:txBody>
          <a:bodyPr anchor="ctr">
            <a:normAutofit/>
          </a:bodyPr>
          <a:lstStyle/>
          <a:p>
            <a:r>
              <a:rPr lang="pt-BR" sz="1600">
                <a:solidFill>
                  <a:srgbClr val="FFFFFF"/>
                </a:solidFill>
              </a:rPr>
              <a:t>O movimento fascista, não tinha ate 1919 uma doutrina fascista claramente elaborada. Representava, uma enérgica vontade de ação de nacionalismo dirigida contra o liberalismo e o socialismo.</a:t>
            </a:r>
          </a:p>
          <a:p>
            <a:r>
              <a:rPr lang="pt-BR" sz="1600">
                <a:solidFill>
                  <a:srgbClr val="FFFFFF"/>
                </a:solidFill>
              </a:rPr>
              <a:t>Sendo também antiproletario, atraiu as classes medias conservadoras e a alta burguesia.</a:t>
            </a:r>
          </a:p>
          <a:p>
            <a:r>
              <a:rPr lang="pt-BR" sz="1600">
                <a:solidFill>
                  <a:srgbClr val="FFFFFF"/>
                </a:solidFill>
              </a:rPr>
              <a:t>Aos poucos definiram-se as concepções fascistas sobre a sociedade-modelo a ser construída. Nessa sociedade, o individuo deveria ser totalmente submisso às necessidades do Estado, que se tornaria, então, uma entidade poderosa, capaz de controlar a vida social. Como dizia Mussolini: tudo no Estado, nada contra o Estado, nada fora do Estado.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70">
            <a:extLst>
              <a:ext uri="{FF2B5EF4-FFF2-40B4-BE49-F238E27FC236}">
                <a16:creationId xmlns:a16="http://schemas.microsoft.com/office/drawing/2014/main" id="{F8D9221F-01B2-4347-9175-AF976855D5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" y="0"/>
            <a:ext cx="5660909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2960" y="516835"/>
            <a:ext cx="4483452" cy="1666501"/>
          </a:xfrm>
        </p:spPr>
        <p:txBody>
          <a:bodyPr>
            <a:normAutofit/>
          </a:bodyPr>
          <a:lstStyle/>
          <a:p>
            <a:r>
              <a:rPr lang="pt-BR" sz="3500">
                <a:solidFill>
                  <a:srgbClr val="FFFFFF"/>
                </a:solidFill>
              </a:rPr>
              <a:t>Governo de Mussolini</a:t>
            </a:r>
          </a:p>
        </p:txBody>
      </p:sp>
      <p:sp>
        <p:nvSpPr>
          <p:cNvPr id="4101" name="Rectangle 72">
            <a:extLst>
              <a:ext uri="{FF2B5EF4-FFF2-40B4-BE49-F238E27FC236}">
                <a16:creationId xmlns:a16="http://schemas.microsoft.com/office/drawing/2014/main" id="{B2126150-6EE8-4B16-B140-2F71B6BE31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0920" y="0"/>
            <a:ext cx="48006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12977" r="26310"/>
          <a:stretch/>
        </p:blipFill>
        <p:spPr bwMode="auto">
          <a:xfrm>
            <a:off x="5708926" y="10"/>
            <a:ext cx="3435073" cy="6857990"/>
          </a:xfrm>
          <a:prstGeom prst="rect">
            <a:avLst/>
          </a:prstGeom>
          <a:noFill/>
        </p:spPr>
      </p:pic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1819874"/>
              </p:ext>
            </p:extLst>
          </p:nvPr>
        </p:nvGraphicFramePr>
        <p:xfrm>
          <a:off x="822959" y="2236304"/>
          <a:ext cx="4483453" cy="3652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CC58D234-4C66-4A1F-8F97-0CDD64DB0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31078" y="634946"/>
            <a:ext cx="4931229" cy="1450757"/>
          </a:xfrm>
        </p:spPr>
        <p:txBody>
          <a:bodyPr>
            <a:normAutofit/>
          </a:bodyPr>
          <a:lstStyle/>
          <a:p>
            <a:r>
              <a:rPr lang="pt-BR" b="1"/>
              <a:t>Nazismo na Alemanha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10520" r="9097"/>
          <a:stretch/>
        </p:blipFill>
        <p:spPr bwMode="auto">
          <a:xfrm>
            <a:off x="475499" y="640081"/>
            <a:ext cx="3000986" cy="5314406"/>
          </a:xfrm>
          <a:prstGeom prst="rect">
            <a:avLst/>
          </a:prstGeom>
          <a:noFill/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4783D10D-285D-4110-B9FD-D0BEEDDA1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1077" y="2086188"/>
            <a:ext cx="456732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731076" y="2198914"/>
            <a:ext cx="4931230" cy="3670180"/>
          </a:xfrm>
        </p:spPr>
        <p:txBody>
          <a:bodyPr>
            <a:normAutofit/>
          </a:bodyPr>
          <a:lstStyle/>
          <a:p>
            <a:r>
              <a:rPr lang="pt-BR" sz="1300" b="1"/>
              <a:t>Vencida a primeira guerra e humilhada a Alemanha pelo tratado de Versalhes, a Alemanha enfrentou 20 anos de dificuldade econômicas e sociais.</a:t>
            </a:r>
          </a:p>
          <a:p>
            <a:r>
              <a:rPr lang="pt-BR" sz="1300" b="1"/>
              <a:t>Mesmo com o </a:t>
            </a:r>
            <a:r>
              <a:rPr lang="pt-BR" sz="1300" b="1" err="1"/>
              <a:t>desemvovimento</a:t>
            </a:r>
            <a:r>
              <a:rPr lang="pt-BR" sz="1300" b="1"/>
              <a:t> industrial o pais sofria com elevado numero de desempregados e altas taxas de inflação.</a:t>
            </a:r>
          </a:p>
          <a:p>
            <a:r>
              <a:rPr lang="pt-BR" sz="1300"/>
              <a:t>A revolução russa foi fonte de inspiração para os trabalhadores alemães, o operariado fazia greves com o auxilio do partido comunista alemão.</a:t>
            </a:r>
          </a:p>
          <a:p>
            <a:r>
              <a:rPr lang="pt-BR" sz="1300"/>
              <a:t>Temendo a expansão dos movimentos socialistas, a burguesia alemã passou a fornecer apoio ao partido Nazista de Adolf Hitler.</a:t>
            </a:r>
          </a:p>
          <a:p>
            <a:r>
              <a:rPr lang="pt-BR" sz="1300"/>
              <a:t>As ideias nazistas foram difundidas graças ao talento de orador de Hitler.</a:t>
            </a:r>
          </a:p>
          <a:p>
            <a:r>
              <a:rPr lang="pt-BR" sz="1300"/>
              <a:t>Usam como espetáculo para influenciar a opinião publica desfiles militares, e um conjunto de pomposos ritos que manifestavam noções de ordem, disciplina e organização.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1B4D1BCF-ED84-4A3E-9778-96611AEB23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5674E15A-CAAD-4AED-95A1-B9B3D91B9A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34D33442-D148-4775-BF80-91F053E571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08763" y="634946"/>
            <a:ext cx="3845379" cy="1450757"/>
          </a:xfrm>
        </p:spPr>
        <p:txBody>
          <a:bodyPr>
            <a:normAutofit/>
          </a:bodyPr>
          <a:lstStyle/>
          <a:p>
            <a:r>
              <a:rPr lang="pt-BR" sz="3400"/>
              <a:t>Nazismo</a:t>
            </a:r>
            <a:br>
              <a:rPr lang="pt-BR" sz="3400"/>
            </a:br>
            <a:r>
              <a:rPr lang="pt-BR" sz="3400"/>
              <a:t>A doutrina de Hitler no </a:t>
            </a:r>
            <a:r>
              <a:rPr lang="pt-BR" sz="3400" err="1"/>
              <a:t>Mein</a:t>
            </a:r>
            <a:r>
              <a:rPr lang="pt-BR" sz="3400"/>
              <a:t> </a:t>
            </a:r>
            <a:r>
              <a:rPr lang="pt-BR" sz="3400" err="1"/>
              <a:t>kampf</a:t>
            </a:r>
            <a:endParaRPr lang="pt-BR" sz="3400"/>
          </a:p>
        </p:txBody>
      </p:sp>
      <p:pic>
        <p:nvPicPr>
          <p:cNvPr id="12290" name="Picture 2" descr="http://4.bp.blogspot.com/-8YpClFkuUTQ/T5bx4iBsmoI/AAAAAAAAA-Q/JOOG1g5-7mI/s1600/hitler-mein_kampf_ext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82394" y="1730599"/>
            <a:ext cx="4088720" cy="3076761"/>
          </a:xfrm>
          <a:prstGeom prst="rect">
            <a:avLst/>
          </a:prstGeom>
          <a:noFill/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E8EF2C47-53DA-4F9F-918A-F6057C8EB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08763" y="2086188"/>
            <a:ext cx="356160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808763" y="2198914"/>
            <a:ext cx="3845379" cy="3670180"/>
          </a:xfrm>
        </p:spPr>
        <p:txBody>
          <a:bodyPr>
            <a:normAutofit/>
          </a:bodyPr>
          <a:lstStyle/>
          <a:p>
            <a:r>
              <a:rPr lang="pt-BR" i="1"/>
              <a:t>Em 1923 Hitler organizou uma rebelião contra o governo alemão. A rebeldia foi rapidamente reprimida pelas forças governamentais e Hitler condenado a cinco anos de prisão.</a:t>
            </a:r>
          </a:p>
          <a:p>
            <a:r>
              <a:rPr lang="pt-BR" i="1"/>
              <a:t>Foi na prisão que Adolf Hitler escreveu a primeira parto do livro </a:t>
            </a:r>
            <a:r>
              <a:rPr lang="pt-BR" i="1" err="1"/>
              <a:t>Mein</a:t>
            </a:r>
            <a:r>
              <a:rPr lang="pt-BR" i="1"/>
              <a:t> </a:t>
            </a:r>
            <a:r>
              <a:rPr lang="pt-BR" i="1" err="1"/>
              <a:t>Kampf</a:t>
            </a:r>
            <a:r>
              <a:rPr lang="pt-BR" i="1"/>
              <a:t> (minha Luta) que tornou livro sagrado do nazismo. Nesse livro Hitler expõe as teses de sua doutrina.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BD5E068D-E677-4E1B-8CE2-8CE1826A1D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F9AD6E12-8A58-4D86-AACD-D58C4B256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3.bp.blogspot.com/-cj-xDKYkqIw/UF-a_4MzDYI/AAAAAAAAJPo/L8V73LdxPTE/s640/New+York+City+landscape,+1920s+(2).jpg"/>
          <p:cNvPicPr>
            <a:picLocks noChangeAspect="1" noChangeArrowheads="1"/>
          </p:cNvPicPr>
          <p:nvPr/>
        </p:nvPicPr>
        <p:blipFill rotWithShape="1">
          <a:blip r:embed="rId2" cstate="print">
            <a:alphaModFix amt="35000"/>
          </a:blip>
          <a:srcRect l="8324" r="5675" b="-1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</p:spPr>
      </p:pic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A3803206-03B2-415D-854C-2C5B62FA2E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2960" y="286603"/>
            <a:ext cx="7543800" cy="1450757"/>
          </a:xfrm>
        </p:spPr>
        <p:txBody>
          <a:bodyPr>
            <a:normAutofit/>
          </a:bodyPr>
          <a:lstStyle/>
          <a:p>
            <a:r>
              <a:rPr lang="pt-BR">
                <a:solidFill>
                  <a:schemeClr val="tx1"/>
                </a:solidFill>
              </a:rPr>
              <a:t>Década de 20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2960" y="1845734"/>
            <a:ext cx="7543800" cy="4023360"/>
          </a:xfrm>
        </p:spPr>
        <p:txBody>
          <a:bodyPr>
            <a:normAutofit/>
          </a:bodyPr>
          <a:lstStyle/>
          <a:p>
            <a:r>
              <a:rPr lang="pt-BR">
                <a:solidFill>
                  <a:schemeClr val="tx1"/>
                </a:solidFill>
              </a:rPr>
              <a:t>Os Estados Unidos viveram uma fase de grande prosperidade econômica, particularmente na década de 20. Nesse período, os americanos foram tomados por grande euforia de consumo fabricavam e compravam quase tudo.</a:t>
            </a:r>
          </a:p>
          <a:p>
            <a:r>
              <a:rPr lang="pt-BR">
                <a:solidFill>
                  <a:schemeClr val="tx1"/>
                </a:solidFill>
              </a:rPr>
              <a:t>Esses anos de prosperidades e conhecido como “Anos felizes” mas não durou muito tempo.</a:t>
            </a:r>
          </a:p>
          <a:p>
            <a:endParaRPr lang="pt-BR">
              <a:solidFill>
                <a:schemeClr val="tx1"/>
              </a:solidFill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FACB568-8468-4614-A6E4-261EBDA09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645FF02C-05A6-4CDB-A951-31C5BD330C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2960" y="286603"/>
            <a:ext cx="7543800" cy="1450757"/>
          </a:xfrm>
        </p:spPr>
        <p:txBody>
          <a:bodyPr>
            <a:normAutofit/>
          </a:bodyPr>
          <a:lstStyle/>
          <a:p>
            <a:r>
              <a:rPr lang="pt-BR"/>
              <a:t>Nazismo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3111610"/>
              </p:ext>
            </p:extLst>
          </p:nvPr>
        </p:nvGraphicFramePr>
        <p:xfrm>
          <a:off x="822722" y="2098515"/>
          <a:ext cx="75438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4D33442-D148-4775-BF80-91F053E571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08763" y="634946"/>
            <a:ext cx="3845379" cy="1450757"/>
          </a:xfrm>
        </p:spPr>
        <p:txBody>
          <a:bodyPr>
            <a:normAutofit/>
          </a:bodyPr>
          <a:lstStyle/>
          <a:p>
            <a:r>
              <a:rPr lang="pt-BR"/>
              <a:t>Frase de “</a:t>
            </a:r>
            <a:r>
              <a:rPr lang="pt-BR" err="1"/>
              <a:t>Mein</a:t>
            </a:r>
            <a:r>
              <a:rPr lang="pt-BR"/>
              <a:t> </a:t>
            </a:r>
            <a:r>
              <a:rPr lang="pt-BR" err="1"/>
              <a:t>Kampf</a:t>
            </a:r>
            <a:r>
              <a:rPr lang="pt-BR"/>
              <a:t>”</a:t>
            </a:r>
          </a:p>
        </p:txBody>
      </p:sp>
      <p:pic>
        <p:nvPicPr>
          <p:cNvPr id="4" name="Picture 2" descr="http://4.bp.blogspot.com/-8YpClFkuUTQ/T5bx4iBsmoI/AAAAAAAAA-Q/JOOG1g5-7mI/s1600/hitler-mein_kampf_ext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82394" y="1730599"/>
            <a:ext cx="4088720" cy="3076761"/>
          </a:xfrm>
          <a:prstGeom prst="rect">
            <a:avLst/>
          </a:prstGeom>
          <a:noFill/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8EF2C47-53DA-4F9F-918A-F6057C8EB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08763" y="2086188"/>
            <a:ext cx="356160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808763" y="2198914"/>
            <a:ext cx="3845379" cy="3670180"/>
          </a:xfrm>
        </p:spPr>
        <p:txBody>
          <a:bodyPr>
            <a:normAutofit/>
          </a:bodyPr>
          <a:lstStyle/>
          <a:p>
            <a:r>
              <a:rPr lang="pt-BR" i="1">
                <a:latin typeface="Aparajita" pitchFamily="34" charset="0"/>
                <a:cs typeface="Aparajita" pitchFamily="34" charset="0"/>
              </a:rPr>
              <a:t>O povo alemão, hoje destruído, morrendo, entregue, sem defesa, aos pontapés do resto do mundo, tem absoluta necessidade da força que a confiança em si proporciona. Todo o sistema educacional deve ter como objetivo dar às crianças de nosso povo a certeza de que são absolutamente superiores aos outros povos (...) É necessária que nenhum  jovem alemão deixe a escola sem estar plenamente instruído sobre a pureza do seu sangue e a necessidade, absoluta de mantê-lo puro.</a:t>
            </a:r>
          </a:p>
          <a:p>
            <a:endParaRPr lang="pt-B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5E068D-E677-4E1B-8CE2-8CE1826A1D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9AD6E12-8A58-4D86-AACD-D58C4B256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alphaModFix amt="35000"/>
          </a:blip>
          <a:srcRect l="4000" r="-2" b="-2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</p:spPr>
      </p:pic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A3803206-03B2-415D-854C-2C5B62FA2E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2960" y="286603"/>
            <a:ext cx="7543800" cy="1450757"/>
          </a:xfrm>
        </p:spPr>
        <p:txBody>
          <a:bodyPr>
            <a:normAutofit/>
          </a:bodyPr>
          <a:lstStyle/>
          <a:p>
            <a:r>
              <a:rPr lang="pt-BR">
                <a:solidFill>
                  <a:schemeClr val="tx1"/>
                </a:solidFill>
              </a:rPr>
              <a:t>Ditadura Nazista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2960" y="1845734"/>
            <a:ext cx="7543800" cy="4023360"/>
          </a:xfrm>
        </p:spPr>
        <p:txBody>
          <a:bodyPr>
            <a:normAutofit/>
          </a:bodyPr>
          <a:lstStyle/>
          <a:p>
            <a:r>
              <a:rPr lang="pt-BR" sz="1100">
                <a:solidFill>
                  <a:schemeClr val="tx1"/>
                </a:solidFill>
              </a:rPr>
              <a:t>Em 1925 Von Hindenburg foi eleito presidente.</a:t>
            </a:r>
          </a:p>
          <a:p>
            <a:r>
              <a:rPr lang="pt-BR" sz="1100">
                <a:solidFill>
                  <a:schemeClr val="tx1"/>
                </a:solidFill>
              </a:rPr>
              <a:t>Não conseguiu fazer um bom mandato.</a:t>
            </a:r>
          </a:p>
          <a:p>
            <a:r>
              <a:rPr lang="pt-BR" sz="1100">
                <a:solidFill>
                  <a:schemeClr val="tx1"/>
                </a:solidFill>
              </a:rPr>
              <a:t>Os nazistas aproveitaram dessa situação para fazer suas criticas.</a:t>
            </a:r>
          </a:p>
          <a:p>
            <a:r>
              <a:rPr lang="pt-BR" sz="1100">
                <a:solidFill>
                  <a:schemeClr val="tx1"/>
                </a:solidFill>
              </a:rPr>
              <a:t>Conseguiram maior bancada no parlamento em 1932.</a:t>
            </a:r>
          </a:p>
          <a:p>
            <a:r>
              <a:rPr lang="pt-BR" sz="1100">
                <a:solidFill>
                  <a:schemeClr val="tx1"/>
                </a:solidFill>
              </a:rPr>
              <a:t>Em 1932 Hitler tornou-se chanceler, chefe do governo. Usou de violência e propaganda com as massas populares.</a:t>
            </a:r>
          </a:p>
          <a:p>
            <a:r>
              <a:rPr lang="pt-BR" sz="1100">
                <a:solidFill>
                  <a:schemeClr val="tx1"/>
                </a:solidFill>
              </a:rPr>
              <a:t>Violência fica a cargo da Gestapo  - política secreta, dirigida por Heinrich Himmler.</a:t>
            </a:r>
          </a:p>
          <a:p>
            <a:r>
              <a:rPr lang="pt-BR" sz="1100">
                <a:solidFill>
                  <a:schemeClr val="tx1"/>
                </a:solidFill>
              </a:rPr>
              <a:t>A propaganda por Joseph Goebbels, chefe dos meios de comunicação.</a:t>
            </a:r>
          </a:p>
          <a:p>
            <a:r>
              <a:rPr lang="pt-BR" sz="1100">
                <a:solidFill>
                  <a:schemeClr val="tx1"/>
                </a:solidFill>
              </a:rPr>
              <a:t>“uma mentira dita cem vezes torna-se verdade.”</a:t>
            </a:r>
          </a:p>
          <a:p>
            <a:r>
              <a:rPr lang="pt-BR" sz="1100">
                <a:solidFill>
                  <a:schemeClr val="tx1"/>
                </a:solidFill>
              </a:rPr>
              <a:t>!933 o partido Nazista vira o único partido da Alemanha.</a:t>
            </a:r>
          </a:p>
          <a:p>
            <a:r>
              <a:rPr lang="pt-BR" sz="1100">
                <a:solidFill>
                  <a:schemeClr val="tx1"/>
                </a:solidFill>
              </a:rPr>
              <a:t>O governo dedicou a agricultura e a industrialização principalmente no armamento.</a:t>
            </a:r>
          </a:p>
          <a:p>
            <a:r>
              <a:rPr lang="pt-BR" sz="1100">
                <a:solidFill>
                  <a:schemeClr val="tx1"/>
                </a:solidFill>
              </a:rPr>
              <a:t>Desrespeitando o tratado de Versalhes.</a:t>
            </a:r>
          </a:p>
          <a:p>
            <a:r>
              <a:rPr lang="pt-BR" sz="1100">
                <a:solidFill>
                  <a:schemeClr val="tx1"/>
                </a:solidFill>
              </a:rPr>
              <a:t>Em 1938 iniciou a política de expansão pela Europa baseando-se  na tese espaço vital, a primeira investida foi contra Áustria que conquistou sem disparar um tiro.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FACB568-8468-4614-A6E4-261EBDA09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645FF02C-05A6-4CDB-A951-31C5BD330C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2960" y="286603"/>
            <a:ext cx="7543800" cy="1450757"/>
          </a:xfrm>
        </p:spPr>
        <p:txBody>
          <a:bodyPr>
            <a:normAutofit/>
          </a:bodyPr>
          <a:lstStyle/>
          <a:p>
            <a:r>
              <a:rPr lang="pt-BR"/>
              <a:t>Difusão do totalitarismo</a:t>
            </a:r>
          </a:p>
        </p:txBody>
      </p:sp>
      <p:pic>
        <p:nvPicPr>
          <p:cNvPr id="8196" name="Picture 4" descr="http://www.oliveirasalazar.org/fotos/foto_002.jpg"/>
          <p:cNvPicPr>
            <a:picLocks noChangeAspect="1" noChangeArrowheads="1"/>
          </p:cNvPicPr>
          <p:nvPr/>
        </p:nvPicPr>
        <p:blipFill rotWithShape="1">
          <a:blip r:embed="rId2" cstate="print"/>
          <a:srcRect l="12868" r="16321" b="5"/>
          <a:stretch/>
        </p:blipFill>
        <p:spPr bwMode="auto">
          <a:xfrm>
            <a:off x="887262" y="1916318"/>
            <a:ext cx="1782044" cy="3471012"/>
          </a:xfrm>
          <a:prstGeom prst="rect">
            <a:avLst/>
          </a:prstGeom>
          <a:noFill/>
        </p:spPr>
      </p:pic>
      <p:pic>
        <p:nvPicPr>
          <p:cNvPr id="8194" name="Picture 2" descr="http://www.infoescola.com/wp-content/uploads/2011/09/francisco-franco.jpg"/>
          <p:cNvPicPr>
            <a:picLocks noChangeAspect="1" noChangeArrowheads="1"/>
          </p:cNvPicPr>
          <p:nvPr/>
        </p:nvPicPr>
        <p:blipFill rotWithShape="1">
          <a:blip r:embed="rId3" cstate="print"/>
          <a:srcRect l="12678" r="17444" b="4"/>
          <a:stretch/>
        </p:blipFill>
        <p:spPr bwMode="auto">
          <a:xfrm>
            <a:off x="2789956" y="1916318"/>
            <a:ext cx="1782043" cy="3471012"/>
          </a:xfrm>
          <a:prstGeom prst="rect">
            <a:avLst/>
          </a:prstGeom>
          <a:noFill/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3729" y="1845734"/>
            <a:ext cx="3603031" cy="4023360"/>
          </a:xfrm>
        </p:spPr>
        <p:txBody>
          <a:bodyPr>
            <a:normAutofit/>
          </a:bodyPr>
          <a:lstStyle/>
          <a:p>
            <a:r>
              <a:rPr lang="pt-BR"/>
              <a:t>As doutrinas totalitárias de inspiração </a:t>
            </a:r>
            <a:r>
              <a:rPr lang="pt-BR" err="1"/>
              <a:t>nazi-fascista</a:t>
            </a:r>
            <a:r>
              <a:rPr lang="pt-BR"/>
              <a:t> tiveram repercussão em diversas partes do mundo. Foi o caso, por exemplo, da Espanha, de Portugal e mesmo do Brasil.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34D33442-D148-4775-BF80-91F053E571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08763" y="634946"/>
            <a:ext cx="3845379" cy="1450757"/>
          </a:xfrm>
        </p:spPr>
        <p:txBody>
          <a:bodyPr>
            <a:normAutofit/>
          </a:bodyPr>
          <a:lstStyle/>
          <a:p>
            <a:r>
              <a:rPr lang="pt-BR" sz="3700"/>
              <a:t>Espanha: a ditadura de Franco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82394" y="969074"/>
            <a:ext cx="4088720" cy="4599810"/>
          </a:xfrm>
          <a:prstGeom prst="rect">
            <a:avLst/>
          </a:prstGeom>
          <a:noFill/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E8EF2C47-53DA-4F9F-918A-F6057C8EB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08763" y="2086188"/>
            <a:ext cx="356160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808763" y="2198914"/>
            <a:ext cx="3845379" cy="3670180"/>
          </a:xfrm>
        </p:spPr>
        <p:txBody>
          <a:bodyPr>
            <a:normAutofit/>
          </a:bodyPr>
          <a:lstStyle/>
          <a:p>
            <a:r>
              <a:rPr lang="pt-BR"/>
              <a:t>Na Espanha, o general Francisco Franco apoiado pela burguesia conservadora (proprietários de terra e exercito e clero) reunia força para lutar contra a republica espanhola um sangrenta guerra civil que terminou em 1939 com a vitoria das tropas </a:t>
            </a:r>
            <a:r>
              <a:rPr lang="pt-BR" err="1"/>
              <a:t>franquistas</a:t>
            </a:r>
            <a:r>
              <a:rPr lang="pt-BR"/>
              <a:t>.</a:t>
            </a:r>
          </a:p>
          <a:p>
            <a:endParaRPr lang="pt-BR"/>
          </a:p>
          <a:p>
            <a:endParaRPr lang="pt-BR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BD5E068D-E677-4E1B-8CE2-8CE1826A1D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F9AD6E12-8A58-4D86-AACD-D58C4B256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CC58D234-4C66-4A1F-8F97-0CDD64DB0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31078" y="634946"/>
            <a:ext cx="4931229" cy="1450757"/>
          </a:xfrm>
        </p:spPr>
        <p:txBody>
          <a:bodyPr>
            <a:normAutofit/>
          </a:bodyPr>
          <a:lstStyle/>
          <a:p>
            <a:r>
              <a:rPr lang="pt-BR"/>
              <a:t>Portugal: a ditadura de Salazar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12108" r="20466"/>
          <a:stretch/>
        </p:blipFill>
        <p:spPr bwMode="auto">
          <a:xfrm>
            <a:off x="475499" y="640081"/>
            <a:ext cx="3000986" cy="5314406"/>
          </a:xfrm>
          <a:prstGeom prst="rect">
            <a:avLst/>
          </a:prstGeom>
          <a:noFill/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4783D10D-285D-4110-B9FD-D0BEEDDA1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1077" y="2086188"/>
            <a:ext cx="456732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731076" y="2198914"/>
            <a:ext cx="4931230" cy="3670180"/>
          </a:xfrm>
        </p:spPr>
        <p:txBody>
          <a:bodyPr>
            <a:normAutofit/>
          </a:bodyPr>
          <a:lstStyle/>
          <a:p>
            <a:r>
              <a:rPr lang="pt-BR" sz="1700"/>
              <a:t>Em Portugal, Antonio de Oliveira Salazar, no ano de 1932, assumiu a presidência  do conselho de Ministros. A partir de então, conduziu, como chefe do governador, a vida política do país ate 1968.</a:t>
            </a:r>
          </a:p>
          <a:p>
            <a:r>
              <a:rPr lang="pt-BR" sz="1700"/>
              <a:t>Salazar implantou uma ditadura totalitária, tendo como base jurídica a Constituição de 1933. Acabou com os diversos partidos políticos portugueses, instituindo a União Nacional como partido único. O movimento dos trabalhadores foi severamente controlado pelo Estado.</a:t>
            </a:r>
          </a:p>
          <a:p>
            <a:r>
              <a:rPr lang="pt-BR" sz="1700"/>
              <a:t>A libertação política de Portugal deu-se somente após a morte de Salazar, em 1970.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1B4D1BCF-ED84-4A3E-9778-96611AEB23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5674E15A-CAAD-4AED-95A1-B9B3D91B9A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CC58D234-4C66-4A1F-8F97-0CDD64DB0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31078" y="634946"/>
            <a:ext cx="4931229" cy="1450757"/>
          </a:xfrm>
        </p:spPr>
        <p:txBody>
          <a:bodyPr>
            <a:normAutofit/>
          </a:bodyPr>
          <a:lstStyle/>
          <a:p>
            <a:r>
              <a:rPr lang="pt-BR" sz="4400"/>
              <a:t>Brasil: o integralismo de Plínio Salgado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3960" r="18685"/>
          <a:stretch/>
        </p:blipFill>
        <p:spPr bwMode="auto">
          <a:xfrm>
            <a:off x="475499" y="640081"/>
            <a:ext cx="3000986" cy="5314406"/>
          </a:xfrm>
          <a:prstGeom prst="rect">
            <a:avLst/>
          </a:prstGeom>
          <a:noFill/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4783D10D-285D-4110-B9FD-D0BEEDDA1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1077" y="2086188"/>
            <a:ext cx="456732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731076" y="2198914"/>
            <a:ext cx="4931230" cy="3670180"/>
          </a:xfrm>
        </p:spPr>
        <p:txBody>
          <a:bodyPr>
            <a:normAutofit/>
          </a:bodyPr>
          <a:lstStyle/>
          <a:p>
            <a:r>
              <a:rPr lang="pt-BR"/>
              <a:t>No Brasil, a ideologia </a:t>
            </a:r>
            <a:r>
              <a:rPr lang="pt-BR" err="1"/>
              <a:t>nazi-fascista</a:t>
            </a:r>
            <a:r>
              <a:rPr lang="pt-BR"/>
              <a:t> foi assimilada pela ação integralista Brasileira, fundada por Plínio Salgado, em 1932. Com o apoio dos integralista, Getúlio Vargas implantou a ditadura do Estado Novo em 1937.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1B4D1BCF-ED84-4A3E-9778-96611AEB23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5674E15A-CAAD-4AED-95A1-B9B3D91B9A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0" name="Rectangle 70">
            <a:extLst>
              <a:ext uri="{FF2B5EF4-FFF2-40B4-BE49-F238E27FC236}">
                <a16:creationId xmlns:a16="http://schemas.microsoft.com/office/drawing/2014/main" id="{CC58D234-4C66-4A1F-8F97-0CDD64DB0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31078" y="634946"/>
            <a:ext cx="4931229" cy="1450757"/>
          </a:xfrm>
        </p:spPr>
        <p:txBody>
          <a:bodyPr>
            <a:normAutofit/>
          </a:bodyPr>
          <a:lstStyle/>
          <a:p>
            <a:r>
              <a:rPr lang="pt-BR" sz="3400"/>
              <a:t>Ódio Racial Jovem alemã é humilhada pelos Nazistas</a:t>
            </a:r>
          </a:p>
        </p:txBody>
      </p:sp>
      <p:pic>
        <p:nvPicPr>
          <p:cNvPr id="4098" name="Picture 2" descr="http://4.bp.blogspot.com/_WRlooBaB4Eg/SWjg9kcHyKI/AAAAAAAAByk/cfA18g-WV-E/s400/nazismo_3.jpg"/>
          <p:cNvPicPr>
            <a:picLocks noChangeAspect="1" noChangeArrowheads="1"/>
          </p:cNvPicPr>
          <p:nvPr/>
        </p:nvPicPr>
        <p:blipFill rotWithShape="1">
          <a:blip r:embed="rId2" cstate="print"/>
          <a:srcRect l="21045" r="22485" b="-2"/>
          <a:stretch/>
        </p:blipFill>
        <p:spPr bwMode="auto">
          <a:xfrm>
            <a:off x="475499" y="640081"/>
            <a:ext cx="3000986" cy="5314406"/>
          </a:xfrm>
          <a:prstGeom prst="rect">
            <a:avLst/>
          </a:prstGeom>
          <a:noFill/>
        </p:spPr>
      </p:pic>
      <p:cxnSp>
        <p:nvCxnSpPr>
          <p:cNvPr id="4101" name="Straight Connector 72">
            <a:extLst>
              <a:ext uri="{FF2B5EF4-FFF2-40B4-BE49-F238E27FC236}">
                <a16:creationId xmlns:a16="http://schemas.microsoft.com/office/drawing/2014/main" id="{4783D10D-285D-4110-B9FD-D0BEEDDA1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1077" y="2086188"/>
            <a:ext cx="456732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731076" y="2198914"/>
            <a:ext cx="4931230" cy="3670180"/>
          </a:xfrm>
        </p:spPr>
        <p:txBody>
          <a:bodyPr>
            <a:normAutofit/>
          </a:bodyPr>
          <a:lstStyle/>
          <a:p>
            <a:r>
              <a:rPr lang="pt-BR" sz="1400">
                <a:latin typeface="Baskerville Old Face" pitchFamily="18" charset="0"/>
              </a:rPr>
              <a:t>“Em 13 de agosto de 1933, quem estivesse no centro da cidade de Nuremberg poderia assistir  a uma cena humilhante. Uma jovem alemã, de cabeça raspada, era arrasada pelas ruas por soldados nazistas, sendo obrigado a carregar um cartaz com a seguinte inscrição: Entregue-me a um judeu.</a:t>
            </a:r>
          </a:p>
          <a:p>
            <a:r>
              <a:rPr lang="pt-BR" sz="1400">
                <a:latin typeface="Baskerville Old Face" pitchFamily="18" charset="0"/>
              </a:rPr>
              <a:t>A jovem era magra, frágil e, apesar do seu estado, era uma moça bonita. Sob a escolta dos soldados nazistas. Foi levada pelas ruas principais, de restaurante em restaurante, seguida por uma multidão de aproximadamente 2 mil pessoas. Durante o percurso, a jovem desfaleceu várias vezes. Mas os soldados a erguiam a fim de que todos aos espectadores pudessem vê-la. A população nazista aproveitava então, para insultá-la de varias maneiras”</a:t>
            </a:r>
          </a:p>
          <a:p>
            <a:r>
              <a:rPr lang="pt-BR" sz="1400" i="1" err="1"/>
              <a:t>The</a:t>
            </a:r>
            <a:r>
              <a:rPr lang="pt-BR" sz="1400" i="1"/>
              <a:t> Times. Londres 23/08/1993 – texto adaptado.</a:t>
            </a:r>
          </a:p>
        </p:txBody>
      </p:sp>
      <p:sp>
        <p:nvSpPr>
          <p:cNvPr id="4102" name="Rectangle 74">
            <a:extLst>
              <a:ext uri="{FF2B5EF4-FFF2-40B4-BE49-F238E27FC236}">
                <a16:creationId xmlns:a16="http://schemas.microsoft.com/office/drawing/2014/main" id="{1B4D1BCF-ED84-4A3E-9778-96611AEB23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03" name="Rectangle 76">
            <a:extLst>
              <a:ext uri="{FF2B5EF4-FFF2-40B4-BE49-F238E27FC236}">
                <a16:creationId xmlns:a16="http://schemas.microsoft.com/office/drawing/2014/main" id="{5674E15A-CAAD-4AED-95A1-B9B3D91B9A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2960" y="286603"/>
            <a:ext cx="7543800" cy="1450757"/>
          </a:xfrm>
        </p:spPr>
        <p:txBody>
          <a:bodyPr>
            <a:normAutofit/>
          </a:bodyPr>
          <a:lstStyle/>
          <a:p>
            <a:r>
              <a:rPr lang="pt-BR"/>
              <a:t>Para Saber Mais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2959" y="1845734"/>
            <a:ext cx="4841240" cy="4023360"/>
          </a:xfrm>
        </p:spPr>
        <p:txBody>
          <a:bodyPr>
            <a:normAutofit/>
          </a:bodyPr>
          <a:lstStyle/>
          <a:p>
            <a:r>
              <a:rPr lang="pt-BR" sz="1100"/>
              <a:t>Origens do Totalitarismo</a:t>
            </a:r>
          </a:p>
          <a:p>
            <a:r>
              <a:rPr lang="pt-BR" sz="1100"/>
              <a:t>Autor: </a:t>
            </a:r>
            <a:r>
              <a:rPr lang="pt-BR" sz="1100" err="1"/>
              <a:t>Arendt</a:t>
            </a:r>
            <a:r>
              <a:rPr lang="pt-BR" sz="1100"/>
              <a:t>, Hannah</a:t>
            </a:r>
          </a:p>
          <a:p>
            <a:r>
              <a:rPr lang="pt-BR" sz="1100"/>
              <a:t>Editora: Cia das Letras </a:t>
            </a:r>
          </a:p>
          <a:p>
            <a:r>
              <a:rPr lang="pt-BR" sz="1100"/>
              <a:t>Categoria: Ciências Humanas e Sociais / Política</a:t>
            </a:r>
          </a:p>
          <a:p>
            <a:r>
              <a:rPr lang="pt-BR" sz="1100"/>
              <a:t>"Neste livro, concebido na década de 40 e publicado em 1951, Hannah </a:t>
            </a:r>
            <a:r>
              <a:rPr lang="pt-BR" sz="1100" err="1"/>
              <a:t>Arendt</a:t>
            </a:r>
            <a:r>
              <a:rPr lang="pt-BR" sz="1100"/>
              <a:t> realça a singularidade do totalitarismo, como uma nova forma de governo baseada na organização burocrática de massas e apoiada no emprego do terror e da ideologia. Sublinha como a </a:t>
            </a:r>
            <a:r>
              <a:rPr lang="pt-BR" sz="1100" err="1"/>
              <a:t>ubiqüidade</a:t>
            </a:r>
            <a:r>
              <a:rPr lang="pt-BR" sz="1100"/>
              <a:t> do medo e a </a:t>
            </a:r>
            <a:r>
              <a:rPr lang="pt-BR" sz="1100" err="1"/>
              <a:t>descartabilidade</a:t>
            </a:r>
            <a:r>
              <a:rPr lang="pt-BR" sz="1100"/>
              <a:t> generalizada das pessoas, que permitiu, com o nazismo na Alemanha e o stalinismo na URSS, a dominação total, não é um despotismo oriental - sempre visto pela teoria política clássica e moderna como algo que se origina de fora -, mas sim a inesperada terrível outra face da modernidade ocidental, que também ensejou a democracia, a prosperidade econômica e os direitos humanos. A incisiva e inesgotável </a:t>
            </a:r>
            <a:r>
              <a:rPr lang="pt-BR" sz="1100" err="1"/>
              <a:t>sugestividade</a:t>
            </a:r>
            <a:r>
              <a:rPr lang="pt-BR" sz="1100"/>
              <a:t> do abrangente pensamento de Hannah </a:t>
            </a:r>
            <a:r>
              <a:rPr lang="pt-BR" sz="1100" err="1"/>
              <a:t>Arendt</a:t>
            </a:r>
            <a:r>
              <a:rPr lang="pt-BR" sz="1100"/>
              <a:t> torna este livro - um marco da sua obra, que vem, com os anos, alcançando repercussão crescente - ponto de referência indispensável para a reflexão </a:t>
            </a:r>
            <a:r>
              <a:rPr lang="pt-BR" sz="1100" err="1"/>
              <a:t>político-filosófica</a:t>
            </a:r>
            <a:r>
              <a:rPr lang="pt-BR" sz="1100"/>
              <a:t> no mundo contemporâneo." por Celso </a:t>
            </a:r>
            <a:r>
              <a:rPr lang="pt-BR" sz="1100" err="1"/>
              <a:t>Lafer</a:t>
            </a:r>
            <a:br>
              <a:rPr lang="pt-BR" sz="1100"/>
            </a:br>
            <a:r>
              <a:rPr lang="pt-BR" sz="1100"/>
              <a:t>"Origens do totalitarismo é um formidável instrumento de análise, aqui e agora, para desvendar os elementos de autoritarismo, de opressão, que sobrevivem no liberalismo dos regimes democráticos ou no socialismo que se liberaliza." por Paulo Sérgio Pinheiro</a:t>
            </a:r>
          </a:p>
        </p:txBody>
      </p:sp>
      <p:pic>
        <p:nvPicPr>
          <p:cNvPr id="6146" name="Picture 2" descr="Origens do Totalitarism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015427" y="1958865"/>
            <a:ext cx="2351332" cy="33859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86200" y="634946"/>
            <a:ext cx="4776107" cy="1450757"/>
          </a:xfrm>
        </p:spPr>
        <p:txBody>
          <a:bodyPr>
            <a:normAutofit/>
          </a:bodyPr>
          <a:lstStyle/>
          <a:p>
            <a:r>
              <a:rPr lang="pt-BR"/>
              <a:t>Questões</a:t>
            </a:r>
          </a:p>
        </p:txBody>
      </p:sp>
      <p:pic>
        <p:nvPicPr>
          <p:cNvPr id="4" name="Picture 2" descr="http://3.bp.blogspot.com/-8UHI8QtUUd4/T1u1sIj54bI/AAAAAAAACLs/C4swPRrr6ME/s1600/Ponto-de-interroga%C3%A7%C3%A3o.jpg"/>
          <p:cNvPicPr>
            <a:picLocks noChangeAspect="1" noChangeArrowheads="1"/>
          </p:cNvPicPr>
          <p:nvPr/>
        </p:nvPicPr>
        <p:blipFill rotWithShape="1">
          <a:blip r:embed="rId2" cstate="print"/>
          <a:srcRect l="5568" r="43622" b="-2"/>
          <a:stretch/>
        </p:blipFill>
        <p:spPr bwMode="auto">
          <a:xfrm>
            <a:off x="20" y="-12128"/>
            <a:ext cx="3490702" cy="6870127"/>
          </a:xfrm>
          <a:prstGeom prst="rect">
            <a:avLst/>
          </a:prstGeom>
          <a:noFill/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65712" y="2085703"/>
            <a:ext cx="462801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6200" y="2198914"/>
            <a:ext cx="4776107" cy="3670180"/>
          </a:xfrm>
        </p:spPr>
        <p:txBody>
          <a:bodyPr>
            <a:normAutofit/>
          </a:bodyPr>
          <a:lstStyle/>
          <a:p>
            <a:r>
              <a:rPr lang="pt-BR" sz="1100"/>
              <a:t>1 – Relacione os avanços dos regimes totalitários e a crise do capitalismo.</a:t>
            </a:r>
          </a:p>
          <a:p>
            <a:r>
              <a:rPr lang="pt-BR" sz="1100"/>
              <a:t>2 –Responda</a:t>
            </a:r>
          </a:p>
          <a:p>
            <a:r>
              <a:rPr lang="pt-BR" sz="1100"/>
              <a:t>A – Quais foram os recursos utilizados por Mussolini para conquistar o poder?</a:t>
            </a:r>
          </a:p>
          <a:p>
            <a:r>
              <a:rPr lang="pt-BR" sz="1100"/>
              <a:t>B – Quais eram os propósitos de Mussolini ao dedicar atenção à educação?</a:t>
            </a:r>
          </a:p>
          <a:p>
            <a:r>
              <a:rPr lang="pt-BR" sz="1100"/>
              <a:t>3 – Elabore um pequeno texto abordando :</a:t>
            </a:r>
          </a:p>
          <a:p>
            <a:r>
              <a:rPr lang="pt-BR" sz="1100"/>
              <a:t>A – Situação socioeconômica da Alemanha após a Primeira guerra mundial</a:t>
            </a:r>
          </a:p>
          <a:p>
            <a:r>
              <a:rPr lang="pt-BR" sz="1100"/>
              <a:t>B – A ascensão do Partido Nazistas ao poder.</a:t>
            </a:r>
          </a:p>
          <a:p>
            <a:r>
              <a:rPr lang="pt-BR" sz="1100"/>
              <a:t>4 – As principais características da doutrina nazista. – Faça uma dissertação </a:t>
            </a:r>
          </a:p>
          <a:p>
            <a:r>
              <a:rPr lang="pt-BR" sz="1100"/>
              <a:t>(aproximadamente 15 linhas)?</a:t>
            </a:r>
          </a:p>
          <a:p>
            <a:endParaRPr lang="pt-BR" sz="1100"/>
          </a:p>
          <a:p>
            <a:endParaRPr lang="pt-BR" sz="11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9">
            <a:extLst>
              <a:ext uri="{FF2B5EF4-FFF2-40B4-BE49-F238E27FC236}">
                <a16:creationId xmlns:a16="http://schemas.microsoft.com/office/drawing/2014/main" id="{3429A099-5CB1-4A20-B64F-4F0562EF3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1">
            <a:extLst>
              <a:ext uri="{FF2B5EF4-FFF2-40B4-BE49-F238E27FC236}">
                <a16:creationId xmlns:a16="http://schemas.microsoft.com/office/drawing/2014/main" id="{087C0A89-7FB3-43F8-9DE3-0177E3E27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0"/>
            <a:ext cx="3038093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9277" y="516835"/>
            <a:ext cx="2313633" cy="5772840"/>
          </a:xfrm>
        </p:spPr>
        <p:txBody>
          <a:bodyPr anchor="ctr">
            <a:normAutofit/>
          </a:bodyPr>
          <a:lstStyle/>
          <a:p>
            <a:r>
              <a:rPr lang="pt-BR" sz="2600">
                <a:solidFill>
                  <a:srgbClr val="FFFFFF"/>
                </a:solidFill>
              </a:rPr>
              <a:t>superprodução</a:t>
            </a:r>
          </a:p>
        </p:txBody>
      </p:sp>
      <p:sp>
        <p:nvSpPr>
          <p:cNvPr id="20" name="Rectangle 13">
            <a:extLst>
              <a:ext uri="{FF2B5EF4-FFF2-40B4-BE49-F238E27FC236}">
                <a16:creationId xmlns:a16="http://schemas.microsoft.com/office/drawing/2014/main" id="{399F4DD4-CC07-42A8-8AF8-069654F1A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21" name="Espaço Reservado para Conteúdo 2">
            <a:extLst>
              <a:ext uri="{FF2B5EF4-FFF2-40B4-BE49-F238E27FC236}">
                <a16:creationId xmlns:a16="http://schemas.microsoft.com/office/drawing/2014/main" id="{E96B25D1-2DE0-4118-8A56-5EE2FB780C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2566994"/>
              </p:ext>
            </p:extLst>
          </p:nvPr>
        </p:nvGraphicFramePr>
        <p:xfrm>
          <a:off x="3556397" y="639763"/>
          <a:ext cx="5098256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5" name="Espaço Reservado para Conteúdo 3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3968" y="94320"/>
            <a:ext cx="9311937" cy="666936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130" y="0"/>
            <a:ext cx="759773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tint val="90000"/>
            <a:shade val="97000"/>
            <a:satMod val="1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5230A27-1553-42F8-99D7-829868E13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72232D-B4D6-429F-B3D1-2D9891B85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bg2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3772" y="963997"/>
            <a:ext cx="2441018" cy="4938361"/>
          </a:xfrm>
        </p:spPr>
        <p:txBody>
          <a:bodyPr anchor="ctr">
            <a:normAutofit/>
          </a:bodyPr>
          <a:lstStyle/>
          <a:p>
            <a:pPr algn="r"/>
            <a:r>
              <a:rPr lang="pt-BR" sz="3800"/>
              <a:t>Ano de 1929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2CC3441-26B3-4381-B3DF-8AE3C288B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87688" y="2057399"/>
            <a:ext cx="0" cy="2743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51161" y="963507"/>
            <a:ext cx="4601323" cy="4938851"/>
          </a:xfrm>
        </p:spPr>
        <p:txBody>
          <a:bodyPr anchor="ctr">
            <a:normAutofit/>
          </a:bodyPr>
          <a:lstStyle/>
          <a:p>
            <a:r>
              <a:rPr lang="pt-BR" sz="1500"/>
              <a:t>EUA – No final da guerra era a grande potencia econômica do mundo.</a:t>
            </a:r>
          </a:p>
          <a:p>
            <a:r>
              <a:rPr lang="pt-BR" sz="1500"/>
              <a:t>1920 a industria  norte-americana era responsável por 50% de toda a produção.</a:t>
            </a:r>
          </a:p>
          <a:p>
            <a:r>
              <a:rPr lang="pt-BR" sz="1500"/>
              <a:t>A agricultura também aumentava graças a mecanização.</a:t>
            </a:r>
          </a:p>
          <a:p>
            <a:r>
              <a:rPr lang="pt-BR" sz="1500"/>
              <a:t>O progresso tecnológico do pais propiciou um grande crescimento da produção econômica.</a:t>
            </a:r>
          </a:p>
          <a:p>
            <a:r>
              <a:rPr lang="pt-BR" sz="1500"/>
              <a:t>Os americanos viviam um clima de grande euforia, como se a prosperidade fosse uma  benção eterna.</a:t>
            </a:r>
          </a:p>
          <a:p>
            <a:r>
              <a:rPr lang="pt-BR" sz="1500"/>
              <a:t>Esses dias de gloria e moderna sociedade industrial criaram o American way of life (estilo de vida americano) caracterizado pelo consumo de bens como automóveis e eletrodomésticos, viver bem era sinônimo de consumir sempre mais. Consumir a última novidade produzida pela industria.</a:t>
            </a:r>
          </a:p>
          <a:p>
            <a:r>
              <a:rPr lang="pt-BR" sz="1500"/>
              <a:t>O clima de prosperidade permaneceu quase toda década de 20 porem, o pais mergulhou numa terrível crise econômica que se espalhou por vários países do mundo.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208912" cy="6463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0"/>
            <a:ext cx="3038093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9277" y="605896"/>
            <a:ext cx="2313633" cy="5646208"/>
          </a:xfrm>
        </p:spPr>
        <p:txBody>
          <a:bodyPr anchor="ctr">
            <a:normAutofit/>
          </a:bodyPr>
          <a:lstStyle/>
          <a:p>
            <a:r>
              <a:rPr lang="pt-BR" sz="2600">
                <a:solidFill>
                  <a:srgbClr val="FFFFFF"/>
                </a:solidFill>
              </a:rPr>
              <a:t>Superprodução econômica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56512" y="605896"/>
            <a:ext cx="4810247" cy="5646208"/>
          </a:xfrm>
        </p:spPr>
        <p:txBody>
          <a:bodyPr anchor="ctr">
            <a:normAutofit/>
          </a:bodyPr>
          <a:lstStyle/>
          <a:p>
            <a:r>
              <a:rPr lang="pt-BR"/>
              <a:t>Até por volta de 1925 os </a:t>
            </a:r>
            <a:r>
              <a:rPr lang="pt-BR" err="1"/>
              <a:t>E.U.</a:t>
            </a:r>
            <a:r>
              <a:rPr lang="pt-BR"/>
              <a:t>A vendia tudo o que a Europa precisava como alimentos, máquinas, combustível, armas etc.</a:t>
            </a:r>
          </a:p>
          <a:p>
            <a:r>
              <a:rPr lang="pt-BR"/>
              <a:t>Mas aos poucos Alemanha, Inglaterra e França procuravam atualizar o parque industrial, e tomaram medidas protecionistas para reduzir importações dos </a:t>
            </a:r>
            <a:r>
              <a:rPr lang="pt-BR" err="1"/>
              <a:t>E.U.</a:t>
            </a:r>
            <a:r>
              <a:rPr lang="pt-BR"/>
              <a:t>A</a:t>
            </a:r>
          </a:p>
          <a:p>
            <a:r>
              <a:rPr lang="pt-BR"/>
              <a:t>Os </a:t>
            </a:r>
            <a:r>
              <a:rPr lang="pt-BR" err="1"/>
              <a:t>E.U.</a:t>
            </a:r>
            <a:r>
              <a:rPr lang="pt-BR"/>
              <a:t>A produção continua a crescer ultrapassando a necessidade da compra.</a:t>
            </a:r>
          </a:p>
          <a:p>
            <a:r>
              <a:rPr lang="pt-BR"/>
              <a:t>Chegou um ponto que havia enorme quantidade de mercadorias e não existia mais compradores ouve uma superprodução de mercadorias</a:t>
            </a:r>
            <a:r>
              <a:rPr lang="pt-BR" dirty="0"/>
              <a:t>, </a:t>
            </a:r>
            <a:r>
              <a:rPr lang="pt-BR"/>
              <a:t>o que fez os preços caírem.</a:t>
            </a:r>
          </a:p>
          <a:p>
            <a:r>
              <a:rPr lang="pt-BR"/>
              <a:t>Houve a necessidade de demitir milhões de trabalhadores para reduzir a produção tendo os </a:t>
            </a:r>
            <a:r>
              <a:rPr lang="pt-BR" err="1"/>
              <a:t>E.U.</a:t>
            </a:r>
            <a:r>
              <a:rPr lang="pt-BR"/>
              <a:t>A 15 milhões de pessoas sem emprego.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D02FF74F-004A-40F8-9BBA-1170E3C129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747D77ED-28A8-4135-8177-8466BFF329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" y="0"/>
            <a:ext cx="5660909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2960" y="516835"/>
            <a:ext cx="4483452" cy="1666501"/>
          </a:xfrm>
        </p:spPr>
        <p:txBody>
          <a:bodyPr>
            <a:normAutofit/>
          </a:bodyPr>
          <a:lstStyle/>
          <a:p>
            <a:r>
              <a:rPr lang="pt-BR" sz="3500">
                <a:solidFill>
                  <a:srgbClr val="FFFFFF"/>
                </a:solidFill>
              </a:rPr>
              <a:t>Crack da Bolsa de Valores de Nova York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2959" y="2236304"/>
            <a:ext cx="4483453" cy="3652667"/>
          </a:xfrm>
        </p:spPr>
        <p:txBody>
          <a:bodyPr>
            <a:normAutofit/>
          </a:bodyPr>
          <a:lstStyle/>
          <a:p>
            <a:r>
              <a:rPr lang="pt-BR" sz="1600">
                <a:solidFill>
                  <a:srgbClr val="FFFFFF"/>
                </a:solidFill>
              </a:rPr>
              <a:t>Em 29 de outubro de 1929 ocorreu a queda vertiginosa de milhões de ações na bolsa de valores de Nova York. As ações rapidamente perdeu quase todo seu valor financeiro, e a produção industrial foi reduzida a 54%.</a:t>
            </a:r>
          </a:p>
          <a:p>
            <a:r>
              <a:rPr lang="pt-BR" sz="1600">
                <a:solidFill>
                  <a:srgbClr val="FFFFFF"/>
                </a:solidFill>
              </a:rPr>
              <a:t>O crack da bolsa abalou o mundo inteiro, no Brasil que vendia o café perdeu grande mercador comprador os E.U.A, milhares de saca de café foram queimadas na tentativa de manter os preços, porem foi em vão a cafeicultura foi abalada no Brasil.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F2E484CB-1781-4421-8EB9-D785B95047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0920" y="0"/>
            <a:ext cx="48006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188986" y="1787286"/>
            <a:ext cx="2470690" cy="32616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B7E8701A-52DB-48A6-ABEB-1008F57730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94613" y="634946"/>
            <a:ext cx="2767693" cy="1450757"/>
          </a:xfrm>
        </p:spPr>
        <p:txBody>
          <a:bodyPr>
            <a:normAutofit/>
          </a:bodyPr>
          <a:lstStyle/>
          <a:p>
            <a:r>
              <a:rPr lang="pt-BR" sz="3400" err="1"/>
              <a:t>New</a:t>
            </a:r>
            <a:r>
              <a:rPr lang="pt-BR" sz="3400"/>
              <a:t> </a:t>
            </a:r>
            <a:r>
              <a:rPr lang="pt-BR" sz="3400" err="1"/>
              <a:t>Deal</a:t>
            </a:r>
            <a:r>
              <a:rPr lang="pt-BR" sz="3400"/>
              <a:t>: Um programa para superar a Crise</a:t>
            </a:r>
          </a:p>
        </p:txBody>
      </p:sp>
      <p:pic>
        <p:nvPicPr>
          <p:cNvPr id="23554" name="Picture 2" descr="http://2.bp.blogspot.com/-qatkHlPXsRU/Tbq_FwzXeqI/AAAAAAAAABc/YA1WWKDgXp8/s1600/Foto+da+depress%25C3%25A3o+de+20+nos+EUA+%25283%2529.jpg"/>
          <p:cNvPicPr>
            <a:picLocks noChangeAspect="1" noChangeArrowheads="1"/>
          </p:cNvPicPr>
          <p:nvPr/>
        </p:nvPicPr>
        <p:blipFill rotWithShape="1">
          <a:blip r:embed="rId2" cstate="print"/>
          <a:srcRect l="3814" r="23051" b="2"/>
          <a:stretch/>
        </p:blipFill>
        <p:spPr bwMode="auto">
          <a:xfrm>
            <a:off x="475499" y="640081"/>
            <a:ext cx="5182351" cy="5314406"/>
          </a:xfrm>
          <a:prstGeom prst="rect">
            <a:avLst/>
          </a:prstGeom>
          <a:noFill/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64447A81-05CC-48FD-9B4C-32CC9D0B01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19107" y="2085703"/>
            <a:ext cx="26746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894613" y="2198913"/>
            <a:ext cx="2767693" cy="3755563"/>
          </a:xfrm>
        </p:spPr>
        <p:txBody>
          <a:bodyPr>
            <a:normAutofit/>
          </a:bodyPr>
          <a:lstStyle/>
          <a:p>
            <a:r>
              <a:rPr lang="pt-BR" sz="1400"/>
              <a:t>Franklin </a:t>
            </a:r>
            <a:r>
              <a:rPr lang="pt-BR" sz="1400" err="1"/>
              <a:t>Delano</a:t>
            </a:r>
            <a:r>
              <a:rPr lang="pt-BR" sz="1400"/>
              <a:t> Roosevelt 1933 – 1945</a:t>
            </a:r>
          </a:p>
          <a:p>
            <a:r>
              <a:rPr lang="pt-BR" sz="1400"/>
              <a:t>Conjunto de medidas socioeconômicas com o objetivo de superar a crise </a:t>
            </a:r>
            <a:r>
              <a:rPr lang="pt-BR" sz="1400" err="1"/>
              <a:t>New</a:t>
            </a:r>
            <a:r>
              <a:rPr lang="pt-BR" sz="1400"/>
              <a:t> </a:t>
            </a:r>
            <a:r>
              <a:rPr lang="pt-BR" sz="1400" err="1"/>
              <a:t>Deal</a:t>
            </a:r>
            <a:r>
              <a:rPr lang="pt-BR" sz="1400"/>
              <a:t> – Novo acordo.</a:t>
            </a:r>
          </a:p>
          <a:p>
            <a:r>
              <a:rPr lang="pt-BR" sz="1400"/>
              <a:t>John Keynes onde os governos deveriam intervir na economia tomando medidas para garantir emprego aos trabalhadores.</a:t>
            </a:r>
          </a:p>
          <a:p>
            <a:r>
              <a:rPr lang="pt-BR" sz="1400" err="1"/>
              <a:t>New</a:t>
            </a:r>
            <a:r>
              <a:rPr lang="pt-BR" sz="1400"/>
              <a:t> </a:t>
            </a:r>
            <a:r>
              <a:rPr lang="pt-BR" sz="1400" err="1"/>
              <a:t>Deal</a:t>
            </a:r>
            <a:r>
              <a:rPr lang="pt-BR" sz="1400"/>
              <a:t> era um programa misto que buscava conciliar leis do mercado e o respeito pela iniciativa privada com a intervenção do Estado em vários setores da economia.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458918AB-02A8-4827-97BF-BE020E1C3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09283AE-A8E0-48B5-BEA3-B27BC6C673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C2BBC7F-C278-487D-A435-69502F455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dirty="0"/>
              <a:t>/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2960" y="4844374"/>
            <a:ext cx="7543800" cy="1188995"/>
          </a:xfrm>
        </p:spPr>
        <p:txBody>
          <a:bodyPr anchor="ctr">
            <a:normAutofit/>
          </a:bodyPr>
          <a:lstStyle/>
          <a:p>
            <a:pPr algn="ctr"/>
            <a:r>
              <a:rPr lang="pt-BR" sz="4400"/>
              <a:t>Medidas adotadas pelo </a:t>
            </a:r>
            <a:r>
              <a:rPr lang="pt-BR" sz="4400" err="1"/>
              <a:t>New</a:t>
            </a:r>
            <a:r>
              <a:rPr lang="pt-BR" sz="4400"/>
              <a:t> </a:t>
            </a:r>
            <a:r>
              <a:rPr lang="pt-BR" sz="4400" err="1"/>
              <a:t>Deal</a:t>
            </a:r>
            <a:endParaRPr lang="pt-BR" sz="440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6872066"/>
              </p:ext>
            </p:extLst>
          </p:nvPr>
        </p:nvGraphicFramePr>
        <p:xfrm>
          <a:off x="777239" y="680936"/>
          <a:ext cx="7589521" cy="37653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Retrospectiva">
  <a:themeElements>
    <a:clrScheme name="Retrospectiva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Retrospec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243AF7DC-D15B-41C0-AE81-23980D1B9FC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2195</Words>
  <Application>Microsoft Office PowerPoint</Application>
  <PresentationFormat>Apresentação na tela (4:3)</PresentationFormat>
  <Paragraphs>144</Paragraphs>
  <Slides>30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6" baseType="lpstr">
      <vt:lpstr>Aparajita</vt:lpstr>
      <vt:lpstr>Baskerville Old Face</vt:lpstr>
      <vt:lpstr>Bernard MT Condensed</vt:lpstr>
      <vt:lpstr>Calibri</vt:lpstr>
      <vt:lpstr>Calibri Light</vt:lpstr>
      <vt:lpstr>Retrospectiva</vt:lpstr>
      <vt:lpstr>Crise do Capitalismo e Surgimento dos Regimes Totalitários</vt:lpstr>
      <vt:lpstr>Década de 20</vt:lpstr>
      <vt:lpstr>superprodução</vt:lpstr>
      <vt:lpstr>Ano de 1929</vt:lpstr>
      <vt:lpstr>Apresentação do PowerPoint</vt:lpstr>
      <vt:lpstr>Superprodução econômica</vt:lpstr>
      <vt:lpstr>Crack da Bolsa de Valores de Nova York</vt:lpstr>
      <vt:lpstr>New Deal: Um programa para superar a Crise</vt:lpstr>
      <vt:lpstr>Medidas adotadas pelo New Deal</vt:lpstr>
      <vt:lpstr>Para saber Mais</vt:lpstr>
      <vt:lpstr>Questões</vt:lpstr>
      <vt:lpstr>Reflexão</vt:lpstr>
      <vt:lpstr>Avanço dos Regimes totalitários</vt:lpstr>
      <vt:lpstr>Avanço Dos Regimes Totalitários</vt:lpstr>
      <vt:lpstr>Fascismo na Itália</vt:lpstr>
      <vt:lpstr>A doutrina fascista</vt:lpstr>
      <vt:lpstr>Governo de Mussolini</vt:lpstr>
      <vt:lpstr>Nazismo na Alemanha</vt:lpstr>
      <vt:lpstr>Nazismo A doutrina de Hitler no Mein kampf</vt:lpstr>
      <vt:lpstr>Nazismo</vt:lpstr>
      <vt:lpstr>Frase de “Mein Kampf”</vt:lpstr>
      <vt:lpstr>Ditadura Nazista</vt:lpstr>
      <vt:lpstr>Difusão do totalitarismo</vt:lpstr>
      <vt:lpstr>Espanha: a ditadura de Franco</vt:lpstr>
      <vt:lpstr>Portugal: a ditadura de Salazar</vt:lpstr>
      <vt:lpstr>Brasil: o integralismo de Plínio Salgado</vt:lpstr>
      <vt:lpstr>Ódio Racial Jovem alemã é humilhada pelos Nazistas</vt:lpstr>
      <vt:lpstr>Para Saber Mais</vt:lpstr>
      <vt:lpstr>Questões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Crise do Capitalismo e Surgimento dos Regimes Totalitários</dc:title>
  <dc:creator>BRUNO FERREIRA</dc:creator>
  <cp:lastModifiedBy>BRUNO FERREIRA</cp:lastModifiedBy>
  <cp:revision>1</cp:revision>
  <dcterms:created xsi:type="dcterms:W3CDTF">2019-06-30T18:44:56Z</dcterms:created>
  <dcterms:modified xsi:type="dcterms:W3CDTF">2019-06-30T18:45:16Z</dcterms:modified>
</cp:coreProperties>
</file>