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84" r:id="rId9"/>
    <p:sldId id="262" r:id="rId10"/>
    <p:sldId id="282" r:id="rId11"/>
    <p:sldId id="263" r:id="rId12"/>
    <p:sldId id="280" r:id="rId13"/>
    <p:sldId id="264" r:id="rId14"/>
    <p:sldId id="265" r:id="rId15"/>
    <p:sldId id="28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1" r:id="rId27"/>
    <p:sldId id="283" r:id="rId28"/>
    <p:sldId id="277" r:id="rId29"/>
    <p:sldId id="278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39" autoAdjust="0"/>
  </p:normalViewPr>
  <p:slideViewPr>
    <p:cSldViewPr>
      <p:cViewPr varScale="1">
        <p:scale>
          <a:sx n="58" d="100"/>
          <a:sy n="58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5955A-6E1A-4024-B337-B349A0EFBB8B}" type="doc">
      <dgm:prSet loTypeId="urn:microsoft.com/office/officeart/2005/8/layout/v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5AC28B6-E8E4-4514-BE6E-420998BBF303}">
      <dgm:prSet phldrT="[Texto]"/>
      <dgm:spPr/>
      <dgm:t>
        <a:bodyPr/>
        <a:lstStyle/>
        <a:p>
          <a:r>
            <a:rPr lang="pt-BR"/>
            <a:t>Mencheviques</a:t>
          </a:r>
          <a:endParaRPr lang="pt-BR" dirty="0"/>
        </a:p>
      </dgm:t>
    </dgm:pt>
    <dgm:pt modelId="{EB24DCC7-4681-4CF9-8482-346E38F633D5}" type="parTrans" cxnId="{9D99DF69-C3E1-467A-B879-7F1F79C7E454}">
      <dgm:prSet/>
      <dgm:spPr/>
      <dgm:t>
        <a:bodyPr/>
        <a:lstStyle/>
        <a:p>
          <a:endParaRPr lang="pt-BR"/>
        </a:p>
      </dgm:t>
    </dgm:pt>
    <dgm:pt modelId="{DB900B4C-AEBF-4035-B4BE-47D90D15DD6A}" type="sibTrans" cxnId="{9D99DF69-C3E1-467A-B879-7F1F79C7E454}">
      <dgm:prSet/>
      <dgm:spPr/>
      <dgm:t>
        <a:bodyPr/>
        <a:lstStyle/>
        <a:p>
          <a:endParaRPr lang="pt-BR"/>
        </a:p>
      </dgm:t>
    </dgm:pt>
    <dgm:pt modelId="{5A7D788D-0594-46C4-B6A0-F20D86463543}">
      <dgm:prSet phldrT="[Texto]"/>
      <dgm:spPr/>
      <dgm:t>
        <a:bodyPr/>
        <a:lstStyle/>
        <a:p>
          <a:r>
            <a:rPr lang="pt-BR"/>
            <a:t>Defendia que os trabalhadores deveria poder estabelecendo alianças com a burguesia liberal. Acreditavam que era necessário realizar o pleno desenvolvimento do capitalismo para, então, iniciar a ação revolucionaria dos trabalhadores. Principalmente pais lideres: Martov e Plekhanov O termo Menchevique significava minoria.</a:t>
          </a:r>
        </a:p>
      </dgm:t>
    </dgm:pt>
    <dgm:pt modelId="{B545E33A-6B90-4FC4-A725-5E1FF1646D49}" type="parTrans" cxnId="{AB569DF6-4DB7-41B7-8A34-6F6BD97A3E5A}">
      <dgm:prSet/>
      <dgm:spPr/>
      <dgm:t>
        <a:bodyPr/>
        <a:lstStyle/>
        <a:p>
          <a:endParaRPr lang="pt-BR"/>
        </a:p>
      </dgm:t>
    </dgm:pt>
    <dgm:pt modelId="{A5E9A8F9-966D-4FE1-ADF2-3017E75297C1}" type="sibTrans" cxnId="{AB569DF6-4DB7-41B7-8A34-6F6BD97A3E5A}">
      <dgm:prSet/>
      <dgm:spPr/>
      <dgm:t>
        <a:bodyPr/>
        <a:lstStyle/>
        <a:p>
          <a:endParaRPr lang="pt-BR"/>
        </a:p>
      </dgm:t>
    </dgm:pt>
    <dgm:pt modelId="{D920B251-99CF-4314-B375-1143766FDD2B}">
      <dgm:prSet phldrT="[Texto]"/>
      <dgm:spPr/>
      <dgm:t>
        <a:bodyPr/>
        <a:lstStyle/>
        <a:p>
          <a:r>
            <a:rPr lang="pt-BR"/>
            <a:t>Bolcheviques</a:t>
          </a:r>
          <a:endParaRPr lang="pt-BR" dirty="0"/>
        </a:p>
      </dgm:t>
    </dgm:pt>
    <dgm:pt modelId="{4E655BC5-CF91-49FD-B3FD-349E2669DE16}" type="parTrans" cxnId="{01C6C633-A51D-4148-8D98-A4AC9FF59A13}">
      <dgm:prSet/>
      <dgm:spPr/>
      <dgm:t>
        <a:bodyPr/>
        <a:lstStyle/>
        <a:p>
          <a:endParaRPr lang="pt-BR"/>
        </a:p>
      </dgm:t>
    </dgm:pt>
    <dgm:pt modelId="{1799E19E-4172-48D4-BCEF-10943EEBB217}" type="sibTrans" cxnId="{01C6C633-A51D-4148-8D98-A4AC9FF59A13}">
      <dgm:prSet/>
      <dgm:spPr/>
      <dgm:t>
        <a:bodyPr/>
        <a:lstStyle/>
        <a:p>
          <a:endParaRPr lang="pt-BR"/>
        </a:p>
      </dgm:t>
    </dgm:pt>
    <dgm:pt modelId="{AF266EBD-D8A4-479E-AD10-B68860B2A18F}">
      <dgm:prSet phldrT="[Texto]"/>
      <dgm:spPr/>
      <dgm:t>
        <a:bodyPr/>
        <a:lstStyle/>
        <a:p>
          <a:r>
            <a:rPr lang="pt-BR"/>
            <a:t>Defendiam que os trabalhadores poderiam conquistar o poder pela luta revolucionaria. Pregavam a formação de uma ditadura do proletariado organizado por um partido disciplinado que representasse os operários e os camponeses. Principal líder Lênin. O termo Bolchevique significa Maioria.</a:t>
          </a:r>
        </a:p>
      </dgm:t>
    </dgm:pt>
    <dgm:pt modelId="{A1F97E77-ECE4-48B7-9A08-1314EA052D67}" type="parTrans" cxnId="{9CCFF0D7-43D9-4298-A42A-96E3B4D6A5C1}">
      <dgm:prSet/>
      <dgm:spPr/>
      <dgm:t>
        <a:bodyPr/>
        <a:lstStyle/>
        <a:p>
          <a:endParaRPr lang="pt-BR"/>
        </a:p>
      </dgm:t>
    </dgm:pt>
    <dgm:pt modelId="{83979F76-FC35-43E7-8D33-0ED69FDC6844}" type="sibTrans" cxnId="{9CCFF0D7-43D9-4298-A42A-96E3B4D6A5C1}">
      <dgm:prSet/>
      <dgm:spPr/>
      <dgm:t>
        <a:bodyPr/>
        <a:lstStyle/>
        <a:p>
          <a:endParaRPr lang="pt-BR"/>
        </a:p>
      </dgm:t>
    </dgm:pt>
    <dgm:pt modelId="{0D9D7983-A728-49D9-AD0D-8AA0CD628BD6}" type="pres">
      <dgm:prSet presAssocID="{1AD5955A-6E1A-4024-B337-B349A0EFBB8B}" presName="Name0" presStyleCnt="0">
        <dgm:presLayoutVars>
          <dgm:dir/>
          <dgm:animLvl val="lvl"/>
          <dgm:resizeHandles/>
        </dgm:presLayoutVars>
      </dgm:prSet>
      <dgm:spPr/>
    </dgm:pt>
    <dgm:pt modelId="{A4133BBE-4EC4-49B9-AA8B-1A63AC8F6826}" type="pres">
      <dgm:prSet presAssocID="{D5AC28B6-E8E4-4514-BE6E-420998BBF303}" presName="linNode" presStyleCnt="0"/>
      <dgm:spPr/>
    </dgm:pt>
    <dgm:pt modelId="{C71B3178-85F1-407B-ACF3-99908E1EE845}" type="pres">
      <dgm:prSet presAssocID="{D5AC28B6-E8E4-4514-BE6E-420998BBF303}" presName="parentShp" presStyleLbl="node1" presStyleIdx="0" presStyleCnt="2">
        <dgm:presLayoutVars>
          <dgm:bulletEnabled val="1"/>
        </dgm:presLayoutVars>
      </dgm:prSet>
      <dgm:spPr/>
    </dgm:pt>
    <dgm:pt modelId="{5DAE72C3-4147-47BA-BB5A-71F02EC79461}" type="pres">
      <dgm:prSet presAssocID="{D5AC28B6-E8E4-4514-BE6E-420998BBF303}" presName="childShp" presStyleLbl="bgAccFollowNode1" presStyleIdx="0" presStyleCnt="2">
        <dgm:presLayoutVars>
          <dgm:bulletEnabled val="1"/>
        </dgm:presLayoutVars>
      </dgm:prSet>
      <dgm:spPr/>
    </dgm:pt>
    <dgm:pt modelId="{FD6023FF-CFF6-491B-BF09-0EB39270AB6F}" type="pres">
      <dgm:prSet presAssocID="{DB900B4C-AEBF-4035-B4BE-47D90D15DD6A}" presName="spacing" presStyleCnt="0"/>
      <dgm:spPr/>
    </dgm:pt>
    <dgm:pt modelId="{6018977E-86D0-4038-98B8-1457119480AB}" type="pres">
      <dgm:prSet presAssocID="{D920B251-99CF-4314-B375-1143766FDD2B}" presName="linNode" presStyleCnt="0"/>
      <dgm:spPr/>
    </dgm:pt>
    <dgm:pt modelId="{02997DC7-B623-410D-B7B4-05F958B65D6F}" type="pres">
      <dgm:prSet presAssocID="{D920B251-99CF-4314-B375-1143766FDD2B}" presName="parentShp" presStyleLbl="node1" presStyleIdx="1" presStyleCnt="2">
        <dgm:presLayoutVars>
          <dgm:bulletEnabled val="1"/>
        </dgm:presLayoutVars>
      </dgm:prSet>
      <dgm:spPr/>
    </dgm:pt>
    <dgm:pt modelId="{7EDCDDDD-CD3B-4CE6-B045-6912DA6DAFE3}" type="pres">
      <dgm:prSet presAssocID="{D920B251-99CF-4314-B375-1143766FDD2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1C6C633-A51D-4148-8D98-A4AC9FF59A13}" srcId="{1AD5955A-6E1A-4024-B337-B349A0EFBB8B}" destId="{D920B251-99CF-4314-B375-1143766FDD2B}" srcOrd="1" destOrd="0" parTransId="{4E655BC5-CF91-49FD-B3FD-349E2669DE16}" sibTransId="{1799E19E-4172-48D4-BCEF-10943EEBB217}"/>
    <dgm:cxn modelId="{9D99DF69-C3E1-467A-B879-7F1F79C7E454}" srcId="{1AD5955A-6E1A-4024-B337-B349A0EFBB8B}" destId="{D5AC28B6-E8E4-4514-BE6E-420998BBF303}" srcOrd="0" destOrd="0" parTransId="{EB24DCC7-4681-4CF9-8482-346E38F633D5}" sibTransId="{DB900B4C-AEBF-4035-B4BE-47D90D15DD6A}"/>
    <dgm:cxn modelId="{82279056-3A56-4AA8-B4C2-380DCC874BF3}" type="presOf" srcId="{D5AC28B6-E8E4-4514-BE6E-420998BBF303}" destId="{C71B3178-85F1-407B-ACF3-99908E1EE845}" srcOrd="0" destOrd="0" presId="urn:microsoft.com/office/officeart/2005/8/layout/vList6"/>
    <dgm:cxn modelId="{BD03C4B3-7D1D-423A-A95E-2BB268E7773A}" type="presOf" srcId="{5A7D788D-0594-46C4-B6A0-F20D86463543}" destId="{5DAE72C3-4147-47BA-BB5A-71F02EC79461}" srcOrd="0" destOrd="0" presId="urn:microsoft.com/office/officeart/2005/8/layout/vList6"/>
    <dgm:cxn modelId="{976F46D4-0D85-4AE7-B8B7-BA516CBEF74F}" type="presOf" srcId="{1AD5955A-6E1A-4024-B337-B349A0EFBB8B}" destId="{0D9D7983-A728-49D9-AD0D-8AA0CD628BD6}" srcOrd="0" destOrd="0" presId="urn:microsoft.com/office/officeart/2005/8/layout/vList6"/>
    <dgm:cxn modelId="{9CCFF0D7-43D9-4298-A42A-96E3B4D6A5C1}" srcId="{D920B251-99CF-4314-B375-1143766FDD2B}" destId="{AF266EBD-D8A4-479E-AD10-B68860B2A18F}" srcOrd="0" destOrd="0" parTransId="{A1F97E77-ECE4-48B7-9A08-1314EA052D67}" sibTransId="{83979F76-FC35-43E7-8D33-0ED69FDC6844}"/>
    <dgm:cxn modelId="{98256CE7-F3AD-4DE8-9603-216DF9E17397}" type="presOf" srcId="{AF266EBD-D8A4-479E-AD10-B68860B2A18F}" destId="{7EDCDDDD-CD3B-4CE6-B045-6912DA6DAFE3}" srcOrd="0" destOrd="0" presId="urn:microsoft.com/office/officeart/2005/8/layout/vList6"/>
    <dgm:cxn modelId="{F5DB55F2-4C56-483B-A991-B09ACDE5AA62}" type="presOf" srcId="{D920B251-99CF-4314-B375-1143766FDD2B}" destId="{02997DC7-B623-410D-B7B4-05F958B65D6F}" srcOrd="0" destOrd="0" presId="urn:microsoft.com/office/officeart/2005/8/layout/vList6"/>
    <dgm:cxn modelId="{AB569DF6-4DB7-41B7-8A34-6F6BD97A3E5A}" srcId="{D5AC28B6-E8E4-4514-BE6E-420998BBF303}" destId="{5A7D788D-0594-46C4-B6A0-F20D86463543}" srcOrd="0" destOrd="0" parTransId="{B545E33A-6B90-4FC4-A725-5E1FF1646D49}" sibTransId="{A5E9A8F9-966D-4FE1-ADF2-3017E75297C1}"/>
    <dgm:cxn modelId="{F57B1E07-D79D-40FE-BE48-4C0D1C3E9190}" type="presParOf" srcId="{0D9D7983-A728-49D9-AD0D-8AA0CD628BD6}" destId="{A4133BBE-4EC4-49B9-AA8B-1A63AC8F6826}" srcOrd="0" destOrd="0" presId="urn:microsoft.com/office/officeart/2005/8/layout/vList6"/>
    <dgm:cxn modelId="{ECF22760-EB4F-4687-8630-2D010F9C32DD}" type="presParOf" srcId="{A4133BBE-4EC4-49B9-AA8B-1A63AC8F6826}" destId="{C71B3178-85F1-407B-ACF3-99908E1EE845}" srcOrd="0" destOrd="0" presId="urn:microsoft.com/office/officeart/2005/8/layout/vList6"/>
    <dgm:cxn modelId="{1D5336E6-C226-4EBF-96CE-FF34F8540BEB}" type="presParOf" srcId="{A4133BBE-4EC4-49B9-AA8B-1A63AC8F6826}" destId="{5DAE72C3-4147-47BA-BB5A-71F02EC79461}" srcOrd="1" destOrd="0" presId="urn:microsoft.com/office/officeart/2005/8/layout/vList6"/>
    <dgm:cxn modelId="{4F78F753-6539-47A7-857B-167712CC5F95}" type="presParOf" srcId="{0D9D7983-A728-49D9-AD0D-8AA0CD628BD6}" destId="{FD6023FF-CFF6-491B-BF09-0EB39270AB6F}" srcOrd="1" destOrd="0" presId="urn:microsoft.com/office/officeart/2005/8/layout/vList6"/>
    <dgm:cxn modelId="{EC517ECE-321B-4669-8363-7C9DC4691699}" type="presParOf" srcId="{0D9D7983-A728-49D9-AD0D-8AA0CD628BD6}" destId="{6018977E-86D0-4038-98B8-1457119480AB}" srcOrd="2" destOrd="0" presId="urn:microsoft.com/office/officeart/2005/8/layout/vList6"/>
    <dgm:cxn modelId="{AE46BD8E-2F22-47C8-9F9C-839A6908A269}" type="presParOf" srcId="{6018977E-86D0-4038-98B8-1457119480AB}" destId="{02997DC7-B623-410D-B7B4-05F958B65D6F}" srcOrd="0" destOrd="0" presId="urn:microsoft.com/office/officeart/2005/8/layout/vList6"/>
    <dgm:cxn modelId="{BB4D3AFE-5B13-40D8-87DB-D8B243C1C722}" type="presParOf" srcId="{6018977E-86D0-4038-98B8-1457119480AB}" destId="{7EDCDDDD-CD3B-4CE6-B045-6912DA6DAF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6707E-2086-4E44-B9F4-B8FEA3D932D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F6FC09-8193-4DF6-8BA3-07A98D99D608}">
      <dgm:prSet/>
      <dgm:spPr/>
      <dgm:t>
        <a:bodyPr/>
        <a:lstStyle/>
        <a:p>
          <a:r>
            <a:rPr lang="pt-BR"/>
            <a:t>Em 7 de novembro de 1917 (25 de outubro pelo calendário russo), os bolcheviques cercaram a cidade de São Petersburgo, que sediava o governo provisório, e tomaram o poder, Kerensky conseguiu fugir, mas diversos outros governantes foram presos.</a:t>
          </a:r>
          <a:endParaRPr lang="en-US"/>
        </a:p>
      </dgm:t>
    </dgm:pt>
    <dgm:pt modelId="{C9771DAF-2B57-4B97-9B4E-DFA24C353DF7}" type="parTrans" cxnId="{A054DBCA-2E9F-4863-8944-AAA7E4E5CF3F}">
      <dgm:prSet/>
      <dgm:spPr/>
      <dgm:t>
        <a:bodyPr/>
        <a:lstStyle/>
        <a:p>
          <a:endParaRPr lang="en-US"/>
        </a:p>
      </dgm:t>
    </dgm:pt>
    <dgm:pt modelId="{61E7A33F-A719-4B38-81BC-30C0A4074796}" type="sibTrans" cxnId="{A054DBCA-2E9F-4863-8944-AAA7E4E5CF3F}">
      <dgm:prSet/>
      <dgm:spPr/>
      <dgm:t>
        <a:bodyPr/>
        <a:lstStyle/>
        <a:p>
          <a:endParaRPr lang="en-US"/>
        </a:p>
      </dgm:t>
    </dgm:pt>
    <dgm:pt modelId="{729CE4FE-E636-4372-866F-5D1B7BE46E19}">
      <dgm:prSet/>
      <dgm:spPr/>
      <dgm:t>
        <a:bodyPr/>
        <a:lstStyle/>
        <a:p>
          <a:r>
            <a:rPr lang="pt-BR"/>
            <a:t>Os sovietes da Rússia reuniram-se num congresso e delegaram o poder governamental para o Conselho dos Comissários do povo, presidido por Lênin, Sem demora, esse conselho tomou medidas de grande impacto:</a:t>
          </a:r>
          <a:endParaRPr lang="en-US"/>
        </a:p>
      </dgm:t>
    </dgm:pt>
    <dgm:pt modelId="{08B22894-FAFA-445A-82B2-2FC31C5A685A}" type="parTrans" cxnId="{A977DA81-E1BC-4995-9E5C-8F84984877CB}">
      <dgm:prSet/>
      <dgm:spPr/>
      <dgm:t>
        <a:bodyPr/>
        <a:lstStyle/>
        <a:p>
          <a:endParaRPr lang="en-US"/>
        </a:p>
      </dgm:t>
    </dgm:pt>
    <dgm:pt modelId="{60DBEA59-F8D6-4A4C-931A-8A94F9834F61}" type="sibTrans" cxnId="{A977DA81-E1BC-4995-9E5C-8F84984877CB}">
      <dgm:prSet/>
      <dgm:spPr/>
      <dgm:t>
        <a:bodyPr/>
        <a:lstStyle/>
        <a:p>
          <a:endParaRPr lang="en-US"/>
        </a:p>
      </dgm:t>
    </dgm:pt>
    <dgm:pt modelId="{635416B5-C91A-409D-B13A-FEA4A48474EA}" type="pres">
      <dgm:prSet presAssocID="{9B26707E-2086-4E44-B9F4-B8FEA3D932DC}" presName="linear" presStyleCnt="0">
        <dgm:presLayoutVars>
          <dgm:animLvl val="lvl"/>
          <dgm:resizeHandles val="exact"/>
        </dgm:presLayoutVars>
      </dgm:prSet>
      <dgm:spPr/>
    </dgm:pt>
    <dgm:pt modelId="{919DA5EA-4513-4746-8785-110C34A94DA7}" type="pres">
      <dgm:prSet presAssocID="{C6F6FC09-8193-4DF6-8BA3-07A98D99D6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F231E9-7E53-44A3-A2BD-9649F4185974}" type="pres">
      <dgm:prSet presAssocID="{61E7A33F-A719-4B38-81BC-30C0A4074796}" presName="spacer" presStyleCnt="0"/>
      <dgm:spPr/>
    </dgm:pt>
    <dgm:pt modelId="{2F3C1317-3028-426F-A23D-BC4CD256D020}" type="pres">
      <dgm:prSet presAssocID="{729CE4FE-E636-4372-866F-5D1B7BE46E1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32FE1F-A351-4412-95B5-2388E7C1B108}" type="presOf" srcId="{9B26707E-2086-4E44-B9F4-B8FEA3D932DC}" destId="{635416B5-C91A-409D-B13A-FEA4A48474EA}" srcOrd="0" destOrd="0" presId="urn:microsoft.com/office/officeart/2005/8/layout/vList2"/>
    <dgm:cxn modelId="{F0F92762-8092-41CF-9C53-8835B8A6C9D2}" type="presOf" srcId="{729CE4FE-E636-4372-866F-5D1B7BE46E19}" destId="{2F3C1317-3028-426F-A23D-BC4CD256D020}" srcOrd="0" destOrd="0" presId="urn:microsoft.com/office/officeart/2005/8/layout/vList2"/>
    <dgm:cxn modelId="{A977DA81-E1BC-4995-9E5C-8F84984877CB}" srcId="{9B26707E-2086-4E44-B9F4-B8FEA3D932DC}" destId="{729CE4FE-E636-4372-866F-5D1B7BE46E19}" srcOrd="1" destOrd="0" parTransId="{08B22894-FAFA-445A-82B2-2FC31C5A685A}" sibTransId="{60DBEA59-F8D6-4A4C-931A-8A94F9834F61}"/>
    <dgm:cxn modelId="{A054DBCA-2E9F-4863-8944-AAA7E4E5CF3F}" srcId="{9B26707E-2086-4E44-B9F4-B8FEA3D932DC}" destId="{C6F6FC09-8193-4DF6-8BA3-07A98D99D608}" srcOrd="0" destOrd="0" parTransId="{C9771DAF-2B57-4B97-9B4E-DFA24C353DF7}" sibTransId="{61E7A33F-A719-4B38-81BC-30C0A4074796}"/>
    <dgm:cxn modelId="{3858F0D4-8839-4827-8A93-4D39D932DFC9}" type="presOf" srcId="{C6F6FC09-8193-4DF6-8BA3-07A98D99D608}" destId="{919DA5EA-4513-4746-8785-110C34A94DA7}" srcOrd="0" destOrd="0" presId="urn:microsoft.com/office/officeart/2005/8/layout/vList2"/>
    <dgm:cxn modelId="{BDCABF24-D6B2-47DA-A5A9-17EEBC0785EF}" type="presParOf" srcId="{635416B5-C91A-409D-B13A-FEA4A48474EA}" destId="{919DA5EA-4513-4746-8785-110C34A94DA7}" srcOrd="0" destOrd="0" presId="urn:microsoft.com/office/officeart/2005/8/layout/vList2"/>
    <dgm:cxn modelId="{BC7E81FE-FC18-45A1-BE9D-48398B3293D2}" type="presParOf" srcId="{635416B5-C91A-409D-B13A-FEA4A48474EA}" destId="{6BF231E9-7E53-44A3-A2BD-9649F4185974}" srcOrd="1" destOrd="0" presId="urn:microsoft.com/office/officeart/2005/8/layout/vList2"/>
    <dgm:cxn modelId="{3CBDE85C-98E5-4DD6-A632-69E05FF37C14}" type="presParOf" srcId="{635416B5-C91A-409D-B13A-FEA4A48474EA}" destId="{2F3C1317-3028-426F-A23D-BC4CD256D0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C2C5D-270E-48A0-B254-2752564363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644FDA1-5BD5-4343-89FF-9A5B4DE2AAF3}">
      <dgm:prSet phldrT="[Texto]"/>
      <dgm:spPr/>
      <dgm:t>
        <a:bodyPr/>
        <a:lstStyle/>
        <a:p>
          <a:r>
            <a:rPr lang="pt-BR" dirty="0"/>
            <a:t>O pedido da paz imediata</a:t>
          </a:r>
        </a:p>
      </dgm:t>
    </dgm:pt>
    <dgm:pt modelId="{5F73E886-12E3-4252-97C2-6604A55BA87E}" type="parTrans" cxnId="{39806FC1-C5AF-4B17-AC7A-3892FCF9CAA5}">
      <dgm:prSet/>
      <dgm:spPr/>
      <dgm:t>
        <a:bodyPr/>
        <a:lstStyle/>
        <a:p>
          <a:endParaRPr lang="pt-BR"/>
        </a:p>
      </dgm:t>
    </dgm:pt>
    <dgm:pt modelId="{786CD48C-E13B-44C4-8878-784AB70F9F80}" type="sibTrans" cxnId="{39806FC1-C5AF-4B17-AC7A-3892FCF9CAA5}">
      <dgm:prSet/>
      <dgm:spPr/>
      <dgm:t>
        <a:bodyPr/>
        <a:lstStyle/>
        <a:p>
          <a:endParaRPr lang="pt-BR"/>
        </a:p>
      </dgm:t>
    </dgm:pt>
    <dgm:pt modelId="{4B2CD93E-A6D9-4DF2-8290-91AF2FD169AB}">
      <dgm:prSet phldrT="[Texto]"/>
      <dgm:spPr/>
      <dgm:t>
        <a:bodyPr/>
        <a:lstStyle/>
        <a:p>
          <a:r>
            <a:rPr lang="pt-BR" dirty="0"/>
            <a:t>Lênin agiu rapidamente para retirar a Rússia da Primeira Guerra Mundial. Em março de 1918, assinou com a Alemanha o Tratado de </a:t>
          </a:r>
          <a:r>
            <a:rPr lang="pt-BR" dirty="0" err="1"/>
            <a:t>Brest</a:t>
          </a:r>
          <a:r>
            <a:rPr lang="pt-BR" dirty="0"/>
            <a:t> – </a:t>
          </a:r>
          <a:r>
            <a:rPr lang="pt-BR" dirty="0" err="1"/>
            <a:t>Litovsk</a:t>
          </a:r>
          <a:r>
            <a:rPr lang="pt-BR" dirty="0"/>
            <a:t>, firmando a paz com os alemães;</a:t>
          </a:r>
        </a:p>
      </dgm:t>
    </dgm:pt>
    <dgm:pt modelId="{23ACE6E6-87C8-4FFF-ACAC-BB0B7BFC53D9}" type="parTrans" cxnId="{788D8355-0B7C-4FAB-9F93-8CC06ED9E61C}">
      <dgm:prSet/>
      <dgm:spPr/>
      <dgm:t>
        <a:bodyPr/>
        <a:lstStyle/>
        <a:p>
          <a:endParaRPr lang="pt-BR"/>
        </a:p>
      </dgm:t>
    </dgm:pt>
    <dgm:pt modelId="{0D337D3E-2843-4C35-A9F5-689058FCD4E5}" type="sibTrans" cxnId="{788D8355-0B7C-4FAB-9F93-8CC06ED9E61C}">
      <dgm:prSet/>
      <dgm:spPr/>
      <dgm:t>
        <a:bodyPr/>
        <a:lstStyle/>
        <a:p>
          <a:endParaRPr lang="pt-BR"/>
        </a:p>
      </dgm:t>
    </dgm:pt>
    <dgm:pt modelId="{9795895B-E796-490B-BB3E-700AED361D46}">
      <dgm:prSet phldrT="[Texto]"/>
      <dgm:spPr/>
      <dgm:t>
        <a:bodyPr/>
        <a:lstStyle/>
        <a:p>
          <a:r>
            <a:rPr lang="pt-BR" dirty="0"/>
            <a:t>Confisco de propriedade privada</a:t>
          </a:r>
        </a:p>
      </dgm:t>
    </dgm:pt>
    <dgm:pt modelId="{1DC6792B-0EAB-425D-AA92-8216C7D0CD58}" type="parTrans" cxnId="{379A27C1-A5A0-4DF3-AB5D-60D2BF8412EF}">
      <dgm:prSet/>
      <dgm:spPr/>
      <dgm:t>
        <a:bodyPr/>
        <a:lstStyle/>
        <a:p>
          <a:endParaRPr lang="pt-BR"/>
        </a:p>
      </dgm:t>
    </dgm:pt>
    <dgm:pt modelId="{824F18BC-D2E6-42FA-9FE7-94CC9F317778}" type="sibTrans" cxnId="{379A27C1-A5A0-4DF3-AB5D-60D2BF8412EF}">
      <dgm:prSet/>
      <dgm:spPr/>
      <dgm:t>
        <a:bodyPr/>
        <a:lstStyle/>
        <a:p>
          <a:endParaRPr lang="pt-BR"/>
        </a:p>
      </dgm:t>
    </dgm:pt>
    <dgm:pt modelId="{A5EFEECA-FF28-48BC-9A82-772642A5F9C0}">
      <dgm:prSet phldrT="[Texto]"/>
      <dgm:spPr/>
      <dgm:t>
        <a:bodyPr/>
        <a:lstStyle/>
        <a:p>
          <a:r>
            <a:rPr lang="pt-BR" dirty="0"/>
            <a:t>Muitas propriedade, num total de 150 milhões de hectares, foram confiscadas dos nobres e da igreja Ortodoxa, sem nenhuma indenização, e distribuídas entre as classes populares.</a:t>
          </a:r>
        </a:p>
      </dgm:t>
    </dgm:pt>
    <dgm:pt modelId="{20C2F5DD-E05A-43FE-B2A6-B9C389CE61B8}" type="parTrans" cxnId="{A403836E-27E7-4799-BEB9-F837520A9CD1}">
      <dgm:prSet/>
      <dgm:spPr/>
      <dgm:t>
        <a:bodyPr/>
        <a:lstStyle/>
        <a:p>
          <a:endParaRPr lang="pt-BR"/>
        </a:p>
      </dgm:t>
    </dgm:pt>
    <dgm:pt modelId="{742130DC-35FA-454C-895D-E3B08EF486E0}" type="sibTrans" cxnId="{A403836E-27E7-4799-BEB9-F837520A9CD1}">
      <dgm:prSet/>
      <dgm:spPr/>
      <dgm:t>
        <a:bodyPr/>
        <a:lstStyle/>
        <a:p>
          <a:endParaRPr lang="pt-BR"/>
        </a:p>
      </dgm:t>
    </dgm:pt>
    <dgm:pt modelId="{D7D989FC-44E4-4863-B227-C23458468BDE}">
      <dgm:prSet phldrT="[Texto]"/>
      <dgm:spPr/>
      <dgm:t>
        <a:bodyPr/>
        <a:lstStyle/>
        <a:p>
          <a:r>
            <a:rPr lang="pt-BR" dirty="0"/>
            <a:t>Estatização da Economia</a:t>
          </a:r>
        </a:p>
      </dgm:t>
    </dgm:pt>
    <dgm:pt modelId="{74C73370-4E62-4C08-AE45-B756A4EC7B1D}" type="parTrans" cxnId="{B7880361-0453-4CBC-BAF9-F23C08D91B9C}">
      <dgm:prSet/>
      <dgm:spPr/>
      <dgm:t>
        <a:bodyPr/>
        <a:lstStyle/>
        <a:p>
          <a:endParaRPr lang="pt-BR"/>
        </a:p>
      </dgm:t>
    </dgm:pt>
    <dgm:pt modelId="{8B3F204F-5242-4D8D-A911-63285B9C94E6}" type="sibTrans" cxnId="{B7880361-0453-4CBC-BAF9-F23C08D91B9C}">
      <dgm:prSet/>
      <dgm:spPr/>
      <dgm:t>
        <a:bodyPr/>
        <a:lstStyle/>
        <a:p>
          <a:endParaRPr lang="pt-BR"/>
        </a:p>
      </dgm:t>
    </dgm:pt>
    <dgm:pt modelId="{43549756-9BE5-49E0-9AEA-00A956CC4E5C}">
      <dgm:prSet phldrT="[Texto]"/>
      <dgm:spPr/>
      <dgm:t>
        <a:bodyPr/>
        <a:lstStyle/>
        <a:p>
          <a:r>
            <a:rPr lang="pt-BR" dirty="0"/>
            <a:t>O novo governou passou a  intervir na economia do país, nacionalização diversas empresas (bancos, fábricas).</a:t>
          </a:r>
        </a:p>
      </dgm:t>
    </dgm:pt>
    <dgm:pt modelId="{45708170-FA88-4D77-99CD-09BF55504919}" type="parTrans" cxnId="{F4BBAA97-FAB0-4457-BBE6-D8BF8F58D77C}">
      <dgm:prSet/>
      <dgm:spPr/>
      <dgm:t>
        <a:bodyPr/>
        <a:lstStyle/>
        <a:p>
          <a:endParaRPr lang="pt-BR"/>
        </a:p>
      </dgm:t>
    </dgm:pt>
    <dgm:pt modelId="{9E1179DC-4D25-4910-B6D6-CC845AA79EE0}" type="sibTrans" cxnId="{F4BBAA97-FAB0-4457-BBE6-D8BF8F58D77C}">
      <dgm:prSet/>
      <dgm:spPr/>
      <dgm:t>
        <a:bodyPr/>
        <a:lstStyle/>
        <a:p>
          <a:endParaRPr lang="pt-BR"/>
        </a:p>
      </dgm:t>
    </dgm:pt>
    <dgm:pt modelId="{2A8CE8F5-A10C-424D-8C96-2FEDF6AACCE0}" type="pres">
      <dgm:prSet presAssocID="{302C2C5D-270E-48A0-B254-27525643634D}" presName="linear" presStyleCnt="0">
        <dgm:presLayoutVars>
          <dgm:animLvl val="lvl"/>
          <dgm:resizeHandles val="exact"/>
        </dgm:presLayoutVars>
      </dgm:prSet>
      <dgm:spPr/>
    </dgm:pt>
    <dgm:pt modelId="{BC2553D1-5EA7-4A40-85BD-F362C137DF15}" type="pres">
      <dgm:prSet presAssocID="{2644FDA1-5BD5-4343-89FF-9A5B4DE2AA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ACB343-B2AB-43B2-9951-CA3016B3C03F}" type="pres">
      <dgm:prSet presAssocID="{2644FDA1-5BD5-4343-89FF-9A5B4DE2AAF3}" presName="childText" presStyleLbl="revTx" presStyleIdx="0" presStyleCnt="3">
        <dgm:presLayoutVars>
          <dgm:bulletEnabled val="1"/>
        </dgm:presLayoutVars>
      </dgm:prSet>
      <dgm:spPr/>
    </dgm:pt>
    <dgm:pt modelId="{EFDFEA2E-BBEB-4011-BE81-58E3B0A688EA}" type="pres">
      <dgm:prSet presAssocID="{9795895B-E796-490B-BB3E-700AED361D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0303A4-ECB2-4BE9-A6B7-AD392DA7A832}" type="pres">
      <dgm:prSet presAssocID="{9795895B-E796-490B-BB3E-700AED361D46}" presName="childText" presStyleLbl="revTx" presStyleIdx="1" presStyleCnt="3">
        <dgm:presLayoutVars>
          <dgm:bulletEnabled val="1"/>
        </dgm:presLayoutVars>
      </dgm:prSet>
      <dgm:spPr/>
    </dgm:pt>
    <dgm:pt modelId="{C56E92AC-EA50-42EB-ADB5-75158E39F0E8}" type="pres">
      <dgm:prSet presAssocID="{D7D989FC-44E4-4863-B227-C23458468B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57C552-D006-41CF-8967-EE4892A9BCB8}" type="pres">
      <dgm:prSet presAssocID="{D7D989FC-44E4-4863-B227-C23458468BD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8E66B28-AA78-47EE-87A4-E8DD309E079A}" type="presOf" srcId="{4B2CD93E-A6D9-4DF2-8290-91AF2FD169AB}" destId="{86ACB343-B2AB-43B2-9951-CA3016B3C03F}" srcOrd="0" destOrd="0" presId="urn:microsoft.com/office/officeart/2005/8/layout/vList2"/>
    <dgm:cxn modelId="{B7880361-0453-4CBC-BAF9-F23C08D91B9C}" srcId="{302C2C5D-270E-48A0-B254-27525643634D}" destId="{D7D989FC-44E4-4863-B227-C23458468BDE}" srcOrd="2" destOrd="0" parTransId="{74C73370-4E62-4C08-AE45-B756A4EC7B1D}" sibTransId="{8B3F204F-5242-4D8D-A911-63285B9C94E6}"/>
    <dgm:cxn modelId="{0A461C62-52C4-4B97-A458-F2C5222A7489}" type="presOf" srcId="{9795895B-E796-490B-BB3E-700AED361D46}" destId="{EFDFEA2E-BBEB-4011-BE81-58E3B0A688EA}" srcOrd="0" destOrd="0" presId="urn:microsoft.com/office/officeart/2005/8/layout/vList2"/>
    <dgm:cxn modelId="{A403836E-27E7-4799-BEB9-F837520A9CD1}" srcId="{9795895B-E796-490B-BB3E-700AED361D46}" destId="{A5EFEECA-FF28-48BC-9A82-772642A5F9C0}" srcOrd="0" destOrd="0" parTransId="{20C2F5DD-E05A-43FE-B2A6-B9C389CE61B8}" sibTransId="{742130DC-35FA-454C-895D-E3B08EF486E0}"/>
    <dgm:cxn modelId="{788D8355-0B7C-4FAB-9F93-8CC06ED9E61C}" srcId="{2644FDA1-5BD5-4343-89FF-9A5B4DE2AAF3}" destId="{4B2CD93E-A6D9-4DF2-8290-91AF2FD169AB}" srcOrd="0" destOrd="0" parTransId="{23ACE6E6-87C8-4FFF-ACAC-BB0B7BFC53D9}" sibTransId="{0D337D3E-2843-4C35-A9F5-689058FCD4E5}"/>
    <dgm:cxn modelId="{1462FD79-CFE5-4E36-978B-3DC3CEE56B0F}" type="presOf" srcId="{43549756-9BE5-49E0-9AEA-00A956CC4E5C}" destId="{3A57C552-D006-41CF-8967-EE4892A9BCB8}" srcOrd="0" destOrd="0" presId="urn:microsoft.com/office/officeart/2005/8/layout/vList2"/>
    <dgm:cxn modelId="{013FDD94-3FD5-4BDB-8533-7D859CAC9986}" type="presOf" srcId="{302C2C5D-270E-48A0-B254-27525643634D}" destId="{2A8CE8F5-A10C-424D-8C96-2FEDF6AACCE0}" srcOrd="0" destOrd="0" presId="urn:microsoft.com/office/officeart/2005/8/layout/vList2"/>
    <dgm:cxn modelId="{F4BBAA97-FAB0-4457-BBE6-D8BF8F58D77C}" srcId="{D7D989FC-44E4-4863-B227-C23458468BDE}" destId="{43549756-9BE5-49E0-9AEA-00A956CC4E5C}" srcOrd="0" destOrd="0" parTransId="{45708170-FA88-4D77-99CD-09BF55504919}" sibTransId="{9E1179DC-4D25-4910-B6D6-CC845AA79EE0}"/>
    <dgm:cxn modelId="{DF1DF8B5-58B0-49A9-8EB8-DC794BC8BEA2}" type="presOf" srcId="{D7D989FC-44E4-4863-B227-C23458468BDE}" destId="{C56E92AC-EA50-42EB-ADB5-75158E39F0E8}" srcOrd="0" destOrd="0" presId="urn:microsoft.com/office/officeart/2005/8/layout/vList2"/>
    <dgm:cxn modelId="{379A27C1-A5A0-4DF3-AB5D-60D2BF8412EF}" srcId="{302C2C5D-270E-48A0-B254-27525643634D}" destId="{9795895B-E796-490B-BB3E-700AED361D46}" srcOrd="1" destOrd="0" parTransId="{1DC6792B-0EAB-425D-AA92-8216C7D0CD58}" sibTransId="{824F18BC-D2E6-42FA-9FE7-94CC9F317778}"/>
    <dgm:cxn modelId="{39806FC1-C5AF-4B17-AC7A-3892FCF9CAA5}" srcId="{302C2C5D-270E-48A0-B254-27525643634D}" destId="{2644FDA1-5BD5-4343-89FF-9A5B4DE2AAF3}" srcOrd="0" destOrd="0" parTransId="{5F73E886-12E3-4252-97C2-6604A55BA87E}" sibTransId="{786CD48C-E13B-44C4-8878-784AB70F9F80}"/>
    <dgm:cxn modelId="{AC0810EC-AE2A-4040-B084-9009DF97B59A}" type="presOf" srcId="{A5EFEECA-FF28-48BC-9A82-772642A5F9C0}" destId="{F40303A4-ECB2-4BE9-A6B7-AD392DA7A832}" srcOrd="0" destOrd="0" presId="urn:microsoft.com/office/officeart/2005/8/layout/vList2"/>
    <dgm:cxn modelId="{3B9998F1-6202-498B-B440-D05BCAA56273}" type="presOf" srcId="{2644FDA1-5BD5-4343-89FF-9A5B4DE2AAF3}" destId="{BC2553D1-5EA7-4A40-85BD-F362C137DF15}" srcOrd="0" destOrd="0" presId="urn:microsoft.com/office/officeart/2005/8/layout/vList2"/>
    <dgm:cxn modelId="{724E9994-940E-47AD-8547-08130FB4C360}" type="presParOf" srcId="{2A8CE8F5-A10C-424D-8C96-2FEDF6AACCE0}" destId="{BC2553D1-5EA7-4A40-85BD-F362C137DF15}" srcOrd="0" destOrd="0" presId="urn:microsoft.com/office/officeart/2005/8/layout/vList2"/>
    <dgm:cxn modelId="{205BB187-08F9-473C-8D11-5720D9338C27}" type="presParOf" srcId="{2A8CE8F5-A10C-424D-8C96-2FEDF6AACCE0}" destId="{86ACB343-B2AB-43B2-9951-CA3016B3C03F}" srcOrd="1" destOrd="0" presId="urn:microsoft.com/office/officeart/2005/8/layout/vList2"/>
    <dgm:cxn modelId="{306ADFCA-B629-45D3-B512-5C585D380FC7}" type="presParOf" srcId="{2A8CE8F5-A10C-424D-8C96-2FEDF6AACCE0}" destId="{EFDFEA2E-BBEB-4011-BE81-58E3B0A688EA}" srcOrd="2" destOrd="0" presId="urn:microsoft.com/office/officeart/2005/8/layout/vList2"/>
    <dgm:cxn modelId="{08880285-F83E-43A2-9A54-0B7E3CC67690}" type="presParOf" srcId="{2A8CE8F5-A10C-424D-8C96-2FEDF6AACCE0}" destId="{F40303A4-ECB2-4BE9-A6B7-AD392DA7A832}" srcOrd="3" destOrd="0" presId="urn:microsoft.com/office/officeart/2005/8/layout/vList2"/>
    <dgm:cxn modelId="{D5FC1C91-7BF1-4B0F-B34C-8F6BA3BF0CEF}" type="presParOf" srcId="{2A8CE8F5-A10C-424D-8C96-2FEDF6AACCE0}" destId="{C56E92AC-EA50-42EB-ADB5-75158E39F0E8}" srcOrd="4" destOrd="0" presId="urn:microsoft.com/office/officeart/2005/8/layout/vList2"/>
    <dgm:cxn modelId="{1626F1F6-A24E-4C32-92F7-EB421A8DD53F}" type="presParOf" srcId="{2A8CE8F5-A10C-424D-8C96-2FEDF6AACCE0}" destId="{3A57C552-D006-41CF-8967-EE4892A9BCB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39746-0CBF-4DFD-B02C-BD53AEFF43A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F595C4-EAA9-433C-9625-DE6D2298B88C}">
      <dgm:prSet/>
      <dgm:spPr/>
      <dgm:t>
        <a:bodyPr/>
        <a:lstStyle/>
        <a:p>
          <a:r>
            <a:rPr lang="pt-BR"/>
            <a:t>Uma nova política econômica (NEP), promovendo certo retorno às praticas capitalistas.</a:t>
          </a:r>
          <a:endParaRPr lang="en-US"/>
        </a:p>
      </dgm:t>
    </dgm:pt>
    <dgm:pt modelId="{F00C5B81-C719-49E9-B732-58127C8D1D75}" type="parTrans" cxnId="{48A4A008-FD4A-46F9-B161-D08D45F60907}">
      <dgm:prSet/>
      <dgm:spPr/>
      <dgm:t>
        <a:bodyPr/>
        <a:lstStyle/>
        <a:p>
          <a:endParaRPr lang="en-US"/>
        </a:p>
      </dgm:t>
    </dgm:pt>
    <dgm:pt modelId="{848CED4A-5186-4741-AA4D-332F034263E7}" type="sibTrans" cxnId="{48A4A008-FD4A-46F9-B161-D08D45F60907}">
      <dgm:prSet/>
      <dgm:spPr/>
      <dgm:t>
        <a:bodyPr/>
        <a:lstStyle/>
        <a:p>
          <a:endParaRPr lang="en-US"/>
        </a:p>
      </dgm:t>
    </dgm:pt>
    <dgm:pt modelId="{8D79AD5D-84F5-4049-8A65-ACCED784C019}">
      <dgm:prSet/>
      <dgm:spPr/>
      <dgm:t>
        <a:bodyPr/>
        <a:lstStyle/>
        <a:p>
          <a:r>
            <a:rPr lang="pt-BR"/>
            <a:t>Com o NEP, permitiram-se</a:t>
          </a:r>
          <a:endParaRPr lang="en-US"/>
        </a:p>
      </dgm:t>
    </dgm:pt>
    <dgm:pt modelId="{F10D125E-4100-4037-8839-A6C5DF28959C}" type="parTrans" cxnId="{EDC4129B-3F06-48B9-B32C-036B44C8FFEA}">
      <dgm:prSet/>
      <dgm:spPr/>
      <dgm:t>
        <a:bodyPr/>
        <a:lstStyle/>
        <a:p>
          <a:endParaRPr lang="en-US"/>
        </a:p>
      </dgm:t>
    </dgm:pt>
    <dgm:pt modelId="{E01D3AB5-34D6-4647-8BD2-E8544FD8995C}" type="sibTrans" cxnId="{EDC4129B-3F06-48B9-B32C-036B44C8FFEA}">
      <dgm:prSet/>
      <dgm:spPr/>
      <dgm:t>
        <a:bodyPr/>
        <a:lstStyle/>
        <a:p>
          <a:endParaRPr lang="en-US"/>
        </a:p>
      </dgm:t>
    </dgm:pt>
    <dgm:pt modelId="{3240758B-2CA0-4D12-BC0F-885374548087}">
      <dgm:prSet/>
      <dgm:spPr/>
      <dgm:t>
        <a:bodyPr/>
        <a:lstStyle/>
        <a:p>
          <a:r>
            <a:rPr lang="pt-BR"/>
            <a:t>- a liberdade de comércio interno;</a:t>
          </a:r>
          <a:endParaRPr lang="en-US"/>
        </a:p>
      </dgm:t>
    </dgm:pt>
    <dgm:pt modelId="{7D0C58D3-2CC5-43FA-B18B-089D3D2004EB}" type="parTrans" cxnId="{2282448C-E587-4070-97C8-60B9045C82A7}">
      <dgm:prSet/>
      <dgm:spPr/>
      <dgm:t>
        <a:bodyPr/>
        <a:lstStyle/>
        <a:p>
          <a:endParaRPr lang="en-US"/>
        </a:p>
      </dgm:t>
    </dgm:pt>
    <dgm:pt modelId="{40AEE19D-CCC1-4BD0-AE97-24900D9841CA}" type="sibTrans" cxnId="{2282448C-E587-4070-97C8-60B9045C82A7}">
      <dgm:prSet/>
      <dgm:spPr/>
      <dgm:t>
        <a:bodyPr/>
        <a:lstStyle/>
        <a:p>
          <a:endParaRPr lang="en-US"/>
        </a:p>
      </dgm:t>
    </dgm:pt>
    <dgm:pt modelId="{52B2D640-E299-498F-9D89-17E7DAB59F14}">
      <dgm:prSet/>
      <dgm:spPr/>
      <dgm:t>
        <a:bodyPr/>
        <a:lstStyle/>
        <a:p>
          <a:r>
            <a:rPr lang="pt-BR"/>
            <a:t>- a liberdade de salários;</a:t>
          </a:r>
          <a:endParaRPr lang="en-US"/>
        </a:p>
      </dgm:t>
    </dgm:pt>
    <dgm:pt modelId="{11C44A9F-CAAE-499D-9507-007080D64F10}" type="parTrans" cxnId="{07FD9536-1031-4670-A2D0-D2FA75BDC58D}">
      <dgm:prSet/>
      <dgm:spPr/>
      <dgm:t>
        <a:bodyPr/>
        <a:lstStyle/>
        <a:p>
          <a:endParaRPr lang="en-US"/>
        </a:p>
      </dgm:t>
    </dgm:pt>
    <dgm:pt modelId="{521A35E3-3F31-4FC5-8FFB-BB9E6BF2A8BC}" type="sibTrans" cxnId="{07FD9536-1031-4670-A2D0-D2FA75BDC58D}">
      <dgm:prSet/>
      <dgm:spPr/>
      <dgm:t>
        <a:bodyPr/>
        <a:lstStyle/>
        <a:p>
          <a:endParaRPr lang="en-US"/>
        </a:p>
      </dgm:t>
    </dgm:pt>
    <dgm:pt modelId="{B8B313B1-A2E7-4385-9068-8F5BB0F4A3AC}">
      <dgm:prSet/>
      <dgm:spPr/>
      <dgm:t>
        <a:bodyPr/>
        <a:lstStyle/>
        <a:p>
          <a:r>
            <a:rPr lang="pt-BR"/>
            <a:t>- a criação de empresas privadas;</a:t>
          </a:r>
          <a:endParaRPr lang="en-US"/>
        </a:p>
      </dgm:t>
    </dgm:pt>
    <dgm:pt modelId="{6822FF63-AA84-4F98-8C17-F1C78FCBA7C0}" type="parTrans" cxnId="{7814E722-2A18-4C1C-969D-40C0596FC632}">
      <dgm:prSet/>
      <dgm:spPr/>
      <dgm:t>
        <a:bodyPr/>
        <a:lstStyle/>
        <a:p>
          <a:endParaRPr lang="en-US"/>
        </a:p>
      </dgm:t>
    </dgm:pt>
    <dgm:pt modelId="{25BC369D-A1D3-4753-9F78-5EF91030BAC9}" type="sibTrans" cxnId="{7814E722-2A18-4C1C-969D-40C0596FC632}">
      <dgm:prSet/>
      <dgm:spPr/>
      <dgm:t>
        <a:bodyPr/>
        <a:lstStyle/>
        <a:p>
          <a:endParaRPr lang="en-US"/>
        </a:p>
      </dgm:t>
    </dgm:pt>
    <dgm:pt modelId="{78400F84-7A09-41E8-9C1F-14C0481FFD62}">
      <dgm:prSet/>
      <dgm:spPr/>
      <dgm:t>
        <a:bodyPr/>
        <a:lstStyle/>
        <a:p>
          <a:r>
            <a:rPr lang="pt-BR"/>
            <a:t>- o empréstimo de capitais estrangeiros.</a:t>
          </a:r>
          <a:endParaRPr lang="en-US"/>
        </a:p>
      </dgm:t>
    </dgm:pt>
    <dgm:pt modelId="{0EA04D89-3179-47B2-B391-1361C3C3F325}" type="parTrans" cxnId="{E65F69E6-B89F-4F69-AFCE-E3A8B3F45916}">
      <dgm:prSet/>
      <dgm:spPr/>
      <dgm:t>
        <a:bodyPr/>
        <a:lstStyle/>
        <a:p>
          <a:endParaRPr lang="en-US"/>
        </a:p>
      </dgm:t>
    </dgm:pt>
    <dgm:pt modelId="{CE4803B0-2A20-476F-9338-E73AEE654C7D}" type="sibTrans" cxnId="{E65F69E6-B89F-4F69-AFCE-E3A8B3F45916}">
      <dgm:prSet/>
      <dgm:spPr/>
      <dgm:t>
        <a:bodyPr/>
        <a:lstStyle/>
        <a:p>
          <a:endParaRPr lang="en-US"/>
        </a:p>
      </dgm:t>
    </dgm:pt>
    <dgm:pt modelId="{0AF4D301-0D87-4EA2-8000-B79D2EF62148}">
      <dgm:prSet/>
      <dgm:spPr/>
      <dgm:t>
        <a:bodyPr/>
        <a:lstStyle/>
        <a:p>
          <a:r>
            <a:rPr lang="pt-BR"/>
            <a:t>Estado supervisão da economia controle de setores vitais como comércio exterior, sistema bancário e grande industria de base.</a:t>
          </a:r>
          <a:endParaRPr lang="en-US"/>
        </a:p>
      </dgm:t>
    </dgm:pt>
    <dgm:pt modelId="{4BAE924F-F2BC-45A1-B9B4-2E6E85B1D989}" type="parTrans" cxnId="{EA06B073-D2F3-43C2-AE35-E9EBD610DB76}">
      <dgm:prSet/>
      <dgm:spPr/>
      <dgm:t>
        <a:bodyPr/>
        <a:lstStyle/>
        <a:p>
          <a:endParaRPr lang="en-US"/>
        </a:p>
      </dgm:t>
    </dgm:pt>
    <dgm:pt modelId="{4D67EC4C-6B4D-4A20-BE3C-F7776881790B}" type="sibTrans" cxnId="{EA06B073-D2F3-43C2-AE35-E9EBD610DB76}">
      <dgm:prSet/>
      <dgm:spPr/>
      <dgm:t>
        <a:bodyPr/>
        <a:lstStyle/>
        <a:p>
          <a:endParaRPr lang="en-US"/>
        </a:p>
      </dgm:t>
    </dgm:pt>
    <dgm:pt modelId="{4CE4C916-8899-4449-AA93-5F89FA76C4CE}" type="pres">
      <dgm:prSet presAssocID="{54039746-0CBF-4DFD-B02C-BD53AEFF43A2}" presName="vert0" presStyleCnt="0">
        <dgm:presLayoutVars>
          <dgm:dir/>
          <dgm:animOne val="branch"/>
          <dgm:animLvl val="lvl"/>
        </dgm:presLayoutVars>
      </dgm:prSet>
      <dgm:spPr/>
    </dgm:pt>
    <dgm:pt modelId="{3D931255-584F-476B-8D74-25CF5B5A0E22}" type="pres">
      <dgm:prSet presAssocID="{D6F595C4-EAA9-433C-9625-DE6D2298B88C}" presName="thickLine" presStyleLbl="alignNode1" presStyleIdx="0" presStyleCnt="7"/>
      <dgm:spPr/>
    </dgm:pt>
    <dgm:pt modelId="{B74F5006-0A05-40F9-AF5E-6588B9BC5D73}" type="pres">
      <dgm:prSet presAssocID="{D6F595C4-EAA9-433C-9625-DE6D2298B88C}" presName="horz1" presStyleCnt="0"/>
      <dgm:spPr/>
    </dgm:pt>
    <dgm:pt modelId="{B9FA8973-D78B-40DF-9413-A693E6C02344}" type="pres">
      <dgm:prSet presAssocID="{D6F595C4-EAA9-433C-9625-DE6D2298B88C}" presName="tx1" presStyleLbl="revTx" presStyleIdx="0" presStyleCnt="7"/>
      <dgm:spPr/>
    </dgm:pt>
    <dgm:pt modelId="{ED4AAA48-72B4-4829-83B0-6AE1FC13F5A0}" type="pres">
      <dgm:prSet presAssocID="{D6F595C4-EAA9-433C-9625-DE6D2298B88C}" presName="vert1" presStyleCnt="0"/>
      <dgm:spPr/>
    </dgm:pt>
    <dgm:pt modelId="{28043C26-78BE-45DB-9F55-289A6D3B84BC}" type="pres">
      <dgm:prSet presAssocID="{8D79AD5D-84F5-4049-8A65-ACCED784C019}" presName="thickLine" presStyleLbl="alignNode1" presStyleIdx="1" presStyleCnt="7"/>
      <dgm:spPr/>
    </dgm:pt>
    <dgm:pt modelId="{0B8545A3-4534-4584-8E81-733E3CEBCCFA}" type="pres">
      <dgm:prSet presAssocID="{8D79AD5D-84F5-4049-8A65-ACCED784C019}" presName="horz1" presStyleCnt="0"/>
      <dgm:spPr/>
    </dgm:pt>
    <dgm:pt modelId="{86BF954C-75B3-42FB-8E9F-06D92419F317}" type="pres">
      <dgm:prSet presAssocID="{8D79AD5D-84F5-4049-8A65-ACCED784C019}" presName="tx1" presStyleLbl="revTx" presStyleIdx="1" presStyleCnt="7"/>
      <dgm:spPr/>
    </dgm:pt>
    <dgm:pt modelId="{8AFAFDF7-181D-46F3-B184-CDD28C5B7BB5}" type="pres">
      <dgm:prSet presAssocID="{8D79AD5D-84F5-4049-8A65-ACCED784C019}" presName="vert1" presStyleCnt="0"/>
      <dgm:spPr/>
    </dgm:pt>
    <dgm:pt modelId="{D1375EE0-752B-43E6-B3CE-AF76E470527C}" type="pres">
      <dgm:prSet presAssocID="{3240758B-2CA0-4D12-BC0F-885374548087}" presName="thickLine" presStyleLbl="alignNode1" presStyleIdx="2" presStyleCnt="7"/>
      <dgm:spPr/>
    </dgm:pt>
    <dgm:pt modelId="{D908D680-7A8B-4D46-93FF-86D36E470DCC}" type="pres">
      <dgm:prSet presAssocID="{3240758B-2CA0-4D12-BC0F-885374548087}" presName="horz1" presStyleCnt="0"/>
      <dgm:spPr/>
    </dgm:pt>
    <dgm:pt modelId="{D2DF0902-729C-4A6A-8382-B3F1AAF871B8}" type="pres">
      <dgm:prSet presAssocID="{3240758B-2CA0-4D12-BC0F-885374548087}" presName="tx1" presStyleLbl="revTx" presStyleIdx="2" presStyleCnt="7"/>
      <dgm:spPr/>
    </dgm:pt>
    <dgm:pt modelId="{B1889AFD-7FAB-4D4B-B879-F5C13AB3C929}" type="pres">
      <dgm:prSet presAssocID="{3240758B-2CA0-4D12-BC0F-885374548087}" presName="vert1" presStyleCnt="0"/>
      <dgm:spPr/>
    </dgm:pt>
    <dgm:pt modelId="{2629F885-77FB-40CD-B6A1-513599654DE7}" type="pres">
      <dgm:prSet presAssocID="{52B2D640-E299-498F-9D89-17E7DAB59F14}" presName="thickLine" presStyleLbl="alignNode1" presStyleIdx="3" presStyleCnt="7"/>
      <dgm:spPr/>
    </dgm:pt>
    <dgm:pt modelId="{F404E0AD-3479-4CBF-83E7-D17396858787}" type="pres">
      <dgm:prSet presAssocID="{52B2D640-E299-498F-9D89-17E7DAB59F14}" presName="horz1" presStyleCnt="0"/>
      <dgm:spPr/>
    </dgm:pt>
    <dgm:pt modelId="{06044BE5-5A57-4906-B9F7-987456E41E14}" type="pres">
      <dgm:prSet presAssocID="{52B2D640-E299-498F-9D89-17E7DAB59F14}" presName="tx1" presStyleLbl="revTx" presStyleIdx="3" presStyleCnt="7"/>
      <dgm:spPr/>
    </dgm:pt>
    <dgm:pt modelId="{07BEC7DF-B230-48FC-A0C3-DEC2E2D2373F}" type="pres">
      <dgm:prSet presAssocID="{52B2D640-E299-498F-9D89-17E7DAB59F14}" presName="vert1" presStyleCnt="0"/>
      <dgm:spPr/>
    </dgm:pt>
    <dgm:pt modelId="{874BCBE0-12BE-423B-A8C0-420BF0C7C3FF}" type="pres">
      <dgm:prSet presAssocID="{B8B313B1-A2E7-4385-9068-8F5BB0F4A3AC}" presName="thickLine" presStyleLbl="alignNode1" presStyleIdx="4" presStyleCnt="7"/>
      <dgm:spPr/>
    </dgm:pt>
    <dgm:pt modelId="{BAAB26C5-506E-4AC1-9BB7-3E597A0F59D3}" type="pres">
      <dgm:prSet presAssocID="{B8B313B1-A2E7-4385-9068-8F5BB0F4A3AC}" presName="horz1" presStyleCnt="0"/>
      <dgm:spPr/>
    </dgm:pt>
    <dgm:pt modelId="{9818772B-31CF-4079-BCC7-C1FC57EDD22A}" type="pres">
      <dgm:prSet presAssocID="{B8B313B1-A2E7-4385-9068-8F5BB0F4A3AC}" presName="tx1" presStyleLbl="revTx" presStyleIdx="4" presStyleCnt="7"/>
      <dgm:spPr/>
    </dgm:pt>
    <dgm:pt modelId="{FCC878BD-2DE0-48AE-B9FF-51A8DFB15A22}" type="pres">
      <dgm:prSet presAssocID="{B8B313B1-A2E7-4385-9068-8F5BB0F4A3AC}" presName="vert1" presStyleCnt="0"/>
      <dgm:spPr/>
    </dgm:pt>
    <dgm:pt modelId="{9DE99DF9-5124-4750-83B4-E107FBFBCDB6}" type="pres">
      <dgm:prSet presAssocID="{78400F84-7A09-41E8-9C1F-14C0481FFD62}" presName="thickLine" presStyleLbl="alignNode1" presStyleIdx="5" presStyleCnt="7"/>
      <dgm:spPr/>
    </dgm:pt>
    <dgm:pt modelId="{0B08295F-3F67-4E13-87C3-1455A75D96E2}" type="pres">
      <dgm:prSet presAssocID="{78400F84-7A09-41E8-9C1F-14C0481FFD62}" presName="horz1" presStyleCnt="0"/>
      <dgm:spPr/>
    </dgm:pt>
    <dgm:pt modelId="{E485DF7D-D5A0-4B2E-9D7B-EECD23D6C738}" type="pres">
      <dgm:prSet presAssocID="{78400F84-7A09-41E8-9C1F-14C0481FFD62}" presName="tx1" presStyleLbl="revTx" presStyleIdx="5" presStyleCnt="7"/>
      <dgm:spPr/>
    </dgm:pt>
    <dgm:pt modelId="{D884B439-BA71-47E3-B77B-F4445CD3E4C8}" type="pres">
      <dgm:prSet presAssocID="{78400F84-7A09-41E8-9C1F-14C0481FFD62}" presName="vert1" presStyleCnt="0"/>
      <dgm:spPr/>
    </dgm:pt>
    <dgm:pt modelId="{ECFBA34A-BD04-4086-AA5D-32BA42FC35AA}" type="pres">
      <dgm:prSet presAssocID="{0AF4D301-0D87-4EA2-8000-B79D2EF62148}" presName="thickLine" presStyleLbl="alignNode1" presStyleIdx="6" presStyleCnt="7"/>
      <dgm:spPr/>
    </dgm:pt>
    <dgm:pt modelId="{66C81097-1681-40CD-BE39-B5E44032D8D6}" type="pres">
      <dgm:prSet presAssocID="{0AF4D301-0D87-4EA2-8000-B79D2EF62148}" presName="horz1" presStyleCnt="0"/>
      <dgm:spPr/>
    </dgm:pt>
    <dgm:pt modelId="{DAF27BB3-C854-4DF2-9F5F-4746908B8BCE}" type="pres">
      <dgm:prSet presAssocID="{0AF4D301-0D87-4EA2-8000-B79D2EF62148}" presName="tx1" presStyleLbl="revTx" presStyleIdx="6" presStyleCnt="7"/>
      <dgm:spPr/>
    </dgm:pt>
    <dgm:pt modelId="{021E0757-AEC9-48E8-A6FB-8727C28CF15A}" type="pres">
      <dgm:prSet presAssocID="{0AF4D301-0D87-4EA2-8000-B79D2EF62148}" presName="vert1" presStyleCnt="0"/>
      <dgm:spPr/>
    </dgm:pt>
  </dgm:ptLst>
  <dgm:cxnLst>
    <dgm:cxn modelId="{48A4A008-FD4A-46F9-B161-D08D45F60907}" srcId="{54039746-0CBF-4DFD-B02C-BD53AEFF43A2}" destId="{D6F595C4-EAA9-433C-9625-DE6D2298B88C}" srcOrd="0" destOrd="0" parTransId="{F00C5B81-C719-49E9-B732-58127C8D1D75}" sibTransId="{848CED4A-5186-4741-AA4D-332F034263E7}"/>
    <dgm:cxn modelId="{9E5B8F09-3D65-45A5-8EB0-49F6B4115E6E}" type="presOf" srcId="{78400F84-7A09-41E8-9C1F-14C0481FFD62}" destId="{E485DF7D-D5A0-4B2E-9D7B-EECD23D6C738}" srcOrd="0" destOrd="0" presId="urn:microsoft.com/office/officeart/2008/layout/LinedList"/>
    <dgm:cxn modelId="{7814E722-2A18-4C1C-969D-40C0596FC632}" srcId="{54039746-0CBF-4DFD-B02C-BD53AEFF43A2}" destId="{B8B313B1-A2E7-4385-9068-8F5BB0F4A3AC}" srcOrd="4" destOrd="0" parTransId="{6822FF63-AA84-4F98-8C17-F1C78FCBA7C0}" sibTransId="{25BC369D-A1D3-4753-9F78-5EF91030BAC9}"/>
    <dgm:cxn modelId="{07FD9536-1031-4670-A2D0-D2FA75BDC58D}" srcId="{54039746-0CBF-4DFD-B02C-BD53AEFF43A2}" destId="{52B2D640-E299-498F-9D89-17E7DAB59F14}" srcOrd="3" destOrd="0" parTransId="{11C44A9F-CAAE-499D-9507-007080D64F10}" sibTransId="{521A35E3-3F31-4FC5-8FFB-BB9E6BF2A8BC}"/>
    <dgm:cxn modelId="{68B99363-4E35-4101-81D4-76EBCA86D484}" type="presOf" srcId="{D6F595C4-EAA9-433C-9625-DE6D2298B88C}" destId="{B9FA8973-D78B-40DF-9413-A693E6C02344}" srcOrd="0" destOrd="0" presId="urn:microsoft.com/office/officeart/2008/layout/LinedList"/>
    <dgm:cxn modelId="{2FD59764-9CB0-423B-ADB9-9558E10B32D0}" type="presOf" srcId="{0AF4D301-0D87-4EA2-8000-B79D2EF62148}" destId="{DAF27BB3-C854-4DF2-9F5F-4746908B8BCE}" srcOrd="0" destOrd="0" presId="urn:microsoft.com/office/officeart/2008/layout/LinedList"/>
    <dgm:cxn modelId="{5DBEB851-364B-4B99-8149-873A46EC3EE3}" type="presOf" srcId="{54039746-0CBF-4DFD-B02C-BD53AEFF43A2}" destId="{4CE4C916-8899-4449-AA93-5F89FA76C4CE}" srcOrd="0" destOrd="0" presId="urn:microsoft.com/office/officeart/2008/layout/LinedList"/>
    <dgm:cxn modelId="{EA06B073-D2F3-43C2-AE35-E9EBD610DB76}" srcId="{54039746-0CBF-4DFD-B02C-BD53AEFF43A2}" destId="{0AF4D301-0D87-4EA2-8000-B79D2EF62148}" srcOrd="6" destOrd="0" parTransId="{4BAE924F-F2BC-45A1-B9B4-2E6E85B1D989}" sibTransId="{4D67EC4C-6B4D-4A20-BE3C-F7776881790B}"/>
    <dgm:cxn modelId="{2282448C-E587-4070-97C8-60B9045C82A7}" srcId="{54039746-0CBF-4DFD-B02C-BD53AEFF43A2}" destId="{3240758B-2CA0-4D12-BC0F-885374548087}" srcOrd="2" destOrd="0" parTransId="{7D0C58D3-2CC5-43FA-B18B-089D3D2004EB}" sibTransId="{40AEE19D-CCC1-4BD0-AE97-24900D9841CA}"/>
    <dgm:cxn modelId="{6EFEBF91-2DF1-4E14-99D5-27DA50A21291}" type="presOf" srcId="{B8B313B1-A2E7-4385-9068-8F5BB0F4A3AC}" destId="{9818772B-31CF-4079-BCC7-C1FC57EDD22A}" srcOrd="0" destOrd="0" presId="urn:microsoft.com/office/officeart/2008/layout/LinedList"/>
    <dgm:cxn modelId="{EDC4129B-3F06-48B9-B32C-036B44C8FFEA}" srcId="{54039746-0CBF-4DFD-B02C-BD53AEFF43A2}" destId="{8D79AD5D-84F5-4049-8A65-ACCED784C019}" srcOrd="1" destOrd="0" parTransId="{F10D125E-4100-4037-8839-A6C5DF28959C}" sibTransId="{E01D3AB5-34D6-4647-8BD2-E8544FD8995C}"/>
    <dgm:cxn modelId="{B96E2C9E-4A63-453D-9DD6-B771F6E7BE87}" type="presOf" srcId="{52B2D640-E299-498F-9D89-17E7DAB59F14}" destId="{06044BE5-5A57-4906-B9F7-987456E41E14}" srcOrd="0" destOrd="0" presId="urn:microsoft.com/office/officeart/2008/layout/LinedList"/>
    <dgm:cxn modelId="{D4A2EEB6-B34B-49B9-98A0-7EB6E7724C74}" type="presOf" srcId="{3240758B-2CA0-4D12-BC0F-885374548087}" destId="{D2DF0902-729C-4A6A-8382-B3F1AAF871B8}" srcOrd="0" destOrd="0" presId="urn:microsoft.com/office/officeart/2008/layout/LinedList"/>
    <dgm:cxn modelId="{E65F69E6-B89F-4F69-AFCE-E3A8B3F45916}" srcId="{54039746-0CBF-4DFD-B02C-BD53AEFF43A2}" destId="{78400F84-7A09-41E8-9C1F-14C0481FFD62}" srcOrd="5" destOrd="0" parTransId="{0EA04D89-3179-47B2-B391-1361C3C3F325}" sibTransId="{CE4803B0-2A20-476F-9338-E73AEE654C7D}"/>
    <dgm:cxn modelId="{C21CE1F6-D3B1-4454-B7E0-46373ADB5DC3}" type="presOf" srcId="{8D79AD5D-84F5-4049-8A65-ACCED784C019}" destId="{86BF954C-75B3-42FB-8E9F-06D92419F317}" srcOrd="0" destOrd="0" presId="urn:microsoft.com/office/officeart/2008/layout/LinedList"/>
    <dgm:cxn modelId="{54A5E0C0-691D-4B43-B243-27AAF00D133F}" type="presParOf" srcId="{4CE4C916-8899-4449-AA93-5F89FA76C4CE}" destId="{3D931255-584F-476B-8D74-25CF5B5A0E22}" srcOrd="0" destOrd="0" presId="urn:microsoft.com/office/officeart/2008/layout/LinedList"/>
    <dgm:cxn modelId="{C4067A70-B7A3-4C74-920C-A03373E63DEF}" type="presParOf" srcId="{4CE4C916-8899-4449-AA93-5F89FA76C4CE}" destId="{B74F5006-0A05-40F9-AF5E-6588B9BC5D73}" srcOrd="1" destOrd="0" presId="urn:microsoft.com/office/officeart/2008/layout/LinedList"/>
    <dgm:cxn modelId="{2FB112C7-7C36-40FF-9601-BBA2417ED6A3}" type="presParOf" srcId="{B74F5006-0A05-40F9-AF5E-6588B9BC5D73}" destId="{B9FA8973-D78B-40DF-9413-A693E6C02344}" srcOrd="0" destOrd="0" presId="urn:microsoft.com/office/officeart/2008/layout/LinedList"/>
    <dgm:cxn modelId="{086A07B1-8B5B-485C-8104-5D91EC75B4BE}" type="presParOf" srcId="{B74F5006-0A05-40F9-AF5E-6588B9BC5D73}" destId="{ED4AAA48-72B4-4829-83B0-6AE1FC13F5A0}" srcOrd="1" destOrd="0" presId="urn:microsoft.com/office/officeart/2008/layout/LinedList"/>
    <dgm:cxn modelId="{7BFE113C-E0CA-4D3E-829C-7BBA59687DF5}" type="presParOf" srcId="{4CE4C916-8899-4449-AA93-5F89FA76C4CE}" destId="{28043C26-78BE-45DB-9F55-289A6D3B84BC}" srcOrd="2" destOrd="0" presId="urn:microsoft.com/office/officeart/2008/layout/LinedList"/>
    <dgm:cxn modelId="{A245A25E-2F96-4729-87D1-91A27EE5F860}" type="presParOf" srcId="{4CE4C916-8899-4449-AA93-5F89FA76C4CE}" destId="{0B8545A3-4534-4584-8E81-733E3CEBCCFA}" srcOrd="3" destOrd="0" presId="urn:microsoft.com/office/officeart/2008/layout/LinedList"/>
    <dgm:cxn modelId="{448C9257-0375-4922-BF3A-FF8A9A20B495}" type="presParOf" srcId="{0B8545A3-4534-4584-8E81-733E3CEBCCFA}" destId="{86BF954C-75B3-42FB-8E9F-06D92419F317}" srcOrd="0" destOrd="0" presId="urn:microsoft.com/office/officeart/2008/layout/LinedList"/>
    <dgm:cxn modelId="{3B8345FF-F562-47B7-A0EE-CF2837B0D70B}" type="presParOf" srcId="{0B8545A3-4534-4584-8E81-733E3CEBCCFA}" destId="{8AFAFDF7-181D-46F3-B184-CDD28C5B7BB5}" srcOrd="1" destOrd="0" presId="urn:microsoft.com/office/officeart/2008/layout/LinedList"/>
    <dgm:cxn modelId="{47882F79-0F05-4C79-8DB8-1A3AD4DA1A17}" type="presParOf" srcId="{4CE4C916-8899-4449-AA93-5F89FA76C4CE}" destId="{D1375EE0-752B-43E6-B3CE-AF76E470527C}" srcOrd="4" destOrd="0" presId="urn:microsoft.com/office/officeart/2008/layout/LinedList"/>
    <dgm:cxn modelId="{82FA6539-3A6F-4F87-A72F-8F4781C5ECE6}" type="presParOf" srcId="{4CE4C916-8899-4449-AA93-5F89FA76C4CE}" destId="{D908D680-7A8B-4D46-93FF-86D36E470DCC}" srcOrd="5" destOrd="0" presId="urn:microsoft.com/office/officeart/2008/layout/LinedList"/>
    <dgm:cxn modelId="{2B2A6BDC-3F71-46DB-BBC1-6059CED1E1B1}" type="presParOf" srcId="{D908D680-7A8B-4D46-93FF-86D36E470DCC}" destId="{D2DF0902-729C-4A6A-8382-B3F1AAF871B8}" srcOrd="0" destOrd="0" presId="urn:microsoft.com/office/officeart/2008/layout/LinedList"/>
    <dgm:cxn modelId="{3CF1F1C4-084C-4DAD-BBE5-23B433548B29}" type="presParOf" srcId="{D908D680-7A8B-4D46-93FF-86D36E470DCC}" destId="{B1889AFD-7FAB-4D4B-B879-F5C13AB3C929}" srcOrd="1" destOrd="0" presId="urn:microsoft.com/office/officeart/2008/layout/LinedList"/>
    <dgm:cxn modelId="{259FCD28-39F2-4F68-8A9F-7419858F8BD5}" type="presParOf" srcId="{4CE4C916-8899-4449-AA93-5F89FA76C4CE}" destId="{2629F885-77FB-40CD-B6A1-513599654DE7}" srcOrd="6" destOrd="0" presId="urn:microsoft.com/office/officeart/2008/layout/LinedList"/>
    <dgm:cxn modelId="{FD2CF7F7-E350-405B-A774-141D8CE3FB6E}" type="presParOf" srcId="{4CE4C916-8899-4449-AA93-5F89FA76C4CE}" destId="{F404E0AD-3479-4CBF-83E7-D17396858787}" srcOrd="7" destOrd="0" presId="urn:microsoft.com/office/officeart/2008/layout/LinedList"/>
    <dgm:cxn modelId="{7F31F0EB-A527-4E74-A401-633CED099B64}" type="presParOf" srcId="{F404E0AD-3479-4CBF-83E7-D17396858787}" destId="{06044BE5-5A57-4906-B9F7-987456E41E14}" srcOrd="0" destOrd="0" presId="urn:microsoft.com/office/officeart/2008/layout/LinedList"/>
    <dgm:cxn modelId="{F110A0AD-23BD-4221-B0C5-612B4543068E}" type="presParOf" srcId="{F404E0AD-3479-4CBF-83E7-D17396858787}" destId="{07BEC7DF-B230-48FC-A0C3-DEC2E2D2373F}" srcOrd="1" destOrd="0" presId="urn:microsoft.com/office/officeart/2008/layout/LinedList"/>
    <dgm:cxn modelId="{05ED7554-2115-40B5-A401-2EBB97DA83C5}" type="presParOf" srcId="{4CE4C916-8899-4449-AA93-5F89FA76C4CE}" destId="{874BCBE0-12BE-423B-A8C0-420BF0C7C3FF}" srcOrd="8" destOrd="0" presId="urn:microsoft.com/office/officeart/2008/layout/LinedList"/>
    <dgm:cxn modelId="{78245C6F-2892-4FA7-BDD9-B77A9D15944B}" type="presParOf" srcId="{4CE4C916-8899-4449-AA93-5F89FA76C4CE}" destId="{BAAB26C5-506E-4AC1-9BB7-3E597A0F59D3}" srcOrd="9" destOrd="0" presId="urn:microsoft.com/office/officeart/2008/layout/LinedList"/>
    <dgm:cxn modelId="{BD7DB121-7E31-4C76-84D3-BAFA9F02C769}" type="presParOf" srcId="{BAAB26C5-506E-4AC1-9BB7-3E597A0F59D3}" destId="{9818772B-31CF-4079-BCC7-C1FC57EDD22A}" srcOrd="0" destOrd="0" presId="urn:microsoft.com/office/officeart/2008/layout/LinedList"/>
    <dgm:cxn modelId="{F64A9EF0-93D8-482D-93DE-C641244BCFB9}" type="presParOf" srcId="{BAAB26C5-506E-4AC1-9BB7-3E597A0F59D3}" destId="{FCC878BD-2DE0-48AE-B9FF-51A8DFB15A22}" srcOrd="1" destOrd="0" presId="urn:microsoft.com/office/officeart/2008/layout/LinedList"/>
    <dgm:cxn modelId="{14CD9F57-68D2-48FC-A43B-DD30CDF8B791}" type="presParOf" srcId="{4CE4C916-8899-4449-AA93-5F89FA76C4CE}" destId="{9DE99DF9-5124-4750-83B4-E107FBFBCDB6}" srcOrd="10" destOrd="0" presId="urn:microsoft.com/office/officeart/2008/layout/LinedList"/>
    <dgm:cxn modelId="{EDEFE811-2146-4031-A7E7-0AD4B7051435}" type="presParOf" srcId="{4CE4C916-8899-4449-AA93-5F89FA76C4CE}" destId="{0B08295F-3F67-4E13-87C3-1455A75D96E2}" srcOrd="11" destOrd="0" presId="urn:microsoft.com/office/officeart/2008/layout/LinedList"/>
    <dgm:cxn modelId="{05CB8A94-645E-4917-A73F-4B43E64BDDE0}" type="presParOf" srcId="{0B08295F-3F67-4E13-87C3-1455A75D96E2}" destId="{E485DF7D-D5A0-4B2E-9D7B-EECD23D6C738}" srcOrd="0" destOrd="0" presId="urn:microsoft.com/office/officeart/2008/layout/LinedList"/>
    <dgm:cxn modelId="{1E6BD86E-6B1D-4A94-ACB8-0C2AE0E5525A}" type="presParOf" srcId="{0B08295F-3F67-4E13-87C3-1455A75D96E2}" destId="{D884B439-BA71-47E3-B77B-F4445CD3E4C8}" srcOrd="1" destOrd="0" presId="urn:microsoft.com/office/officeart/2008/layout/LinedList"/>
    <dgm:cxn modelId="{D0F7A101-69C5-4DAB-860D-E538B38C0EA2}" type="presParOf" srcId="{4CE4C916-8899-4449-AA93-5F89FA76C4CE}" destId="{ECFBA34A-BD04-4086-AA5D-32BA42FC35AA}" srcOrd="12" destOrd="0" presId="urn:microsoft.com/office/officeart/2008/layout/LinedList"/>
    <dgm:cxn modelId="{38223F83-5998-45E5-8FE3-668C59F7C5A9}" type="presParOf" srcId="{4CE4C916-8899-4449-AA93-5F89FA76C4CE}" destId="{66C81097-1681-40CD-BE39-B5E44032D8D6}" srcOrd="13" destOrd="0" presId="urn:microsoft.com/office/officeart/2008/layout/LinedList"/>
    <dgm:cxn modelId="{8468C781-6354-4370-90D8-B6B224A1A63C}" type="presParOf" srcId="{66C81097-1681-40CD-BE39-B5E44032D8D6}" destId="{DAF27BB3-C854-4DF2-9F5F-4746908B8BCE}" srcOrd="0" destOrd="0" presId="urn:microsoft.com/office/officeart/2008/layout/LinedList"/>
    <dgm:cxn modelId="{9038DA4B-5EE1-485A-989E-9BD1EAE0AB53}" type="presParOf" srcId="{66C81097-1681-40CD-BE39-B5E44032D8D6}" destId="{021E0757-AEC9-48E8-A6FB-8727C28CF1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E72C3-4147-47BA-BB5A-71F02EC79461}">
      <dsp:nvSpPr>
        <dsp:cNvPr id="0" name=""/>
        <dsp:cNvSpPr/>
      </dsp:nvSpPr>
      <dsp:spPr>
        <a:xfrm>
          <a:off x="1954784" y="491"/>
          <a:ext cx="2932176" cy="191541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Defendia que os trabalhadores deveria poder estabelecendo alianças com a burguesia liberal. Acreditavam que era necessário realizar o pleno desenvolvimento do capitalismo para, então, iniciar a ação revolucionaria dos trabalhadores. Principalmente pais lideres: Martov e Plekhanov O termo Menchevique significava minoria.</a:t>
          </a:r>
        </a:p>
      </dsp:txBody>
      <dsp:txXfrm>
        <a:off x="1954784" y="239918"/>
        <a:ext cx="2213895" cy="1436563"/>
      </dsp:txXfrm>
    </dsp:sp>
    <dsp:sp modelId="{C71B3178-85F1-407B-ACF3-99908E1EE845}">
      <dsp:nvSpPr>
        <dsp:cNvPr id="0" name=""/>
        <dsp:cNvSpPr/>
      </dsp:nvSpPr>
      <dsp:spPr>
        <a:xfrm>
          <a:off x="0" y="491"/>
          <a:ext cx="1954784" cy="191541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Mencheviques</a:t>
          </a:r>
          <a:endParaRPr lang="pt-BR" sz="2100" kern="1200" dirty="0"/>
        </a:p>
      </dsp:txBody>
      <dsp:txXfrm>
        <a:off x="93503" y="93994"/>
        <a:ext cx="1767778" cy="1728411"/>
      </dsp:txXfrm>
    </dsp:sp>
    <dsp:sp modelId="{7EDCDDDD-CD3B-4CE6-B045-6912DA6DAFE3}">
      <dsp:nvSpPr>
        <dsp:cNvPr id="0" name=""/>
        <dsp:cNvSpPr/>
      </dsp:nvSpPr>
      <dsp:spPr>
        <a:xfrm>
          <a:off x="1954784" y="2107450"/>
          <a:ext cx="2932176" cy="191541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Defendiam que os trabalhadores poderiam conquistar o poder pela luta revolucionaria. Pregavam a formação de uma ditadura do proletariado organizado por um partido disciplinado que representasse os operários e os camponeses. Principal líder Lênin. O termo Bolchevique significa Maioria.</a:t>
          </a:r>
        </a:p>
      </dsp:txBody>
      <dsp:txXfrm>
        <a:off x="1954784" y="2346877"/>
        <a:ext cx="2213895" cy="1436563"/>
      </dsp:txXfrm>
    </dsp:sp>
    <dsp:sp modelId="{02997DC7-B623-410D-B7B4-05F958B65D6F}">
      <dsp:nvSpPr>
        <dsp:cNvPr id="0" name=""/>
        <dsp:cNvSpPr/>
      </dsp:nvSpPr>
      <dsp:spPr>
        <a:xfrm>
          <a:off x="0" y="2107450"/>
          <a:ext cx="1954784" cy="191541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Bolcheviques</a:t>
          </a:r>
          <a:endParaRPr lang="pt-BR" sz="2100" kern="1200" dirty="0"/>
        </a:p>
      </dsp:txBody>
      <dsp:txXfrm>
        <a:off x="93503" y="2200953"/>
        <a:ext cx="1767778" cy="1728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A5EA-4513-4746-8785-110C34A94DA7}">
      <dsp:nvSpPr>
        <dsp:cNvPr id="0" name=""/>
        <dsp:cNvSpPr/>
      </dsp:nvSpPr>
      <dsp:spPr>
        <a:xfrm>
          <a:off x="0" y="219275"/>
          <a:ext cx="5098256" cy="257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Em 7 de novembro de 1917 (25 de outubro pelo calendário russo), os bolcheviques cercaram a cidade de São Petersburgo, que sediava o governo provisório, e tomaram o poder, Kerensky conseguiu fugir, mas diversos outros governantes foram presos.</a:t>
          </a:r>
          <a:endParaRPr lang="en-US" sz="2200" kern="1200"/>
        </a:p>
      </dsp:txBody>
      <dsp:txXfrm>
        <a:off x="125652" y="344927"/>
        <a:ext cx="4846952" cy="2322696"/>
      </dsp:txXfrm>
    </dsp:sp>
    <dsp:sp modelId="{2F3C1317-3028-426F-A23D-BC4CD256D020}">
      <dsp:nvSpPr>
        <dsp:cNvPr id="0" name=""/>
        <dsp:cNvSpPr/>
      </dsp:nvSpPr>
      <dsp:spPr>
        <a:xfrm>
          <a:off x="0" y="2856636"/>
          <a:ext cx="5098256" cy="257400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Os sovietes da Rússia reuniram-se num congresso e delegaram o poder governamental para o Conselho dos Comissários do povo, presidido por Lênin, Sem demora, esse conselho tomou medidas de grande impacto:</a:t>
          </a:r>
          <a:endParaRPr lang="en-US" sz="2200" kern="1200"/>
        </a:p>
      </dsp:txBody>
      <dsp:txXfrm>
        <a:off x="125652" y="2982288"/>
        <a:ext cx="4846952" cy="2322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53D1-5EA7-4A40-85BD-F362C137DF15}">
      <dsp:nvSpPr>
        <dsp:cNvPr id="0" name=""/>
        <dsp:cNvSpPr/>
      </dsp:nvSpPr>
      <dsp:spPr>
        <a:xfrm>
          <a:off x="0" y="259956"/>
          <a:ext cx="5098256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 pedido da paz imediata</a:t>
          </a:r>
        </a:p>
      </dsp:txBody>
      <dsp:txXfrm>
        <a:off x="28100" y="288056"/>
        <a:ext cx="5042056" cy="519439"/>
      </dsp:txXfrm>
    </dsp:sp>
    <dsp:sp modelId="{86ACB343-B2AB-43B2-9951-CA3016B3C03F}">
      <dsp:nvSpPr>
        <dsp:cNvPr id="0" name=""/>
        <dsp:cNvSpPr/>
      </dsp:nvSpPr>
      <dsp:spPr>
        <a:xfrm>
          <a:off x="0" y="835595"/>
          <a:ext cx="5098256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900" kern="1200" dirty="0"/>
            <a:t>Lênin agiu rapidamente para retirar a Rússia da Primeira Guerra Mundial. Em março de 1918, assinou com a Alemanha o Tratado de </a:t>
          </a:r>
          <a:r>
            <a:rPr lang="pt-BR" sz="1900" kern="1200" dirty="0" err="1"/>
            <a:t>Brest</a:t>
          </a:r>
          <a:r>
            <a:rPr lang="pt-BR" sz="1900" kern="1200" dirty="0"/>
            <a:t> – </a:t>
          </a:r>
          <a:r>
            <a:rPr lang="pt-BR" sz="1900" kern="1200" dirty="0" err="1"/>
            <a:t>Litovsk</a:t>
          </a:r>
          <a:r>
            <a:rPr lang="pt-BR" sz="1900" kern="1200" dirty="0"/>
            <a:t>, firmando a paz com os alemães;</a:t>
          </a:r>
        </a:p>
      </dsp:txBody>
      <dsp:txXfrm>
        <a:off x="0" y="835595"/>
        <a:ext cx="5098256" cy="1391040"/>
      </dsp:txXfrm>
    </dsp:sp>
    <dsp:sp modelId="{EFDFEA2E-BBEB-4011-BE81-58E3B0A688EA}">
      <dsp:nvSpPr>
        <dsp:cNvPr id="0" name=""/>
        <dsp:cNvSpPr/>
      </dsp:nvSpPr>
      <dsp:spPr>
        <a:xfrm>
          <a:off x="0" y="2226636"/>
          <a:ext cx="5098256" cy="575639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Confisco de propriedade privada</a:t>
          </a:r>
        </a:p>
      </dsp:txBody>
      <dsp:txXfrm>
        <a:off x="28100" y="2254736"/>
        <a:ext cx="5042056" cy="519439"/>
      </dsp:txXfrm>
    </dsp:sp>
    <dsp:sp modelId="{F40303A4-ECB2-4BE9-A6B7-AD392DA7A832}">
      <dsp:nvSpPr>
        <dsp:cNvPr id="0" name=""/>
        <dsp:cNvSpPr/>
      </dsp:nvSpPr>
      <dsp:spPr>
        <a:xfrm>
          <a:off x="0" y="2802276"/>
          <a:ext cx="5098256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900" kern="1200" dirty="0"/>
            <a:t>Muitas propriedade, num total de 150 milhões de hectares, foram confiscadas dos nobres e da igreja Ortodoxa, sem nenhuma indenização, e distribuídas entre as classes populares.</a:t>
          </a:r>
        </a:p>
      </dsp:txBody>
      <dsp:txXfrm>
        <a:off x="0" y="2802276"/>
        <a:ext cx="5098256" cy="1142640"/>
      </dsp:txXfrm>
    </dsp:sp>
    <dsp:sp modelId="{C56E92AC-EA50-42EB-ADB5-75158E39F0E8}">
      <dsp:nvSpPr>
        <dsp:cNvPr id="0" name=""/>
        <dsp:cNvSpPr/>
      </dsp:nvSpPr>
      <dsp:spPr>
        <a:xfrm>
          <a:off x="0" y="3944916"/>
          <a:ext cx="5098256" cy="57563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Estatização da Economia</a:t>
          </a:r>
        </a:p>
      </dsp:txBody>
      <dsp:txXfrm>
        <a:off x="28100" y="3973016"/>
        <a:ext cx="5042056" cy="519439"/>
      </dsp:txXfrm>
    </dsp:sp>
    <dsp:sp modelId="{3A57C552-D006-41CF-8967-EE4892A9BCB8}">
      <dsp:nvSpPr>
        <dsp:cNvPr id="0" name=""/>
        <dsp:cNvSpPr/>
      </dsp:nvSpPr>
      <dsp:spPr>
        <a:xfrm>
          <a:off x="0" y="4520556"/>
          <a:ext cx="5098256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900" kern="1200" dirty="0"/>
            <a:t>O novo governou passou a  intervir na economia do país, nacionalização diversas empresas (bancos, fábricas).</a:t>
          </a:r>
        </a:p>
      </dsp:txBody>
      <dsp:txXfrm>
        <a:off x="0" y="4520556"/>
        <a:ext cx="5098256" cy="869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31255-584F-476B-8D74-25CF5B5A0E22}">
      <dsp:nvSpPr>
        <dsp:cNvPr id="0" name=""/>
        <dsp:cNvSpPr/>
      </dsp:nvSpPr>
      <dsp:spPr>
        <a:xfrm>
          <a:off x="0" y="689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A8973-D78B-40DF-9413-A693E6C02344}">
      <dsp:nvSpPr>
        <dsp:cNvPr id="0" name=""/>
        <dsp:cNvSpPr/>
      </dsp:nvSpPr>
      <dsp:spPr>
        <a:xfrm>
          <a:off x="0" y="689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Uma nova política econômica (NEP), promovendo certo retorno às praticas capitalistas.</a:t>
          </a:r>
          <a:endParaRPr lang="en-US" sz="1600" kern="1200"/>
        </a:p>
      </dsp:txBody>
      <dsp:txXfrm>
        <a:off x="0" y="689"/>
        <a:ext cx="5098256" cy="806933"/>
      </dsp:txXfrm>
    </dsp:sp>
    <dsp:sp modelId="{28043C26-78BE-45DB-9F55-289A6D3B84BC}">
      <dsp:nvSpPr>
        <dsp:cNvPr id="0" name=""/>
        <dsp:cNvSpPr/>
      </dsp:nvSpPr>
      <dsp:spPr>
        <a:xfrm>
          <a:off x="0" y="807622"/>
          <a:ext cx="5098256" cy="0"/>
        </a:xfrm>
        <a:prstGeom prst="line">
          <a:avLst/>
        </a:prstGeom>
        <a:solidFill>
          <a:schemeClr val="accent2">
            <a:hueOff val="199267"/>
            <a:satOff val="123"/>
            <a:lumOff val="1601"/>
            <a:alphaOff val="0"/>
          </a:schemeClr>
        </a:solidFill>
        <a:ln w="15875" cap="flat" cmpd="sng" algn="ctr">
          <a:solidFill>
            <a:schemeClr val="accent2">
              <a:hueOff val="199267"/>
              <a:satOff val="123"/>
              <a:lumOff val="1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954C-75B3-42FB-8E9F-06D92419F317}">
      <dsp:nvSpPr>
        <dsp:cNvPr id="0" name=""/>
        <dsp:cNvSpPr/>
      </dsp:nvSpPr>
      <dsp:spPr>
        <a:xfrm>
          <a:off x="0" y="807622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Com o NEP, permitiram-se</a:t>
          </a:r>
          <a:endParaRPr lang="en-US" sz="1600" kern="1200"/>
        </a:p>
      </dsp:txBody>
      <dsp:txXfrm>
        <a:off x="0" y="807622"/>
        <a:ext cx="5098256" cy="806933"/>
      </dsp:txXfrm>
    </dsp:sp>
    <dsp:sp modelId="{D1375EE0-752B-43E6-B3CE-AF76E470527C}">
      <dsp:nvSpPr>
        <dsp:cNvPr id="0" name=""/>
        <dsp:cNvSpPr/>
      </dsp:nvSpPr>
      <dsp:spPr>
        <a:xfrm>
          <a:off x="0" y="1614556"/>
          <a:ext cx="5098256" cy="0"/>
        </a:xfrm>
        <a:prstGeom prst="line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accent2">
              <a:hueOff val="398533"/>
              <a:satOff val="245"/>
              <a:lumOff val="32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F0902-729C-4A6A-8382-B3F1AAF871B8}">
      <dsp:nvSpPr>
        <dsp:cNvPr id="0" name=""/>
        <dsp:cNvSpPr/>
      </dsp:nvSpPr>
      <dsp:spPr>
        <a:xfrm>
          <a:off x="0" y="1614556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- a liberdade de comércio interno;</a:t>
          </a:r>
          <a:endParaRPr lang="en-US" sz="1600" kern="1200"/>
        </a:p>
      </dsp:txBody>
      <dsp:txXfrm>
        <a:off x="0" y="1614556"/>
        <a:ext cx="5098256" cy="806933"/>
      </dsp:txXfrm>
    </dsp:sp>
    <dsp:sp modelId="{2629F885-77FB-40CD-B6A1-513599654DE7}">
      <dsp:nvSpPr>
        <dsp:cNvPr id="0" name=""/>
        <dsp:cNvSpPr/>
      </dsp:nvSpPr>
      <dsp:spPr>
        <a:xfrm>
          <a:off x="0" y="2421489"/>
          <a:ext cx="5098256" cy="0"/>
        </a:xfrm>
        <a:prstGeom prst="line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accent2">
              <a:hueOff val="597799"/>
              <a:satOff val="368"/>
              <a:lumOff val="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44BE5-5A57-4906-B9F7-987456E41E14}">
      <dsp:nvSpPr>
        <dsp:cNvPr id="0" name=""/>
        <dsp:cNvSpPr/>
      </dsp:nvSpPr>
      <dsp:spPr>
        <a:xfrm>
          <a:off x="0" y="2421489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- a liberdade de salários;</a:t>
          </a:r>
          <a:endParaRPr lang="en-US" sz="1600" kern="1200"/>
        </a:p>
      </dsp:txBody>
      <dsp:txXfrm>
        <a:off x="0" y="2421489"/>
        <a:ext cx="5098256" cy="806933"/>
      </dsp:txXfrm>
    </dsp:sp>
    <dsp:sp modelId="{874BCBE0-12BE-423B-A8C0-420BF0C7C3FF}">
      <dsp:nvSpPr>
        <dsp:cNvPr id="0" name=""/>
        <dsp:cNvSpPr/>
      </dsp:nvSpPr>
      <dsp:spPr>
        <a:xfrm>
          <a:off x="0" y="3228422"/>
          <a:ext cx="5098256" cy="0"/>
        </a:xfrm>
        <a:prstGeom prst="line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accent2">
              <a:hueOff val="797066"/>
              <a:satOff val="490"/>
              <a:lumOff val="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8772B-31CF-4079-BCC7-C1FC57EDD22A}">
      <dsp:nvSpPr>
        <dsp:cNvPr id="0" name=""/>
        <dsp:cNvSpPr/>
      </dsp:nvSpPr>
      <dsp:spPr>
        <a:xfrm>
          <a:off x="0" y="3228422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- a criação de empresas privadas;</a:t>
          </a:r>
          <a:endParaRPr lang="en-US" sz="1600" kern="1200"/>
        </a:p>
      </dsp:txBody>
      <dsp:txXfrm>
        <a:off x="0" y="3228422"/>
        <a:ext cx="5098256" cy="806933"/>
      </dsp:txXfrm>
    </dsp:sp>
    <dsp:sp modelId="{9DE99DF9-5124-4750-83B4-E107FBFBCDB6}">
      <dsp:nvSpPr>
        <dsp:cNvPr id="0" name=""/>
        <dsp:cNvSpPr/>
      </dsp:nvSpPr>
      <dsp:spPr>
        <a:xfrm>
          <a:off x="0" y="4035355"/>
          <a:ext cx="5098256" cy="0"/>
        </a:xfrm>
        <a:prstGeom prst="line">
          <a:avLst/>
        </a:prstGeom>
        <a:solidFill>
          <a:schemeClr val="accent2">
            <a:hueOff val="996332"/>
            <a:satOff val="613"/>
            <a:lumOff val="8007"/>
            <a:alphaOff val="0"/>
          </a:schemeClr>
        </a:solidFill>
        <a:ln w="15875" cap="flat" cmpd="sng" algn="ctr">
          <a:solidFill>
            <a:schemeClr val="accent2">
              <a:hueOff val="996332"/>
              <a:satOff val="613"/>
              <a:lumOff val="8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5DF7D-D5A0-4B2E-9D7B-EECD23D6C738}">
      <dsp:nvSpPr>
        <dsp:cNvPr id="0" name=""/>
        <dsp:cNvSpPr/>
      </dsp:nvSpPr>
      <dsp:spPr>
        <a:xfrm>
          <a:off x="0" y="4035355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- o empréstimo de capitais estrangeiros.</a:t>
          </a:r>
          <a:endParaRPr lang="en-US" sz="1600" kern="1200"/>
        </a:p>
      </dsp:txBody>
      <dsp:txXfrm>
        <a:off x="0" y="4035355"/>
        <a:ext cx="5098256" cy="806933"/>
      </dsp:txXfrm>
    </dsp:sp>
    <dsp:sp modelId="{ECFBA34A-BD04-4086-AA5D-32BA42FC35AA}">
      <dsp:nvSpPr>
        <dsp:cNvPr id="0" name=""/>
        <dsp:cNvSpPr/>
      </dsp:nvSpPr>
      <dsp:spPr>
        <a:xfrm>
          <a:off x="0" y="4842289"/>
          <a:ext cx="5098256" cy="0"/>
        </a:xfrm>
        <a:prstGeom prst="line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27BB3-C854-4DF2-9F5F-4746908B8BCE}">
      <dsp:nvSpPr>
        <dsp:cNvPr id="0" name=""/>
        <dsp:cNvSpPr/>
      </dsp:nvSpPr>
      <dsp:spPr>
        <a:xfrm>
          <a:off x="0" y="4842289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Estado supervisão da economia controle de setores vitais como comércio exterior, sistema bancário e grande industria de base.</a:t>
          </a:r>
          <a:endParaRPr lang="en-US" sz="1600" kern="1200"/>
        </a:p>
      </dsp:txBody>
      <dsp:txXfrm>
        <a:off x="0" y="4842289"/>
        <a:ext cx="5098256" cy="806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CC606-3421-4B4D-9DA5-7A1F4DCF091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B65C-01E4-411A-873D-54AF24397A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6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Perestroika</a:t>
            </a:r>
            <a:r>
              <a:rPr lang="pt-BR" dirty="0"/>
              <a:t> – expressão</a:t>
            </a:r>
            <a:r>
              <a:rPr lang="pt-BR" baseline="0" dirty="0"/>
              <a:t> russa significa reestruturação </a:t>
            </a:r>
            <a:r>
              <a:rPr lang="pt-BR" baseline="0" dirty="0" err="1"/>
              <a:t>economica</a:t>
            </a:r>
            <a:endParaRPr lang="pt-BR" baseline="0" dirty="0"/>
          </a:p>
          <a:p>
            <a:r>
              <a:rPr lang="pt-BR" baseline="0" dirty="0"/>
              <a:t>Glasnost – expressão russa que significa abertura </a:t>
            </a:r>
            <a:r>
              <a:rPr lang="pt-BR" baseline="0" dirty="0" err="1"/>
              <a:t>politica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B65C-01E4-411A-873D-54AF24397A6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4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91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47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24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15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5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3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9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2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6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1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3C163D-AA88-4AEA-8B3D-52F2C7195C5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132CAA-FE8B-441B-9EA6-BECE43632B1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al%C3%A1cio_Tauride" TargetMode="External"/><Relationship Id="rId7" Type="http://schemas.openxmlformats.org/officeDocument/2006/relationships/hyperlink" Target="http://pt.wikipedia.org/wiki/Petrograd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Soviete" TargetMode="External"/><Relationship Id="rId5" Type="http://schemas.openxmlformats.org/officeDocument/2006/relationships/hyperlink" Target="http://pt.wikipedia.org/wiki/Governo_Provis%C3%B3rio" TargetMode="External"/><Relationship Id="rId4" Type="http://schemas.openxmlformats.org/officeDocument/2006/relationships/hyperlink" Target="http://pt.wikipedia.org/wiki/Dum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t.wikipedia.org/wiki/Ficheiro:State_Coat_of_Arms_of_the_USSR_(1958-1991_version)_transparent_background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livrariasaraiva.com.br/imagem/imagem.dll?pro_id=2612782&amp;L=500&amp;A=-1&amp;PIM_Id=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hyperlink" Target="http://pt.wikipedia.org/wiki/Ficheiro:Soviet_Union,_Lenin_(55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St%C3%A1li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t.wikipedia.org/wiki/Mikhail_Kalinin" TargetMode="External"/><Relationship Id="rId4" Type="http://schemas.openxmlformats.org/officeDocument/2006/relationships/hyperlink" Target="http://pt.wikipedia.org/wiki/L%C3%AAni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31409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2"/>
                </a:solidFill>
              </a:rPr>
              <a:t>Profº</a:t>
            </a:r>
            <a:r>
              <a:rPr lang="pt-BR" b="1" dirty="0">
                <a:solidFill>
                  <a:schemeClr val="bg2"/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776864" cy="549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Desastres da Guerra e eclosão da revolução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Depois de dois anos de combates, a Rússia czarista entrou em colapso</a:t>
            </a:r>
            <a:r>
              <a:rPr lang="pt-BR" dirty="0"/>
              <a:t>. </a:t>
            </a:r>
            <a:r>
              <a:rPr lang="pt-BR"/>
              <a:t>Os meios de transporte foram destruídos, a produção agrícola ficou arrasada, o preço dos alimentos subiu de forma estrondosa, a população começou a morrer de fome.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301" r="1817" b="-2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rgbClr val="FFFFFF"/>
                </a:solidFill>
                <a:hlinkClick r:id="rId3" tooltip="Palácio Tauride"/>
              </a:rPr>
              <a:t>Palácio Tauride</a:t>
            </a:r>
            <a:r>
              <a:rPr lang="en-US" sz="2600">
                <a:solidFill>
                  <a:srgbClr val="FFFFFF"/>
                </a:solidFill>
              </a:rPr>
              <a:t>, sede da </a:t>
            </a:r>
            <a:r>
              <a:rPr lang="en-US" sz="2600">
                <a:solidFill>
                  <a:srgbClr val="FFFFFF"/>
                </a:solidFill>
                <a:hlinkClick r:id="rId4" tooltip="Duma"/>
              </a:rPr>
              <a:t>Duma</a:t>
            </a:r>
            <a:r>
              <a:rPr lang="en-US" sz="2600">
                <a:solidFill>
                  <a:srgbClr val="FFFFFF"/>
                </a:solidFill>
              </a:rPr>
              <a:t> e posteriormente do </a:t>
            </a:r>
            <a:r>
              <a:rPr lang="en-US" sz="2600">
                <a:solidFill>
                  <a:srgbClr val="FFFFFF"/>
                </a:solidFill>
                <a:hlinkClick r:id="rId5" tooltip="Governo Provisório"/>
              </a:rPr>
              <a:t>Governo Provisório</a:t>
            </a:r>
            <a:r>
              <a:rPr lang="en-US" sz="2600">
                <a:solidFill>
                  <a:srgbClr val="FFFFFF"/>
                </a:solidFill>
              </a:rPr>
              <a:t> e do </a:t>
            </a:r>
            <a:r>
              <a:rPr lang="en-US" sz="2600">
                <a:solidFill>
                  <a:srgbClr val="FFFFFF"/>
                </a:solidFill>
                <a:hlinkClick r:id="rId6" tooltip="Soviete"/>
              </a:rPr>
              <a:t>Soviete</a:t>
            </a:r>
            <a:r>
              <a:rPr lang="en-US" sz="2600">
                <a:solidFill>
                  <a:srgbClr val="FFFFFF"/>
                </a:solidFill>
              </a:rPr>
              <a:t> de </a:t>
            </a:r>
            <a:r>
              <a:rPr lang="en-US" sz="2600">
                <a:solidFill>
                  <a:srgbClr val="FFFFFF"/>
                </a:solidFill>
                <a:hlinkClick r:id="rId7" tooltip="Petrogrado"/>
              </a:rPr>
              <a:t>Petrogrado</a:t>
            </a:r>
            <a:r>
              <a:rPr lang="en-US" sz="26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4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5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Etapas da Revolução Russa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O processo revolucionário russo pode ser dividido em três grandes fases: revolução branca, revolução vermelha e guerra civil.</a:t>
            </a:r>
          </a:p>
        </p:txBody>
      </p:sp>
      <p:pic>
        <p:nvPicPr>
          <p:cNvPr id="20482" name="Picture 2" descr="http://img.historiadigital.org/2009/12/Revolucao-Russa.jpg"/>
          <p:cNvPicPr>
            <a:picLocks noChangeAspect="1" noChangeArrowheads="1"/>
          </p:cNvPicPr>
          <p:nvPr/>
        </p:nvPicPr>
        <p:blipFill rotWithShape="1">
          <a:blip r:embed="rId2" cstate="print"/>
          <a:srcRect l="21925" r="11546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</p:spPr>
      </p:pic>
      <p:sp>
        <p:nvSpPr>
          <p:cNvPr id="20486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Revolução Branca (Março a Novembro de 1917)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700"/>
              <a:t>Um governo provisório após a morte do czar governado pelo príncipe </a:t>
            </a:r>
            <a:r>
              <a:rPr lang="pt-BR" sz="1700" err="1"/>
              <a:t>Lvov</a:t>
            </a:r>
            <a:r>
              <a:rPr lang="pt-BR" sz="1700"/>
              <a:t> e tinha </a:t>
            </a:r>
            <a:r>
              <a:rPr lang="pt-BR" sz="1700" err="1"/>
              <a:t>Kerensky</a:t>
            </a:r>
            <a:r>
              <a:rPr lang="pt-BR" sz="1700"/>
              <a:t> como ministro da Guerra.</a:t>
            </a:r>
          </a:p>
          <a:p>
            <a:r>
              <a:rPr lang="pt-BR" sz="1700"/>
              <a:t>O governo provisório tomou algumas medidas inadiáveis exigidas pela população.</a:t>
            </a:r>
          </a:p>
          <a:p>
            <a:r>
              <a:rPr lang="pt-BR" sz="1700"/>
              <a:t>Redução da jornada de trabalho de 12 p/ 08</a:t>
            </a:r>
          </a:p>
          <a:p>
            <a:r>
              <a:rPr lang="pt-BR" sz="1700"/>
              <a:t>Anistia aos presos políticos e permissão para o regresso </a:t>
            </a:r>
            <a:r>
              <a:rPr lang="pt-BR" sz="1700" err="1"/>
              <a:t>dox</a:t>
            </a:r>
            <a:r>
              <a:rPr lang="pt-BR" sz="1700"/>
              <a:t> exilados ao pais;</a:t>
            </a:r>
          </a:p>
          <a:p>
            <a:r>
              <a:rPr lang="pt-BR" sz="1700"/>
              <a:t>Garantia das liberdades fundamentais do cidadão (direito de expressão e associação)</a:t>
            </a:r>
          </a:p>
          <a:p>
            <a:r>
              <a:rPr lang="pt-BR" sz="1700"/>
              <a:t>Esse governo manteve a Rússia na segunda guerra.</a:t>
            </a:r>
          </a:p>
          <a:p>
            <a:r>
              <a:rPr lang="pt-BR" sz="1700"/>
              <a:t>Lênin passou a liderar a oposição socialista ao governo provisório.</a:t>
            </a:r>
          </a:p>
          <a:p>
            <a:r>
              <a:rPr lang="pt-BR" sz="1700"/>
              <a:t>Lênin publica as teses de Abril  onde pregava a formação de uma republica dos </a:t>
            </a:r>
            <a:r>
              <a:rPr lang="pt-BR" sz="1700" err="1"/>
              <a:t>sovietes</a:t>
            </a:r>
            <a:r>
              <a:rPr lang="pt-BR" sz="1700"/>
              <a:t>, e defendia a nacionalização de bancos e da propriedade privada seu lema era “Todo o poder para os </a:t>
            </a:r>
            <a:r>
              <a:rPr lang="pt-BR" sz="1700" err="1"/>
              <a:t>sovietes</a:t>
            </a:r>
            <a:r>
              <a:rPr lang="pt-BR" sz="1700"/>
              <a:t>”.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Revolução vermelha (novembro de 1917 a 1918)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80A91D8-F435-47A2-BF3D-C9C5C0D2C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8150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Revolução vermelha (novembro de 1917 a 1918)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31101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800"/>
              <a:t>Guerra Civil (1918 – 1920)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600"/>
              <a:t>As forças políticas ligadas ao antigo regime russo criaram um organização contra – revolucionaria para derrubar o governo bolchevique, contando com o apoio militar de países como Inglaterra, França e Japão que temiam a repercussão das ideias socialistas.</a:t>
            </a:r>
          </a:p>
          <a:p>
            <a:endParaRPr lang="pt-BR" sz="16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 i="1">
                <a:solidFill>
                  <a:srgbClr val="FFFFFF"/>
                </a:solidFill>
              </a:rPr>
              <a:t>“Quem teme os lobos não vai à floresta”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Lênin tinha absoluta consciência das circunstâncias excepcionalmente complicadas que deveria superar para os bolcheviques continuarem no poder e dar prosseguimento à Revolução Socialista.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4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5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Consolidação do Poder Soviético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Terminada a Guerra civil, a Rússia estava arrasada. Era enorme e queda da produção agrícola e industrial; a população sofria com a falta de alimentos; e havia ainda  o perigo de novas rebeliões internas devido à grande insatisfação popular.</a:t>
            </a:r>
          </a:p>
        </p:txBody>
      </p:sp>
      <p:pic>
        <p:nvPicPr>
          <p:cNvPr id="15362" name="Picture 2" descr="http://1.bp.blogspot.com/_g5d-AYwSmw8/TE1vqiiXZII/AAAAAAAAAfs/ttxp5NVjV8E/s1600/Valentin+Serov+-+Lenin+Proclaims+Soviet+Power+jpg.jpg"/>
          <p:cNvPicPr>
            <a:picLocks noChangeAspect="1" noChangeArrowheads="1"/>
          </p:cNvPicPr>
          <p:nvPr/>
        </p:nvPicPr>
        <p:blipFill rotWithShape="1">
          <a:blip r:embed="rId2" cstate="print"/>
          <a:srcRect l="14551" r="16923" b="-1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</p:spPr>
      </p:pic>
      <p:sp>
        <p:nvSpPr>
          <p:cNvPr id="15366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Império Russo até 1917</a:t>
            </a:r>
          </a:p>
        </p:txBody>
      </p:sp>
      <p:pic>
        <p:nvPicPr>
          <p:cNvPr id="31746" name="Picture 2" descr="http://rpg_ficcao.sites.uol.com.br/Outro/russia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296955"/>
            <a:ext cx="3000986" cy="2000657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Até o início do século XX o império Russo tinha não só a maior população da Europa como também um dos maiores problemas sociais.</a:t>
            </a:r>
          </a:p>
          <a:p>
            <a:r>
              <a:rPr lang="pt-BR"/>
              <a:t>Sendo que o governo garantia privilégios e luxo a elite.</a:t>
            </a:r>
          </a:p>
          <a:p>
            <a:r>
              <a:rPr lang="pt-BR"/>
              <a:t>Chegou um momento que a situação ficou insuportável</a:t>
            </a:r>
            <a:r>
              <a:rPr lang="pt-BR" dirty="0"/>
              <a:t>.</a:t>
            </a:r>
            <a:endParaRPr lang="pt-BR"/>
          </a:p>
          <a:p>
            <a:r>
              <a:rPr lang="pt-BR"/>
              <a:t>O conflito social radicalizou em 1917, tendo inicio a um processo revolucionário onde no final a Rússia seria a primeira nação socialista.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NEP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03D38282-804C-443F-B937-E4EDCE610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1204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Ditadura do Partido Comunista</a:t>
            </a:r>
          </a:p>
        </p:txBody>
      </p:sp>
      <p:pic>
        <p:nvPicPr>
          <p:cNvPr id="12292" name="Picture 4" descr="http://www.mundoeducacao.com.br/upload/conteudo_legenda/03601ee51ecedc8441605a1c52d67c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464027"/>
            <a:ext cx="5182351" cy="3666513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/>
              <a:t>Após a morte de Lênin disputa do poder entre  os principais envolvidos nessa disputa estavam Trotsky e Stalin.</a:t>
            </a:r>
          </a:p>
          <a:p>
            <a:endParaRPr lang="pt-BR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Formação da URSS</a:t>
            </a:r>
          </a:p>
        </p:txBody>
      </p:sp>
      <p:pic>
        <p:nvPicPr>
          <p:cNvPr id="9218" name="Picture 2" descr="http://upload.wikimedia.org/wikipedia/commons/thumb/7/73/State_Coat_of_Arms_of_the_USSR_%281958-1991_version%29_transparent_background.png/140px-State_Coat_of_Arms_of_the_USSR_%281958-1991_version%29_transparent_backgrou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7324" y="2433171"/>
            <a:ext cx="2321247" cy="2437305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r>
              <a:rPr lang="pt-BR"/>
              <a:t>Em dezembro de 1922 foi organizado o Congresso </a:t>
            </a:r>
            <a:r>
              <a:rPr lang="pt-BR" err="1"/>
              <a:t>Panrusso</a:t>
            </a:r>
            <a:r>
              <a:rPr lang="pt-BR"/>
              <a:t> dos </a:t>
            </a:r>
            <a:r>
              <a:rPr lang="pt-BR" err="1"/>
              <a:t>Sovietes</a:t>
            </a:r>
            <a:r>
              <a:rPr lang="pt-BR"/>
              <a:t>, que decidiu pela fundação da união das Repúblicas  socialistas soviéticas – URSS.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Disputa pelo Controle do Poder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900"/>
              <a:t>Após a morte de Lênin, iniciou-se uma grande luta interna pelo controle do poder na União Soviética. Entre os principais envolvidos nessa disputa estavam Trotsky e Stalin.</a:t>
            </a:r>
          </a:p>
          <a:p>
            <a:r>
              <a:rPr lang="pt-BR" sz="1900"/>
              <a:t>Trotsky defendia que a revolução socialista deveria ser levada à Europa e ao mundo. Do contrário, os países capitalistas acabariam com a URSS.  Essa tese da chamada revolução permanente, segundo o qual o socialismo deveria ser construído em escala internacional.</a:t>
            </a:r>
          </a:p>
          <a:p>
            <a:r>
              <a:rPr lang="pt-BR" sz="1900"/>
              <a:t>Opondo –se a Trotsky, Stalin defendia que a revolução socialista deveria ser consolidada internamente na URSS. Essa é a tese da construção do socialismo em um só país.</a:t>
            </a:r>
          </a:p>
          <a:p>
            <a:r>
              <a:rPr lang="pt-BR" sz="1900"/>
              <a:t>Na luta pelo poder, Stalin saiu-se vitorioso pois controlava burocracia do Partido Comunista. As teses stalinistas foram aprovadas no XIV Congresso do Partido Comunista.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1" name="Rectangle 69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Ditadura Stalinista</a:t>
            </a:r>
          </a:p>
        </p:txBody>
      </p:sp>
      <p:pic>
        <p:nvPicPr>
          <p:cNvPr id="7169" name="Picture 1" descr="Uma imagem contendo homem, pessoa, texto, interior&#10;&#10;Descrição gerada automaticamente"/>
          <p:cNvPicPr>
            <a:picLocks noChangeAspect="1" noChangeArrowheads="1"/>
          </p:cNvPicPr>
          <p:nvPr/>
        </p:nvPicPr>
        <p:blipFill rotWithShape="1">
          <a:blip r:embed="rId2" cstate="print"/>
          <a:srcRect l="20206" r="24454" b="-1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172" name="Straight Connector 71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 err="1"/>
              <a:t>Trodsky</a:t>
            </a:r>
            <a:r>
              <a:rPr lang="pt-BR" sz="1700"/>
              <a:t> perdeu suas funções no governo e em 1929 acabou sendo expulso da URSS.</a:t>
            </a:r>
          </a:p>
          <a:p>
            <a:r>
              <a:rPr lang="pt-BR" sz="1700"/>
              <a:t>Sendo assinado no México em 1940.</a:t>
            </a:r>
          </a:p>
          <a:p>
            <a:r>
              <a:rPr lang="pt-BR" sz="1700"/>
              <a:t>Em 1929 Stalin tornou –se  ditador da URSS sustentando o poder até sua morte.</a:t>
            </a:r>
          </a:p>
          <a:p>
            <a:r>
              <a:rPr lang="pt-BR" sz="1700"/>
              <a:t>Controlando a burocracia comunista e perseguindo violentamente todas as oposições grandes cidadoas foram torturados e mortos.</a:t>
            </a:r>
          </a:p>
          <a:p>
            <a:r>
              <a:rPr lang="pt-BR" sz="1700"/>
              <a:t>Durante seu governo  aproximadamente 500 mil pessoas morreram e 5 milhões foram presos e torturados uma das sangrentas ditaduras do século XX.</a:t>
            </a:r>
          </a:p>
        </p:txBody>
      </p:sp>
      <p:sp>
        <p:nvSpPr>
          <p:cNvPr id="7173" name="Rectangle 73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4" name="Rectangle 75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União Soviética: a potência que durou 69 anos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900"/>
              <a:t>Sob a ditadura comunista a URSS tornou uma da maiores potencias do mundo, rivalizando com os EUA sobretudo no campo militar. </a:t>
            </a:r>
          </a:p>
          <a:p>
            <a:r>
              <a:rPr lang="pt-BR" sz="1900"/>
              <a:t>A burocracia comunista foi capaz de desenvolver avançadas tecnologias visando à grandeza e à segurança do Estado.</a:t>
            </a:r>
          </a:p>
          <a:p>
            <a:r>
              <a:rPr lang="pt-BR" sz="1900"/>
              <a:t>No entanto, relegaram o bem-estar da sociedade e os direitos à liberdade do cidadão.</a:t>
            </a:r>
          </a:p>
          <a:p>
            <a:r>
              <a:rPr lang="pt-BR" sz="1900"/>
              <a:t>Mas em 1985 enormes problemas econômicos começaram a aparecer entrando em crise o modelo soviético.</a:t>
            </a:r>
          </a:p>
          <a:p>
            <a:r>
              <a:rPr lang="pt-BR" sz="1900"/>
              <a:t>Por meio da </a:t>
            </a:r>
            <a:r>
              <a:rPr lang="pt-BR" sz="1900" err="1"/>
              <a:t>Perestroika</a:t>
            </a:r>
            <a:r>
              <a:rPr lang="pt-BR" sz="1900"/>
              <a:t> e da Glasnost a então URSS de Mikhail Gorbatchev tentou superar a crise mas não conseguiu, Gorbatchev renunciou ao cargo de presidente da URSS, em 25 de dezembro de 1991.</a:t>
            </a:r>
          </a:p>
          <a:p>
            <a:r>
              <a:rPr lang="pt-BR" sz="1900"/>
              <a:t>Era o fim da União Soviética.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75174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315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História Concisa da Revolução Russa - Bestbolso</a:t>
            </a:r>
          </a:p>
          <a:p>
            <a:r>
              <a:rPr lang="pt-BR" sz="1600">
                <a:solidFill>
                  <a:srgbClr val="FFFFFF"/>
                </a:solidFill>
              </a:rPr>
              <a:t>Autor: Pipes, Richard</a:t>
            </a:r>
          </a:p>
          <a:p>
            <a:r>
              <a:rPr lang="pt-BR" sz="1600">
                <a:solidFill>
                  <a:srgbClr val="FFFFFF"/>
                </a:solidFill>
              </a:rPr>
              <a:t>Editora: Bestbolso </a:t>
            </a:r>
          </a:p>
          <a:p>
            <a:r>
              <a:rPr lang="pt-BR" sz="1600">
                <a:solidFill>
                  <a:srgbClr val="FFFFFF"/>
                </a:solidFill>
              </a:rPr>
              <a:t>Categoria: Geografia e Historia / Historia Mundial</a:t>
            </a:r>
          </a:p>
          <a:p>
            <a:r>
              <a:rPr lang="pt-BR" sz="1600">
                <a:solidFill>
                  <a:srgbClr val="FFFFFF"/>
                </a:solidFill>
              </a:rPr>
              <a:t>Richard Pipes analisa os períodos imediatamente anterior e posterior à Revolução Russa, revendo o assassinato da família Romanov e a política soviética de sufocar etnias, nacionalidades e combater religiões. Resultado de anos de pesquisa do autor, este livro destaca os principais eventos que culminaram na Revolução Russa e os desdobramentos deste fato na história do século XX.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História Concisa da Revolução Russa - Bestbols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8986" y="1560145"/>
            <a:ext cx="2470690" cy="3715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– Sintetize a situação da Rússia após entrar na Primeira Guerra Mundial.</a:t>
            </a:r>
          </a:p>
          <a:p>
            <a:r>
              <a:rPr lang="pt-BR"/>
              <a:t>2 – Explique o sentido da expressão “estatizando da economia”</a:t>
            </a:r>
          </a:p>
          <a:p>
            <a:r>
              <a:rPr lang="pt-BR"/>
              <a:t>3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4" name="Rectangle 70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/>
              <a:t>Governo dos Czares</a:t>
            </a:r>
          </a:p>
        </p:txBody>
      </p:sp>
      <p:pic>
        <p:nvPicPr>
          <p:cNvPr id="30722" name="Picture 2" descr="http://guerras.brasilescola.com/upload/conteudo_legenda/2135729ef02337a1d583d02ed48bbab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289644"/>
            <a:ext cx="5182351" cy="4015279"/>
          </a:xfrm>
          <a:prstGeom prst="rect">
            <a:avLst/>
          </a:prstGeom>
          <a:noFill/>
        </p:spPr>
      </p:pic>
      <p:cxnSp>
        <p:nvCxnSpPr>
          <p:cNvPr id="30725" name="Straight Connector 72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 sz="1700"/>
              <a:t>Ate 1917 o império russo foi governado por monarquias absolutas comandadas por Czar título do monarca.</a:t>
            </a:r>
          </a:p>
          <a:p>
            <a:r>
              <a:rPr lang="pt-BR" sz="1700"/>
              <a:t>Com 175 milhões de habitantes a população do império russo era formada por povos de diversas etnias, línguas e tradições culturais.</a:t>
            </a:r>
          </a:p>
          <a:p>
            <a:r>
              <a:rPr lang="pt-BR" sz="1700"/>
              <a:t>Mais de 80% dessa população morava no campo e era durante explorada pela nobreza rural.</a:t>
            </a:r>
          </a:p>
        </p:txBody>
      </p:sp>
      <p:sp>
        <p:nvSpPr>
          <p:cNvPr id="30726" name="Rectangle 74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Industrialização e conscientização operária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463" r="7234" b="5"/>
          <a:stretch/>
        </p:blipFill>
        <p:spPr bwMode="auto">
          <a:xfrm>
            <a:off x="887262" y="1916318"/>
            <a:ext cx="1782044" cy="3471012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7064" r="11880" b="5"/>
          <a:stretch/>
        </p:blipFill>
        <p:spPr bwMode="auto">
          <a:xfrm>
            <a:off x="2789956" y="1916318"/>
            <a:ext cx="1782043" cy="347101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3729" y="1845734"/>
            <a:ext cx="3603031" cy="4023360"/>
          </a:xfrm>
        </p:spPr>
        <p:txBody>
          <a:bodyPr>
            <a:normAutofit/>
          </a:bodyPr>
          <a:lstStyle/>
          <a:p>
            <a:r>
              <a:rPr lang="pt-BR"/>
              <a:t>A industrialização foi impulsionada pelo capital estrangeiro </a:t>
            </a:r>
            <a:r>
              <a:rPr lang="pt-BR" dirty="0"/>
              <a:t>(</a:t>
            </a:r>
            <a:r>
              <a:rPr lang="pt-BR"/>
              <a:t>Frances, alemães, belgas) que recebeu estímulos para entrar no pais no governo de Nicolau II (1894 – 1917).</a:t>
            </a:r>
          </a:p>
          <a:p>
            <a:r>
              <a:rPr lang="pt-BR"/>
              <a:t>O investimento industrial estava nas cidades populosas como: São Petersburgo, </a:t>
            </a:r>
            <a:r>
              <a:rPr lang="pt-BR" err="1"/>
              <a:t>Odessa</a:t>
            </a:r>
            <a:r>
              <a:rPr lang="pt-BR"/>
              <a:t>, e Kiev tendo um operariado de 3 milhões de trabalhadores recebendo salários miseráveis e penosas jornadas de trabalho.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Organização do Partido Operário Social-Democrata</a:t>
            </a:r>
            <a:endParaRPr lang="pt-BR" dirty="0"/>
          </a:p>
        </p:txBody>
      </p:sp>
      <p:pic>
        <p:nvPicPr>
          <p:cNvPr id="21506" name="Picture 2" descr="Soviet Union, Lenin (55)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9051" b="1"/>
          <a:stretch/>
        </p:blipFill>
        <p:spPr bwMode="auto">
          <a:xfrm>
            <a:off x="807324" y="1916318"/>
            <a:ext cx="2321247" cy="3471012"/>
          </a:xfrm>
          <a:prstGeom prst="rect">
            <a:avLst/>
          </a:prstGeom>
          <a:noFill/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303338"/>
              </p:ext>
            </p:extLst>
          </p:nvPr>
        </p:nvGraphicFramePr>
        <p:xfrm>
          <a:off x="3479799" y="1845734"/>
          <a:ext cx="488696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59" r="-1" b="-1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hlinkClick r:id="rId3" tooltip="Stálin"/>
              </a:rPr>
              <a:t>Stálin</a:t>
            </a:r>
            <a:r>
              <a:rPr lang="en-US" sz="3100">
                <a:solidFill>
                  <a:srgbClr val="FFFFFF"/>
                </a:solidFill>
              </a:rPr>
              <a:t>, </a:t>
            </a:r>
            <a:r>
              <a:rPr lang="en-US" sz="3100">
                <a:solidFill>
                  <a:srgbClr val="FFFFFF"/>
                </a:solidFill>
                <a:hlinkClick r:id="rId4" tooltip="Lênin"/>
              </a:rPr>
              <a:t>Lênin</a:t>
            </a:r>
            <a:r>
              <a:rPr lang="en-US" sz="3100">
                <a:solidFill>
                  <a:srgbClr val="FFFFFF"/>
                </a:solidFill>
              </a:rPr>
              <a:t> e </a:t>
            </a:r>
            <a:r>
              <a:rPr lang="en-US" sz="3100">
                <a:solidFill>
                  <a:srgbClr val="FFFFFF"/>
                </a:solidFill>
                <a:hlinkClick r:id="rId5" tooltip="Mikhail Kalinin"/>
              </a:rPr>
              <a:t>Mikhail Kalinin</a:t>
            </a:r>
            <a:r>
              <a:rPr lang="en-US" sz="3100">
                <a:solidFill>
                  <a:srgbClr val="FFFFFF"/>
                </a:solidFill>
              </a:rPr>
              <a:t> em 1919.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Revolta social de 1905</a:t>
            </a:r>
          </a:p>
        </p:txBody>
      </p:sp>
      <p:pic>
        <p:nvPicPr>
          <p:cNvPr id="26626" name="Picture 2" descr="http://www.brasilescola.com/upload/e/Ensaio%201905%20-%20BRESCOLA.jpg"/>
          <p:cNvPicPr>
            <a:picLocks noChangeAspect="1" noChangeArrowheads="1"/>
          </p:cNvPicPr>
          <p:nvPr/>
        </p:nvPicPr>
        <p:blipFill rotWithShape="1">
          <a:blip r:embed="rId2" cstate="print"/>
          <a:srcRect l="33338" r="24576" b="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/>
              <a:t>Guerra contra o Japão derrotados </a:t>
            </a:r>
          </a:p>
          <a:p>
            <a:r>
              <a:rPr lang="pt-BR" sz="1400"/>
              <a:t>Exercito despreparado</a:t>
            </a:r>
          </a:p>
          <a:p>
            <a:r>
              <a:rPr lang="pt-BR" sz="1400"/>
              <a:t>Serie de Revoltas Sociais em 1905 pelos gastos da guerra,  greves e protestos  explodiram em diversas  regiões  do país em 1905.</a:t>
            </a:r>
          </a:p>
          <a:p>
            <a:r>
              <a:rPr lang="pt-BR" sz="1400"/>
              <a:t>Revolta no navio Encouraçado </a:t>
            </a:r>
            <a:r>
              <a:rPr lang="pt-BR" sz="1400" err="1"/>
              <a:t>Potemkim</a:t>
            </a:r>
            <a:endParaRPr lang="pt-BR" sz="1400"/>
          </a:p>
          <a:p>
            <a:r>
              <a:rPr lang="pt-BR" sz="1400"/>
              <a:t>Nicolau prometeu reformas através de políticas sociais, como convocação para o parlamento (Duma) que encarregaria de elaborar uma constituição para a Rússia.</a:t>
            </a:r>
          </a:p>
          <a:p>
            <a:r>
              <a:rPr lang="pt-BR" sz="1400"/>
              <a:t>E melhoria dos trabalhadores</a:t>
            </a:r>
          </a:p>
          <a:p>
            <a:r>
              <a:rPr lang="pt-BR" sz="1400"/>
              <a:t>Retomando as forças o Czar abandona as reformas liberais.</a:t>
            </a:r>
          </a:p>
          <a:p>
            <a:r>
              <a:rPr lang="pt-BR" sz="1400"/>
              <a:t>A primeira Revolta de 1905 falhou mas foi o ensaio geral para a futura segundo </a:t>
            </a:r>
            <a:r>
              <a:rPr lang="pt-BR" sz="1400" err="1"/>
              <a:t>Lenin</a:t>
            </a:r>
            <a:r>
              <a:rPr lang="pt-BR" sz="1400"/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1 – Sintetize a situação político – econômica da Rússia antes de 1917.</a:t>
            </a:r>
          </a:p>
          <a:p>
            <a:r>
              <a:rPr lang="pt-BR"/>
              <a:t>2 – Estabeleça as principais diferenças entre as duas correntes políticas do Partido Operário Social – Democrata: </a:t>
            </a:r>
            <a:r>
              <a:rPr lang="pt-BR" err="1"/>
              <a:t>Mencheviques</a:t>
            </a:r>
            <a:r>
              <a:rPr lang="pt-BR"/>
              <a:t> e Bolcheviques.</a:t>
            </a:r>
          </a:p>
          <a:p>
            <a:r>
              <a:rPr lang="pt-BR"/>
              <a:t>3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Revolução Russa de 1917</a:t>
            </a:r>
          </a:p>
        </p:txBody>
      </p:sp>
      <p:pic>
        <p:nvPicPr>
          <p:cNvPr id="24578" name="Picture 2" descr="http://historiativanet.files.wordpress.com/2010/09/greve-geral.jpg"/>
          <p:cNvPicPr>
            <a:picLocks noChangeAspect="1" noChangeArrowheads="1"/>
          </p:cNvPicPr>
          <p:nvPr/>
        </p:nvPicPr>
        <p:blipFill rotWithShape="1">
          <a:blip r:embed="rId2" cstate="print"/>
          <a:srcRect l="40365" r="21236" b="-1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Em 1914, a Rússia envolveu-se em outro grande conflito: a primeira Guerra Mundial. O</a:t>
            </a:r>
            <a:r>
              <a:rPr lang="pt-BR" dirty="0"/>
              <a:t> </a:t>
            </a:r>
            <a:r>
              <a:rPr lang="pt-BR"/>
              <a:t>governo czarista apelou para o fervor patriótico do povo russo</a:t>
            </a:r>
            <a:r>
              <a:rPr lang="pt-BR" dirty="0"/>
              <a:t>, </a:t>
            </a:r>
            <a:r>
              <a:rPr lang="pt-BR"/>
              <a:t>mobilizando 13 milhões de soldados.</a:t>
            </a:r>
            <a:r>
              <a:rPr lang="pt-BR" dirty="0"/>
              <a:t> </a:t>
            </a:r>
            <a:r>
              <a:rPr lang="pt-BR"/>
              <a:t>Mas o país não estava preparado para enfrentar tão longa e desgastante guerra</a:t>
            </a:r>
            <a:r>
              <a:rPr lang="pt-BR" dirty="0"/>
              <a:t>.</a:t>
            </a:r>
            <a:endParaRPr lang="pt-B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Apresentação na tela (4:3)</PresentationFormat>
  <Paragraphs>109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Retrospectiva</vt:lpstr>
      <vt:lpstr>Apresentação do PowerPoint</vt:lpstr>
      <vt:lpstr>Império Russo até 1917</vt:lpstr>
      <vt:lpstr>Governo dos Czares</vt:lpstr>
      <vt:lpstr>Industrialização e conscientização operária</vt:lpstr>
      <vt:lpstr>Organização do Partido Operário Social-Democrata</vt:lpstr>
      <vt:lpstr>Stálin, Lênin e Mikhail Kalinin em 1919.</vt:lpstr>
      <vt:lpstr>Revolta social de 1905</vt:lpstr>
      <vt:lpstr>Questões</vt:lpstr>
      <vt:lpstr>Revolução Russa de 1917</vt:lpstr>
      <vt:lpstr>Apresentação do PowerPoint</vt:lpstr>
      <vt:lpstr>Desastres da Guerra e eclosão da revolução</vt:lpstr>
      <vt:lpstr>Palácio Tauride, sede da Duma e posteriormente do Governo Provisório e do Soviete de Petrogrado.</vt:lpstr>
      <vt:lpstr>Etapas da Revolução Russa</vt:lpstr>
      <vt:lpstr>Revolução Branca (Março a Novembro de 1917)</vt:lpstr>
      <vt:lpstr>Revolução vermelha (novembro de 1917 a 1918)</vt:lpstr>
      <vt:lpstr>Revolução vermelha (novembro de 1917 a 1918)</vt:lpstr>
      <vt:lpstr>Guerra Civil (1918 – 1920)</vt:lpstr>
      <vt:lpstr>“Quem teme os lobos não vai à floresta”</vt:lpstr>
      <vt:lpstr>Consolidação do Poder Soviético</vt:lpstr>
      <vt:lpstr>NEP</vt:lpstr>
      <vt:lpstr>Ditadura do Partido Comunista</vt:lpstr>
      <vt:lpstr>Formação da URSS</vt:lpstr>
      <vt:lpstr>Disputa pelo Controle do Poder</vt:lpstr>
      <vt:lpstr>Ditadura Stalinista</vt:lpstr>
      <vt:lpstr>União Soviética: a potência que durou 69 anos</vt:lpstr>
      <vt:lpstr>Apresentação do PowerPoint</vt:lpstr>
      <vt:lpstr>Apresentação do PowerPoint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FERREIRA</dc:creator>
  <cp:lastModifiedBy>BRUNO FERREIRA</cp:lastModifiedBy>
  <cp:revision>1</cp:revision>
  <dcterms:created xsi:type="dcterms:W3CDTF">2019-06-30T18:35:29Z</dcterms:created>
  <dcterms:modified xsi:type="dcterms:W3CDTF">2019-06-30T18:35:37Z</dcterms:modified>
</cp:coreProperties>
</file>