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66" r:id="rId17"/>
    <p:sldId id="324" r:id="rId18"/>
    <p:sldId id="323" r:id="rId19"/>
    <p:sldId id="331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347" r:id="rId28"/>
    <p:sldId id="332" r:id="rId29"/>
    <p:sldId id="333" r:id="rId30"/>
    <p:sldId id="336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257" r:id="rId39"/>
    <p:sldId id="258" r:id="rId40"/>
    <p:sldId id="303" r:id="rId41"/>
    <p:sldId id="269" r:id="rId42"/>
    <p:sldId id="270" r:id="rId43"/>
    <p:sldId id="337" r:id="rId44"/>
    <p:sldId id="260" r:id="rId45"/>
    <p:sldId id="262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38" r:id="rId56"/>
    <p:sldId id="339" r:id="rId57"/>
    <p:sldId id="340" r:id="rId58"/>
    <p:sldId id="341" r:id="rId59"/>
    <p:sldId id="342" r:id="rId60"/>
    <p:sldId id="345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46" r:id="rId72"/>
    <p:sldId id="259" r:id="rId73"/>
    <p:sldId id="343" r:id="rId74"/>
    <p:sldId id="344" r:id="rId7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17196-FA63-4DA5-92FB-E8E234A61599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610D9-47DA-4AEC-9B51-7FBF2B9307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24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D37C4-16AA-43F5-BDF6-1EDDC497BFD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49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06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37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9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38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19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90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37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43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68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10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31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3F804-F2B6-43BA-98F0-BE29ABF85C16}" type="datetimeFigureOut">
              <a:rPr lang="pt-BR" smtClean="0"/>
              <a:t>06/03/2022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D232-1AC7-410C-BE34-10E2D53EDA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6.png"/><Relationship Id="rId7" Type="http://schemas.openxmlformats.org/officeDocument/2006/relationships/image" Target="../media/image90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2.png"/><Relationship Id="rId7" Type="http://schemas.openxmlformats.org/officeDocument/2006/relationships/image" Target="../media/image94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2.png"/><Relationship Id="rId7" Type="http://schemas.openxmlformats.org/officeDocument/2006/relationships/image" Target="../media/image9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7.gif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gif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6.png"/><Relationship Id="rId9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1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802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11" y="3926540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632011" y="4491318"/>
            <a:ext cx="5560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Bioquímica Celular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9695" y="4952983"/>
            <a:ext cx="6693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Composição e as propriedades químicas dos seres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vivos. Analisaremos a função da água e dos sais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minerais nas células, bem como, em nosso corpo. </a:t>
            </a:r>
          </a:p>
        </p:txBody>
      </p:sp>
    </p:spTree>
    <p:extLst>
      <p:ext uri="{BB962C8B-B14F-4D97-AF65-F5344CB8AC3E}">
        <p14:creationId xmlns:p14="http://schemas.microsoft.com/office/powerpoint/2010/main" val="321486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13439" y="4644344"/>
            <a:ext cx="67962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Componente de ossos e dentes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Componente do ATP, dos fosfolipídios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Componente do DNA e RNA</a:t>
            </a:r>
          </a:p>
          <a:p>
            <a:pPr marL="457200" indent="-457200">
              <a:buFontTx/>
              <a:buChar char="-"/>
            </a:pPr>
            <a:endParaRPr lang="pt-BR" sz="3200" b="1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5" y="2048435"/>
            <a:ext cx="3720913" cy="372091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110817" y="2151529"/>
            <a:ext cx="2929218" cy="53788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830784" y="2097741"/>
            <a:ext cx="1613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Fósforo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21" y="2097740"/>
            <a:ext cx="2420471" cy="133125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48" y="1083487"/>
            <a:ext cx="1598029" cy="159802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444452" y="1095036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Oleaginosas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03" y="1533073"/>
            <a:ext cx="2039225" cy="2129857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766333" y="1437655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Leguminosas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56" y="3084394"/>
            <a:ext cx="1846559" cy="132601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31" y="3071142"/>
            <a:ext cx="3222653" cy="18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34" y="2109597"/>
            <a:ext cx="3839135" cy="383913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180292" y="2181511"/>
            <a:ext cx="2929218" cy="53788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9118154" y="2127286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Iodo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13177" y="4655770"/>
            <a:ext cx="71685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Essencial para produção dos Hormônios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T3 eT4 (pela Tireoide).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67" y="2132183"/>
            <a:ext cx="3451412" cy="111901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64" y="1424780"/>
            <a:ext cx="2383670" cy="150326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67" y="2928049"/>
            <a:ext cx="3222653" cy="184906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88" y="2546173"/>
            <a:ext cx="2286005" cy="228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22" y="1846730"/>
            <a:ext cx="3909172" cy="390917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266299" y="1967949"/>
            <a:ext cx="2929218" cy="53788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817565" y="1913724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Magnésio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92153" y="3788430"/>
            <a:ext cx="80187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Fortalecimento ósseo.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Utilizado na síntese de proteínas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Essencial para a fotossíntese (clorofila)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Funcionamento enzimático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Auxílio na contração muscular (relaxamento)</a:t>
            </a:r>
          </a:p>
          <a:p>
            <a:pPr marL="457200" indent="-457200">
              <a:buFontTx/>
              <a:buChar char="-"/>
            </a:pP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33" y="2000250"/>
            <a:ext cx="2000250" cy="14287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10" y="925780"/>
            <a:ext cx="2150919" cy="214893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57" y="2803748"/>
            <a:ext cx="1909629" cy="127308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44" y="1369101"/>
            <a:ext cx="1921339" cy="151401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6532011" y="1197380"/>
            <a:ext cx="107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Espinafre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33" y="2883116"/>
            <a:ext cx="1598029" cy="1598029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6306653" y="2945562"/>
            <a:ext cx="103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castanha</a:t>
            </a:r>
          </a:p>
        </p:txBody>
      </p:sp>
    </p:spTree>
    <p:extLst>
      <p:ext uri="{BB962C8B-B14F-4D97-AF65-F5344CB8AC3E}">
        <p14:creationId xmlns:p14="http://schemas.microsoft.com/office/powerpoint/2010/main" val="8092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sp>
        <p:nvSpPr>
          <p:cNvPr id="5" name="Quadro 4"/>
          <p:cNvSpPr/>
          <p:nvPr/>
        </p:nvSpPr>
        <p:spPr>
          <a:xfrm>
            <a:off x="8256493" y="2012106"/>
            <a:ext cx="3186953" cy="4034117"/>
          </a:xfrm>
          <a:prstGeom prst="frame">
            <a:avLst>
              <a:gd name="adj1" fmla="val 19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258300" y="2828835"/>
            <a:ext cx="118333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dirty="0">
                <a:solidFill>
                  <a:srgbClr val="FFC000"/>
                </a:solidFill>
              </a:rPr>
              <a:t>K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445049" y="2598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C000"/>
                </a:solidFill>
              </a:rPr>
              <a:t>19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008144" y="2109746"/>
            <a:ext cx="1785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Potássio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094353" y="4875549"/>
            <a:ext cx="1612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C000"/>
                </a:solidFill>
              </a:rPr>
              <a:t>39.098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8706" y="3705998"/>
            <a:ext cx="633115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Principal íon intracelular.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Controle da pressão arterial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Controle osmótico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Estabiliza moléculas de DNA e RNA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Transmissão nervosa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Presente nos Telômeros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43" y="1038928"/>
            <a:ext cx="1641980" cy="164198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65" y="1119983"/>
            <a:ext cx="1407571" cy="189351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3984700" y="1200328"/>
            <a:ext cx="11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Couve flor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96" y="2476922"/>
            <a:ext cx="1235958" cy="88282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03" y="2476922"/>
            <a:ext cx="1425145" cy="142383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09" y="2839585"/>
            <a:ext cx="1504202" cy="87729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4252866" y="2517038"/>
            <a:ext cx="131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Batata doce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04" y="1527099"/>
            <a:ext cx="1550466" cy="1221767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5571753" y="1200328"/>
            <a:ext cx="107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Espinafre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20" y="2729485"/>
            <a:ext cx="1860176" cy="186017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6038880" y="2816152"/>
            <a:ext cx="114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Uva passa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35" y="1345845"/>
            <a:ext cx="1317136" cy="1366911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6774276" y="1114434"/>
            <a:ext cx="185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Molho de tomate</a:t>
            </a:r>
          </a:p>
        </p:txBody>
      </p:sp>
    </p:spTree>
    <p:extLst>
      <p:ext uri="{BB962C8B-B14F-4D97-AF65-F5344CB8AC3E}">
        <p14:creationId xmlns:p14="http://schemas.microsoft.com/office/powerpoint/2010/main" val="133184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sp>
        <p:nvSpPr>
          <p:cNvPr id="5" name="Quadro 4"/>
          <p:cNvSpPr/>
          <p:nvPr/>
        </p:nvSpPr>
        <p:spPr>
          <a:xfrm>
            <a:off x="8256493" y="2012106"/>
            <a:ext cx="3186953" cy="4034117"/>
          </a:xfrm>
          <a:prstGeom prst="frame">
            <a:avLst>
              <a:gd name="adj1" fmla="val 19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710946" y="2851126"/>
            <a:ext cx="234872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dirty="0">
                <a:solidFill>
                  <a:srgbClr val="FFC000"/>
                </a:solidFill>
              </a:rPr>
              <a:t>Na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480387" y="2598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C000"/>
                </a:solidFill>
              </a:rPr>
              <a:t>11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094353" y="4875549"/>
            <a:ext cx="1612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C000"/>
                </a:solidFill>
              </a:rPr>
              <a:t>22.990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269882" y="213521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Sódio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29117" y="4343957"/>
            <a:ext cx="78001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Principal íon extracelular.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Mantem o potencial elétrico da membrana.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Controle osmótico.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Transmissão dos impulsos nervosos</a:t>
            </a:r>
          </a:p>
          <a:p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28" y="2143169"/>
            <a:ext cx="2065478" cy="188599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42" y="1345845"/>
            <a:ext cx="2078993" cy="1808114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860312" y="1241330"/>
            <a:ext cx="107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Mexilhão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92" y="1449429"/>
            <a:ext cx="2535050" cy="112535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022040" y="1161179"/>
            <a:ext cx="95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Pescada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21" y="3094183"/>
            <a:ext cx="1909629" cy="12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71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sp>
        <p:nvSpPr>
          <p:cNvPr id="5" name="Quadro 4"/>
          <p:cNvSpPr/>
          <p:nvPr/>
        </p:nvSpPr>
        <p:spPr>
          <a:xfrm>
            <a:off x="8256493" y="2012106"/>
            <a:ext cx="3186953" cy="4034117"/>
          </a:xfrm>
          <a:prstGeom prst="frame">
            <a:avLst>
              <a:gd name="adj1" fmla="val 19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802246" y="2851126"/>
            <a:ext cx="209544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0" dirty="0">
                <a:solidFill>
                  <a:srgbClr val="FFC000"/>
                </a:solidFill>
              </a:rPr>
              <a:t>Zn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480387" y="25980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281133" y="2124271"/>
            <a:ext cx="1208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Zinco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208677" y="4897840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FFC000"/>
                </a:solidFill>
              </a:rPr>
              <a:t>65.39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7333" y="4464981"/>
            <a:ext cx="656743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Importante no sistema imunológico.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Estimula atividade enzimática.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Cicatrização de ferimentos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Encontrado na insulina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37" y="1542409"/>
            <a:ext cx="2192303" cy="21111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15" y="1393959"/>
            <a:ext cx="1877962" cy="161673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70" y="1039480"/>
            <a:ext cx="2952750" cy="1133475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6403548" y="2239809"/>
            <a:ext cx="137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Semente de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abóbora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65" y="2875751"/>
            <a:ext cx="1936026" cy="106239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05" y="2792077"/>
            <a:ext cx="1598029" cy="15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2011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1705" y="1174899"/>
            <a:ext cx="100987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11) Alguns elementos químicos denominados </a:t>
            </a:r>
            <a:r>
              <a:rPr lang="pt-BR" sz="2800" b="1" dirty="0" err="1">
                <a:solidFill>
                  <a:srgbClr val="000000"/>
                </a:solidFill>
              </a:rPr>
              <a:t>macronutrientes</a:t>
            </a:r>
            <a:r>
              <a:rPr lang="pt-BR" sz="2800" b="1" dirty="0">
                <a:solidFill>
                  <a:srgbClr val="000000"/>
                </a:solidFill>
              </a:rPr>
              <a:t> são essenciais e necessários, em quantidades relativamente grandes, ao crescimento vegetal. </a:t>
            </a:r>
          </a:p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São </a:t>
            </a:r>
            <a:r>
              <a:rPr lang="pt-BR" sz="2800" b="1" dirty="0" err="1">
                <a:solidFill>
                  <a:srgbClr val="000000"/>
                </a:solidFill>
              </a:rPr>
              <a:t>macronutrientes</a:t>
            </a:r>
            <a:r>
              <a:rPr lang="pt-BR" sz="2800" b="1" dirty="0">
                <a:solidFill>
                  <a:srgbClr val="000000"/>
                </a:solidFill>
              </a:rPr>
              <a:t> os elementos químicos </a:t>
            </a:r>
          </a:p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(A) C, H, O. </a:t>
            </a:r>
          </a:p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(B) N, P, Cu. </a:t>
            </a:r>
          </a:p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(C) N, Fe, Ca. </a:t>
            </a:r>
          </a:p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(D) Ca, B, K. </a:t>
            </a:r>
          </a:p>
          <a:p>
            <a:pPr marR="0" algn="just"/>
            <a:r>
              <a:rPr lang="pt-BR" sz="2800" b="1" dirty="0">
                <a:solidFill>
                  <a:srgbClr val="000000"/>
                </a:solidFill>
              </a:rPr>
              <a:t>(E) Na, P, K. </a:t>
            </a:r>
            <a:endParaRPr lang="pt-BR" sz="28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5037372"/>
            <a:ext cx="1371512" cy="13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0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2016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5E5810-8C8C-43AB-A122-4AA1FD58D2C7}"/>
              </a:ext>
            </a:extLst>
          </p:cNvPr>
          <p:cNvSpPr txBox="1"/>
          <p:nvPr/>
        </p:nvSpPr>
        <p:spPr>
          <a:xfrm>
            <a:off x="119083" y="1166842"/>
            <a:ext cx="99790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11) Assinale a alternativa que preenche corretamente as lacunas do enunciado abaixo, na ordem em que aparecem.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As plantas necessitam de nutrientes minerais, constituídos de diferentes elementos químicos, os quais são retirados do solo através das raízes. Macro elementos como o ........ são necessários em maiores quantidades. Já elementos como o ........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ão necessários em menores quantidades.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(A) nitrogênio – cobre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(B) boro – manganês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(C) fósforo – potássio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(D) potássio – nitrogênio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(E) cobre – fósforo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E7B42C5-54E8-47BB-9E64-F2F282D33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65" y="4796918"/>
            <a:ext cx="1866998" cy="189211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2BC6F0-DD65-4CB4-AEAD-B0E48B8A5B68}"/>
              </a:ext>
            </a:extLst>
          </p:cNvPr>
          <p:cNvSpPr txBox="1"/>
          <p:nvPr/>
        </p:nvSpPr>
        <p:spPr>
          <a:xfrm>
            <a:off x="6709589" y="4995744"/>
            <a:ext cx="1521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0000"/>
                </a:solidFill>
              </a:rPr>
              <a:t>NPK</a:t>
            </a:r>
          </a:p>
        </p:txBody>
      </p:sp>
    </p:spTree>
    <p:extLst>
      <p:ext uri="{BB962C8B-B14F-4D97-AF65-F5344CB8AC3E}">
        <p14:creationId xmlns:p14="http://schemas.microsoft.com/office/powerpoint/2010/main" val="183820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2000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28600" y="1087378"/>
            <a:ext cx="101839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400" b="1" dirty="0"/>
              <a:t>27) Associe os elementos químicos da coluna da esquerda com as funções orgânicas da coluna da direita. </a:t>
            </a:r>
          </a:p>
          <a:p>
            <a:pPr algn="just"/>
            <a:r>
              <a:rPr lang="pt-BR" sz="2400" b="1" dirty="0"/>
              <a:t>1. Magnésio 		(  ) formação do tecido ósseo </a:t>
            </a:r>
          </a:p>
          <a:p>
            <a:pPr algn="just"/>
            <a:r>
              <a:rPr lang="pt-BR" sz="2400" b="1" dirty="0"/>
              <a:t>2. Potássio 		(  ) transporte de oxigênio </a:t>
            </a:r>
          </a:p>
          <a:p>
            <a:pPr algn="just"/>
            <a:r>
              <a:rPr lang="pt-BR" sz="2400" b="1" dirty="0"/>
              <a:t>3. Iodo 		(  ) assimilação de energia luminosa </a:t>
            </a:r>
          </a:p>
          <a:p>
            <a:pPr algn="just"/>
            <a:r>
              <a:rPr lang="pt-BR" sz="2400" b="1" dirty="0"/>
              <a:t>4. Cálcio 		(  ) equilíbrio de água no corpo </a:t>
            </a:r>
          </a:p>
          <a:p>
            <a:pPr algn="just"/>
            <a:r>
              <a:rPr lang="pt-BR" sz="2400" b="1" dirty="0"/>
              <a:t>5. Sódio 		(  ) transmissão de impulso nervoso </a:t>
            </a:r>
          </a:p>
          <a:p>
            <a:pPr algn="just"/>
            <a:r>
              <a:rPr lang="pt-BR" sz="2400" b="1" dirty="0"/>
              <a:t>6. Ferro </a:t>
            </a:r>
          </a:p>
          <a:p>
            <a:pPr algn="just"/>
            <a:r>
              <a:rPr lang="pt-BR" sz="2400" b="1" dirty="0"/>
              <a:t>A sequência numérica correta, de cima para baixo, na coluna da direita, é </a:t>
            </a:r>
          </a:p>
          <a:p>
            <a:pPr algn="just"/>
            <a:r>
              <a:rPr lang="pt-BR" sz="2400" b="1" dirty="0"/>
              <a:t>(A) 4 - 3 - 1 - 5 - 2. </a:t>
            </a:r>
          </a:p>
          <a:p>
            <a:pPr algn="just"/>
            <a:r>
              <a:rPr lang="pt-BR" sz="2400" b="1" dirty="0"/>
              <a:t>(B) 5 - 6 - 3 - 4 - 1. </a:t>
            </a:r>
          </a:p>
          <a:p>
            <a:pPr algn="just"/>
            <a:r>
              <a:rPr lang="pt-BR" sz="2400" b="1" dirty="0"/>
              <a:t>(C) 4 - 6 - 1 - 5 - 2. </a:t>
            </a:r>
          </a:p>
          <a:p>
            <a:pPr algn="just"/>
            <a:r>
              <a:rPr lang="pt-BR" sz="2400" b="1" dirty="0"/>
              <a:t>(D) 5 - 4 - 3 - 6 - 1. </a:t>
            </a:r>
          </a:p>
          <a:p>
            <a:pPr algn="just"/>
            <a:r>
              <a:rPr lang="pt-BR" sz="2400" b="1" dirty="0"/>
              <a:t>(E) 6 - 4 - 2 - 3 - 1.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75" y="5029200"/>
            <a:ext cx="1612971" cy="16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2019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BBDB168-B5A5-4B7C-8621-5170C39863D9}"/>
              </a:ext>
            </a:extLst>
          </p:cNvPr>
          <p:cNvSpPr txBox="1"/>
          <p:nvPr/>
        </p:nvSpPr>
        <p:spPr>
          <a:xfrm>
            <a:off x="215154" y="1087378"/>
            <a:ext cx="99766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/>
              <a:t>3) Assinale a alternativa que preenche corretamente as lacunas do enunciado abaixo, na ordem em que aparecem. O íon ........ integra as moléculas de DNA, RNA e ATP. Já o íon sódio contribui para ........, enquanto o íon ........ participa da composição da mioglobina. </a:t>
            </a:r>
          </a:p>
          <a:p>
            <a:pPr marL="342900" indent="-342900" algn="just">
              <a:buAutoNum type="alphaUcParenBoth"/>
            </a:pPr>
            <a:r>
              <a:rPr lang="pt-BR" sz="2800" b="1" dirty="0"/>
              <a:t> fósforo – a formação de ossos e dentes – zinco </a:t>
            </a:r>
          </a:p>
          <a:p>
            <a:pPr marL="342900" indent="-342900" algn="just">
              <a:buAutoNum type="alphaUcParenBoth"/>
            </a:pPr>
            <a:r>
              <a:rPr lang="pt-BR" sz="2800" b="1" dirty="0"/>
              <a:t> ferro – a coagulação sanguínea – potássio </a:t>
            </a:r>
          </a:p>
          <a:p>
            <a:pPr marL="342900" indent="-342900" algn="just">
              <a:buAutoNum type="alphaUcParenBoth"/>
            </a:pPr>
            <a:r>
              <a:rPr lang="pt-BR" sz="2800" b="1" dirty="0"/>
              <a:t> cálcio – o equilíbrio hídrico – ferro </a:t>
            </a:r>
          </a:p>
          <a:p>
            <a:pPr marL="342900" indent="-342900" algn="just">
              <a:buAutoNum type="alphaUcParenBoth"/>
            </a:pPr>
            <a:r>
              <a:rPr lang="pt-BR" sz="2800" b="1" dirty="0"/>
              <a:t> cálcio – a composição de açúcares de longas cadeias – potássio </a:t>
            </a:r>
          </a:p>
          <a:p>
            <a:pPr marL="342900" indent="-342900" algn="just">
              <a:buAutoNum type="alphaUcParenBoth"/>
            </a:pPr>
            <a:r>
              <a:rPr lang="pt-BR" sz="2800" b="1" dirty="0"/>
              <a:t> fósforo – a transmissão do impulso nervoso – ferro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7759D9C-09A8-4D5F-AB13-8E066FC9A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14" y="4900909"/>
            <a:ext cx="1658190" cy="168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016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311" y="-174813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4705234" y="-1"/>
            <a:ext cx="27815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/>
              <a:t>Água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692345"/>
            <a:ext cx="118476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b="1" dirty="0"/>
          </a:p>
          <a:p>
            <a:r>
              <a:rPr lang="pt-BR" sz="2400" b="1" dirty="0">
                <a:solidFill>
                  <a:srgbClr val="FFFF00"/>
                </a:solidFill>
              </a:rPr>
              <a:t>-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FFFF00"/>
                </a:solidFill>
              </a:rPr>
              <a:t>Solvente Universal: </a:t>
            </a:r>
            <a:r>
              <a:rPr lang="pt-BR" sz="2400" b="1" dirty="0"/>
              <a:t>Molécula polar com poder de separar compostos iônicos e polares. </a:t>
            </a:r>
          </a:p>
          <a:p>
            <a:r>
              <a:rPr lang="pt-BR" sz="2400" b="1" dirty="0">
                <a:solidFill>
                  <a:srgbClr val="FFFF00"/>
                </a:solidFill>
              </a:rPr>
              <a:t>-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FFFF00"/>
                </a:solidFill>
              </a:rPr>
              <a:t>Hidrólise: </a:t>
            </a:r>
            <a:r>
              <a:rPr lang="pt-BR" sz="2400" b="1" dirty="0"/>
              <a:t>Ex: Sacarose + H</a:t>
            </a:r>
            <a:r>
              <a:rPr lang="pt-BR" sz="2400" b="1" baseline="-25000" dirty="0"/>
              <a:t>2</a:t>
            </a:r>
            <a:r>
              <a:rPr lang="pt-BR" sz="2400" b="1" dirty="0"/>
              <a:t>O + Sacarase → Glicose + Frutose + Sacarase </a:t>
            </a:r>
          </a:p>
          <a:p>
            <a:r>
              <a:rPr lang="pt-BR" sz="2400" b="1" dirty="0">
                <a:solidFill>
                  <a:srgbClr val="FFFF00"/>
                </a:solidFill>
              </a:rPr>
              <a:t>-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FFFF00"/>
                </a:solidFill>
              </a:rPr>
              <a:t>Regulador Térmico: </a:t>
            </a:r>
            <a:r>
              <a:rPr lang="pt-BR" sz="2400" b="1" dirty="0"/>
              <a:t>Elevado calor específico. Temperatura celular constante.</a:t>
            </a:r>
          </a:p>
          <a:p>
            <a:r>
              <a:rPr lang="pt-BR" sz="2400" b="1" dirty="0">
                <a:solidFill>
                  <a:srgbClr val="FFFF00"/>
                </a:solidFill>
              </a:rPr>
              <a:t>- Transporte de Substâncias: </a:t>
            </a:r>
            <a:r>
              <a:rPr lang="pt-BR" sz="2400" b="1" dirty="0"/>
              <a:t>Excretas, gases, nutrientes, seivas. </a:t>
            </a:r>
          </a:p>
          <a:p>
            <a:r>
              <a:rPr lang="pt-BR" sz="2400" b="1" dirty="0">
                <a:solidFill>
                  <a:srgbClr val="FFFF00"/>
                </a:solidFill>
              </a:rPr>
              <a:t>- Lubrificantes: </a:t>
            </a:r>
            <a:r>
              <a:rPr lang="pt-BR" sz="2400" b="1" dirty="0"/>
              <a:t>Articulações e olhos. </a:t>
            </a:r>
          </a:p>
          <a:p>
            <a:r>
              <a:rPr lang="pt-BR" sz="2400" b="1" dirty="0">
                <a:solidFill>
                  <a:srgbClr val="FFFF00"/>
                </a:solidFill>
              </a:rPr>
              <a:t>- Equilíbrio osmótico: </a:t>
            </a:r>
            <a:r>
              <a:rPr lang="pt-BR" sz="2400" b="1" dirty="0"/>
              <a:t>Homeostase celular. </a:t>
            </a:r>
          </a:p>
        </p:txBody>
      </p:sp>
    </p:spTree>
    <p:extLst>
      <p:ext uri="{BB962C8B-B14F-4D97-AF65-F5344CB8AC3E}">
        <p14:creationId xmlns:p14="http://schemas.microsoft.com/office/powerpoint/2010/main" val="2417282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52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59" y="4747182"/>
            <a:ext cx="2110818" cy="2110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 rot="21152980">
            <a:off x="5585572" y="2857473"/>
            <a:ext cx="2497921" cy="1410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 rot="21218172">
            <a:off x="5532494" y="3100107"/>
            <a:ext cx="258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Carboidratos</a:t>
            </a:r>
          </a:p>
        </p:txBody>
      </p:sp>
      <p:sp>
        <p:nvSpPr>
          <p:cNvPr id="8" name="CaixaDeTexto 7"/>
          <p:cNvSpPr txBox="1"/>
          <p:nvPr/>
        </p:nvSpPr>
        <p:spPr>
          <a:xfrm rot="21209209">
            <a:off x="5788502" y="3748088"/>
            <a:ext cx="2360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Glicídios ou açúcares</a:t>
            </a:r>
          </a:p>
        </p:txBody>
      </p:sp>
    </p:spTree>
    <p:extLst>
      <p:ext uri="{BB962C8B-B14F-4D97-AF65-F5344CB8AC3E}">
        <p14:creationId xmlns:p14="http://schemas.microsoft.com/office/powerpoint/2010/main" val="429037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271540" y="110679"/>
            <a:ext cx="564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</a:rPr>
              <a:t>Carboidratos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469220" y="1189007"/>
            <a:ext cx="57730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FF00"/>
                </a:solidFill>
              </a:rPr>
              <a:t>Monossacarídeos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8868" y="2266849"/>
            <a:ext cx="2243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Triose C</a:t>
            </a:r>
            <a:r>
              <a:rPr lang="pt-BR" sz="2800" b="1" baseline="-25000" dirty="0">
                <a:solidFill>
                  <a:srgbClr val="FFC000"/>
                </a:solidFill>
              </a:rPr>
              <a:t>3</a:t>
            </a:r>
            <a:r>
              <a:rPr lang="pt-BR" sz="2800" b="1" dirty="0">
                <a:solidFill>
                  <a:srgbClr val="FFC000"/>
                </a:solidFill>
              </a:rPr>
              <a:t>H</a:t>
            </a:r>
            <a:r>
              <a:rPr lang="pt-BR" sz="2800" b="1" baseline="-25000" dirty="0">
                <a:solidFill>
                  <a:srgbClr val="FFC000"/>
                </a:solidFill>
              </a:rPr>
              <a:t>6</a:t>
            </a:r>
            <a:r>
              <a:rPr lang="pt-BR" sz="2800" b="1" dirty="0">
                <a:solidFill>
                  <a:srgbClr val="FFC000"/>
                </a:solidFill>
              </a:rPr>
              <a:t>O</a:t>
            </a:r>
            <a:r>
              <a:rPr lang="pt-BR" sz="2800" b="1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86392" y="2991022"/>
            <a:ext cx="2381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Tetrose C</a:t>
            </a:r>
            <a:r>
              <a:rPr lang="pt-BR" sz="2800" b="1" baseline="-25000" dirty="0">
                <a:solidFill>
                  <a:srgbClr val="FFC000"/>
                </a:solidFill>
              </a:rPr>
              <a:t>4</a:t>
            </a:r>
            <a:r>
              <a:rPr lang="pt-BR" sz="2800" b="1" dirty="0">
                <a:solidFill>
                  <a:srgbClr val="FFC000"/>
                </a:solidFill>
              </a:rPr>
              <a:t>H</a:t>
            </a:r>
            <a:r>
              <a:rPr lang="pt-BR" sz="2800" b="1" baseline="-25000" dirty="0">
                <a:solidFill>
                  <a:srgbClr val="FFC000"/>
                </a:solidFill>
              </a:rPr>
              <a:t>8</a:t>
            </a:r>
            <a:r>
              <a:rPr lang="pt-BR" sz="2800" b="1" dirty="0">
                <a:solidFill>
                  <a:srgbClr val="FFC000"/>
                </a:solidFill>
              </a:rPr>
              <a:t>O</a:t>
            </a:r>
            <a:r>
              <a:rPr lang="pt-BR" sz="2800" b="1" baseline="-25000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48868" y="3742941"/>
            <a:ext cx="260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Pentose C</a:t>
            </a:r>
            <a:r>
              <a:rPr lang="pt-BR" sz="2800" b="1" baseline="-25000" dirty="0">
                <a:solidFill>
                  <a:srgbClr val="FF0000"/>
                </a:solidFill>
              </a:rPr>
              <a:t>5</a:t>
            </a:r>
            <a:r>
              <a:rPr lang="pt-BR" sz="2800" b="1" dirty="0">
                <a:solidFill>
                  <a:srgbClr val="FF0000"/>
                </a:solidFill>
              </a:rPr>
              <a:t>H</a:t>
            </a:r>
            <a:r>
              <a:rPr lang="pt-BR" sz="2800" b="1" baseline="-25000" dirty="0">
                <a:solidFill>
                  <a:srgbClr val="FF0000"/>
                </a:solidFill>
              </a:rPr>
              <a:t>10</a:t>
            </a:r>
            <a:r>
              <a:rPr lang="pt-BR" sz="2800" b="1" dirty="0">
                <a:solidFill>
                  <a:srgbClr val="FF0000"/>
                </a:solidFill>
              </a:rPr>
              <a:t>O</a:t>
            </a:r>
            <a:r>
              <a:rPr lang="pt-BR" sz="2800" b="1" baseline="-250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454261" y="3635822"/>
            <a:ext cx="862314" cy="823378"/>
            <a:chOff x="3454261" y="3635822"/>
            <a:chExt cx="862314" cy="823378"/>
          </a:xfrm>
        </p:grpSpPr>
        <p:sp>
          <p:nvSpPr>
            <p:cNvPr id="10" name="Retângulo 9"/>
            <p:cNvSpPr/>
            <p:nvPr/>
          </p:nvSpPr>
          <p:spPr>
            <a:xfrm>
              <a:off x="3454261" y="3967653"/>
              <a:ext cx="499174" cy="1740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Seta dobrada para cima 10"/>
            <p:cNvSpPr/>
            <p:nvPr/>
          </p:nvSpPr>
          <p:spPr>
            <a:xfrm rot="5400000">
              <a:off x="3840691" y="4010211"/>
              <a:ext cx="459872" cy="438105"/>
            </a:xfrm>
            <a:prstGeom prst="bent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Seta dobrada para cima 11"/>
            <p:cNvSpPr/>
            <p:nvPr/>
          </p:nvSpPr>
          <p:spPr>
            <a:xfrm rot="16200000" flipV="1">
              <a:off x="3909045" y="3591797"/>
              <a:ext cx="363505" cy="451555"/>
            </a:xfrm>
            <a:prstGeom prst="bentUpArrow">
              <a:avLst>
                <a:gd name="adj1" fmla="val 25000"/>
                <a:gd name="adj2" fmla="val 32479"/>
                <a:gd name="adj3" fmla="val 3621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346198" y="3444433"/>
            <a:ext cx="4207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Ribose C</a:t>
            </a:r>
            <a:r>
              <a:rPr lang="pt-BR" sz="2800" b="1" baseline="-25000" dirty="0">
                <a:solidFill>
                  <a:srgbClr val="00B0F0"/>
                </a:solidFill>
              </a:rPr>
              <a:t>5</a:t>
            </a:r>
            <a:r>
              <a:rPr lang="pt-BR" sz="2800" b="1" dirty="0">
                <a:solidFill>
                  <a:srgbClr val="00B0F0"/>
                </a:solidFill>
              </a:rPr>
              <a:t>H</a:t>
            </a:r>
            <a:r>
              <a:rPr lang="pt-BR" sz="2800" b="1" baseline="-25000" dirty="0">
                <a:solidFill>
                  <a:srgbClr val="00B0F0"/>
                </a:solidFill>
              </a:rPr>
              <a:t>10</a:t>
            </a:r>
            <a:r>
              <a:rPr lang="pt-BR" sz="2800" b="1" dirty="0">
                <a:solidFill>
                  <a:srgbClr val="00B0F0"/>
                </a:solidFill>
              </a:rPr>
              <a:t>O</a:t>
            </a:r>
            <a:r>
              <a:rPr lang="pt-BR" sz="2800" b="1" baseline="-25000" dirty="0">
                <a:solidFill>
                  <a:srgbClr val="00B0F0"/>
                </a:solidFill>
              </a:rPr>
              <a:t>5 </a:t>
            </a:r>
            <a:r>
              <a:rPr lang="pt-BR" sz="2800" b="1" dirty="0">
                <a:solidFill>
                  <a:srgbClr val="00B0F0"/>
                </a:solidFill>
              </a:rPr>
              <a:t>: ATP e RNA</a:t>
            </a:r>
            <a:endParaRPr lang="pt-BR" sz="2800" b="1" baseline="-25000" dirty="0">
              <a:solidFill>
                <a:srgbClr val="00B0F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346198" y="4054673"/>
            <a:ext cx="437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Desoxirribose C</a:t>
            </a:r>
            <a:r>
              <a:rPr lang="pt-BR" sz="2800" b="1" baseline="-25000" dirty="0">
                <a:solidFill>
                  <a:srgbClr val="00B0F0"/>
                </a:solidFill>
              </a:rPr>
              <a:t>5</a:t>
            </a:r>
            <a:r>
              <a:rPr lang="pt-BR" sz="2800" b="1" dirty="0">
                <a:solidFill>
                  <a:srgbClr val="00B0F0"/>
                </a:solidFill>
              </a:rPr>
              <a:t>H</a:t>
            </a:r>
            <a:r>
              <a:rPr lang="pt-BR" sz="2800" b="1" baseline="-25000" dirty="0">
                <a:solidFill>
                  <a:srgbClr val="00B0F0"/>
                </a:solidFill>
              </a:rPr>
              <a:t>10</a:t>
            </a:r>
            <a:r>
              <a:rPr lang="pt-BR" sz="2800" b="1" dirty="0">
                <a:solidFill>
                  <a:srgbClr val="00B0F0"/>
                </a:solidFill>
              </a:rPr>
              <a:t>O</a:t>
            </a:r>
            <a:r>
              <a:rPr lang="pt-BR" sz="2800" b="1" baseline="-25000" dirty="0">
                <a:solidFill>
                  <a:srgbClr val="00B0F0"/>
                </a:solidFill>
              </a:rPr>
              <a:t>4 </a:t>
            </a:r>
            <a:r>
              <a:rPr lang="pt-BR" sz="2800" b="1" dirty="0">
                <a:solidFill>
                  <a:srgbClr val="00B0F0"/>
                </a:solidFill>
              </a:rPr>
              <a:t>: DNA</a:t>
            </a:r>
            <a:endParaRPr lang="pt-BR" sz="2800" b="1" baseline="-25000" dirty="0">
              <a:solidFill>
                <a:srgbClr val="00B0F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48868" y="4901162"/>
            <a:ext cx="24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Hexose C</a:t>
            </a:r>
            <a:r>
              <a:rPr lang="pt-BR" sz="2800" b="1" baseline="-25000" dirty="0">
                <a:solidFill>
                  <a:srgbClr val="FF0000"/>
                </a:solidFill>
              </a:rPr>
              <a:t>6</a:t>
            </a:r>
            <a:r>
              <a:rPr lang="pt-BR" sz="2800" b="1" dirty="0">
                <a:solidFill>
                  <a:srgbClr val="FF0000"/>
                </a:solidFill>
              </a:rPr>
              <a:t>H</a:t>
            </a:r>
            <a:r>
              <a:rPr lang="pt-BR" sz="2800" b="1" baseline="-25000" dirty="0">
                <a:solidFill>
                  <a:srgbClr val="FF0000"/>
                </a:solidFill>
              </a:rPr>
              <a:t>12</a:t>
            </a:r>
            <a:r>
              <a:rPr lang="pt-BR" sz="2800" b="1" dirty="0">
                <a:solidFill>
                  <a:srgbClr val="FF0000"/>
                </a:solidFill>
              </a:rPr>
              <a:t>O</a:t>
            </a:r>
            <a:r>
              <a:rPr lang="pt-BR" sz="2800" b="1" baseline="-250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3418617" y="4835222"/>
            <a:ext cx="862314" cy="823378"/>
            <a:chOff x="3454261" y="3635822"/>
            <a:chExt cx="862314" cy="823378"/>
          </a:xfrm>
        </p:grpSpPr>
        <p:sp>
          <p:nvSpPr>
            <p:cNvPr id="18" name="Retângulo 17"/>
            <p:cNvSpPr/>
            <p:nvPr/>
          </p:nvSpPr>
          <p:spPr>
            <a:xfrm>
              <a:off x="3454261" y="3967653"/>
              <a:ext cx="499174" cy="17404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Seta dobrada para cima 18"/>
            <p:cNvSpPr/>
            <p:nvPr/>
          </p:nvSpPr>
          <p:spPr>
            <a:xfrm rot="5400000">
              <a:off x="3840691" y="4010211"/>
              <a:ext cx="459872" cy="438105"/>
            </a:xfrm>
            <a:prstGeom prst="bentUp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Seta dobrada para cima 19"/>
            <p:cNvSpPr/>
            <p:nvPr/>
          </p:nvSpPr>
          <p:spPr>
            <a:xfrm rot="16200000" flipV="1">
              <a:off x="3909045" y="3591797"/>
              <a:ext cx="363505" cy="451555"/>
            </a:xfrm>
            <a:prstGeom prst="bentUpArrow">
              <a:avLst>
                <a:gd name="adj1" fmla="val 25000"/>
                <a:gd name="adj2" fmla="val 32479"/>
                <a:gd name="adj3" fmla="val 3621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Seta para a direita 20"/>
          <p:cNvSpPr/>
          <p:nvPr/>
        </p:nvSpPr>
        <p:spPr>
          <a:xfrm>
            <a:off x="3728199" y="5131491"/>
            <a:ext cx="544500" cy="24516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254036" y="4621131"/>
            <a:ext cx="110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baseline="-25000" dirty="0">
                <a:solidFill>
                  <a:srgbClr val="92D050"/>
                </a:solidFill>
              </a:rPr>
              <a:t>Glicose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254036" y="4948558"/>
            <a:ext cx="143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baseline="-25000" dirty="0">
                <a:solidFill>
                  <a:srgbClr val="92D050"/>
                </a:solidFill>
              </a:rPr>
              <a:t>Galactose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4254036" y="5244727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baseline="-25000" dirty="0">
                <a:solidFill>
                  <a:srgbClr val="92D050"/>
                </a:solidFill>
              </a:rPr>
              <a:t>Frutose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823674" y="5843233"/>
            <a:ext cx="2648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Heptose C</a:t>
            </a:r>
            <a:r>
              <a:rPr lang="pt-BR" sz="2800" b="1" baseline="-25000" dirty="0">
                <a:solidFill>
                  <a:srgbClr val="FFC000"/>
                </a:solidFill>
              </a:rPr>
              <a:t>7</a:t>
            </a:r>
            <a:r>
              <a:rPr lang="pt-BR" sz="2800" b="1" dirty="0">
                <a:solidFill>
                  <a:srgbClr val="FFC000"/>
                </a:solidFill>
              </a:rPr>
              <a:t>H</a:t>
            </a:r>
            <a:r>
              <a:rPr lang="pt-BR" sz="2800" b="1" baseline="-25000" dirty="0">
                <a:solidFill>
                  <a:srgbClr val="FFC000"/>
                </a:solidFill>
              </a:rPr>
              <a:t>14</a:t>
            </a:r>
            <a:r>
              <a:rPr lang="pt-BR" sz="2800" b="1" dirty="0">
                <a:solidFill>
                  <a:srgbClr val="FFC000"/>
                </a:solidFill>
              </a:rPr>
              <a:t>O</a:t>
            </a:r>
            <a:r>
              <a:rPr lang="pt-BR" sz="2800" b="1" baseline="-25000" dirty="0">
                <a:solidFill>
                  <a:srgbClr val="FFC000"/>
                </a:solidFill>
              </a:rPr>
              <a:t>7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8144767" y="1280363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FFF00"/>
                </a:solidFill>
              </a:rPr>
              <a:t>(C</a:t>
            </a:r>
            <a:r>
              <a:rPr lang="pt-BR" sz="4800" b="1" baseline="-25000" dirty="0">
                <a:solidFill>
                  <a:srgbClr val="FFFF00"/>
                </a:solidFill>
              </a:rPr>
              <a:t>n</a:t>
            </a:r>
            <a:r>
              <a:rPr lang="pt-BR" sz="4800" b="1" dirty="0">
                <a:solidFill>
                  <a:srgbClr val="FFFF00"/>
                </a:solidFill>
              </a:rPr>
              <a:t>H</a:t>
            </a:r>
            <a:r>
              <a:rPr lang="pt-BR" sz="4800" b="1" baseline="-25000" dirty="0">
                <a:solidFill>
                  <a:srgbClr val="FFFF00"/>
                </a:solidFill>
              </a:rPr>
              <a:t>2n</a:t>
            </a:r>
            <a:r>
              <a:rPr lang="pt-BR" sz="4800" b="1" dirty="0">
                <a:solidFill>
                  <a:srgbClr val="FFFF00"/>
                </a:solidFill>
              </a:rPr>
              <a:t>O</a:t>
            </a:r>
            <a:r>
              <a:rPr lang="pt-BR" sz="4800" b="1" baseline="-25000" dirty="0">
                <a:solidFill>
                  <a:srgbClr val="FFFF00"/>
                </a:solidFill>
              </a:rPr>
              <a:t>n</a:t>
            </a:r>
            <a:r>
              <a:rPr lang="pt-BR" sz="4800" b="1" dirty="0">
                <a:solidFill>
                  <a:srgbClr val="FFFF00"/>
                </a:solidFill>
              </a:rPr>
              <a:t>)</a:t>
            </a:r>
            <a:endParaRPr lang="pt-BR" sz="4800" b="1" baseline="-25000" dirty="0">
              <a:solidFill>
                <a:srgbClr val="FFFF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915195" y="2267926"/>
            <a:ext cx="7675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</a:rPr>
              <a:t>Aldotriose (gliceraldeído) Ex: o Ácido láctico é um derivado Cetotriose (diidroxiacetona) Ex: o Ácido Pirúvico é um derivado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151273" y="3000821"/>
            <a:ext cx="183870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baseline="-25000" dirty="0">
                <a:solidFill>
                  <a:schemeClr val="bg1"/>
                </a:solidFill>
              </a:rPr>
              <a:t>Eritrose e Treose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3659758"/>
            <a:ext cx="648688" cy="648688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4810585"/>
            <a:ext cx="648688" cy="648688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3454261" y="5895962"/>
            <a:ext cx="332462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baseline="-25000" dirty="0">
                <a:solidFill>
                  <a:schemeClr val="bg1"/>
                </a:solidFill>
              </a:rPr>
              <a:t>Sedoeptulose e  Manoeptulose </a:t>
            </a:r>
          </a:p>
        </p:txBody>
      </p:sp>
    </p:spTree>
    <p:extLst>
      <p:ext uri="{BB962C8B-B14F-4D97-AF65-F5344CB8AC3E}">
        <p14:creationId xmlns:p14="http://schemas.microsoft.com/office/powerpoint/2010/main" val="340690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271540" y="110679"/>
            <a:ext cx="5648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chemeClr val="bg1"/>
                </a:solidFill>
              </a:rPr>
              <a:t>Carboidratos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735898" y="1200328"/>
            <a:ext cx="45339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FF00"/>
                </a:solidFill>
              </a:rPr>
              <a:t>Dissacarídeos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55572" y="1292660"/>
            <a:ext cx="2949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FFF00"/>
                </a:solidFill>
              </a:rPr>
              <a:t>(C</a:t>
            </a:r>
            <a:r>
              <a:rPr lang="pt-BR" sz="4800" b="1" baseline="-25000" dirty="0">
                <a:solidFill>
                  <a:srgbClr val="FFFF00"/>
                </a:solidFill>
              </a:rPr>
              <a:t>12</a:t>
            </a:r>
            <a:r>
              <a:rPr lang="pt-BR" sz="4800" b="1" dirty="0">
                <a:solidFill>
                  <a:srgbClr val="FFFF00"/>
                </a:solidFill>
              </a:rPr>
              <a:t>H</a:t>
            </a:r>
            <a:r>
              <a:rPr lang="pt-BR" sz="4800" b="1" baseline="-25000" dirty="0">
                <a:solidFill>
                  <a:srgbClr val="FFFF00"/>
                </a:solidFill>
              </a:rPr>
              <a:t>24</a:t>
            </a:r>
            <a:r>
              <a:rPr lang="pt-BR" sz="4800" b="1" dirty="0">
                <a:solidFill>
                  <a:srgbClr val="FFFF00"/>
                </a:solidFill>
              </a:rPr>
              <a:t>O</a:t>
            </a:r>
            <a:r>
              <a:rPr lang="pt-BR" sz="4800" b="1" baseline="-25000" dirty="0">
                <a:solidFill>
                  <a:srgbClr val="FFFF00"/>
                </a:solidFill>
              </a:rPr>
              <a:t>12</a:t>
            </a:r>
            <a:r>
              <a:rPr lang="pt-BR" sz="4800" b="1" dirty="0">
                <a:solidFill>
                  <a:srgbClr val="FFFF00"/>
                </a:solidFill>
              </a:rPr>
              <a:t>)</a:t>
            </a:r>
            <a:endParaRPr lang="pt-BR" sz="4800" b="1" baseline="-25000" dirty="0">
              <a:solidFill>
                <a:srgbClr val="FFFF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35424" y="2824649"/>
            <a:ext cx="1882588" cy="591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044389" y="3814581"/>
            <a:ext cx="1882588" cy="591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044389" y="4804513"/>
            <a:ext cx="1882588" cy="591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1044389" y="5794445"/>
            <a:ext cx="1882588" cy="591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110123" y="2645954"/>
            <a:ext cx="175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baseline="-25000" dirty="0"/>
              <a:t>Maltose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95083" y="3646611"/>
            <a:ext cx="205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200" b="1" baseline="-25000" dirty="0"/>
              <a:t>Celobiose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054670" y="4620323"/>
            <a:ext cx="1872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baseline="-25000" dirty="0"/>
              <a:t>Sacarose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174243" y="5615073"/>
            <a:ext cx="162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baseline="-25000" dirty="0"/>
              <a:t>Lactose</a:t>
            </a:r>
          </a:p>
        </p:txBody>
      </p:sp>
      <p:sp>
        <p:nvSpPr>
          <p:cNvPr id="15" name="Seta para a direita 14"/>
          <p:cNvSpPr/>
          <p:nvPr/>
        </p:nvSpPr>
        <p:spPr>
          <a:xfrm>
            <a:off x="3080153" y="2878168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15"/>
          <p:cNvSpPr/>
          <p:nvPr/>
        </p:nvSpPr>
        <p:spPr>
          <a:xfrm>
            <a:off x="3111625" y="3868100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3080154" y="4858032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/>
          <p:cNvSpPr/>
          <p:nvPr/>
        </p:nvSpPr>
        <p:spPr>
          <a:xfrm>
            <a:off x="3127296" y="5847964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4213238" y="2837330"/>
            <a:ext cx="1882588" cy="5916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6585327" y="2825415"/>
            <a:ext cx="1882588" cy="5916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4206803" y="3815616"/>
            <a:ext cx="1882588" cy="5916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4213238" y="4804513"/>
            <a:ext cx="1882588" cy="5916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4213238" y="5782543"/>
            <a:ext cx="1882588" cy="5916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4394526" y="2711393"/>
            <a:ext cx="140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Glicose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835598" y="2706747"/>
            <a:ext cx="140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Glicose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6585327" y="3812486"/>
            <a:ext cx="1882588" cy="5916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4443609" y="3677388"/>
            <a:ext cx="140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Glicose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818198" y="3677388"/>
            <a:ext cx="140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Glicose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4394526" y="4661233"/>
            <a:ext cx="140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Glicose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4443609" y="5658061"/>
            <a:ext cx="140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Glicose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6581391" y="4804513"/>
            <a:ext cx="1882588" cy="5916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6581391" y="5782543"/>
            <a:ext cx="1882588" cy="5916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ruz 32"/>
          <p:cNvSpPr/>
          <p:nvPr/>
        </p:nvSpPr>
        <p:spPr>
          <a:xfrm>
            <a:off x="6175411" y="2971197"/>
            <a:ext cx="328639" cy="320325"/>
          </a:xfrm>
          <a:prstGeom prst="plus">
            <a:avLst>
              <a:gd name="adj" fmla="val 3382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ruz 33"/>
          <p:cNvSpPr/>
          <p:nvPr/>
        </p:nvSpPr>
        <p:spPr>
          <a:xfrm>
            <a:off x="6175412" y="3941838"/>
            <a:ext cx="328639" cy="320325"/>
          </a:xfrm>
          <a:prstGeom prst="plus">
            <a:avLst>
              <a:gd name="adj" fmla="val 3382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ruz 34"/>
          <p:cNvSpPr/>
          <p:nvPr/>
        </p:nvSpPr>
        <p:spPr>
          <a:xfrm>
            <a:off x="6175413" y="4919321"/>
            <a:ext cx="328639" cy="320325"/>
          </a:xfrm>
          <a:prstGeom prst="plus">
            <a:avLst>
              <a:gd name="adj" fmla="val 3382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ruz 35"/>
          <p:cNvSpPr/>
          <p:nvPr/>
        </p:nvSpPr>
        <p:spPr>
          <a:xfrm>
            <a:off x="6173829" y="5930117"/>
            <a:ext cx="328639" cy="320325"/>
          </a:xfrm>
          <a:prstGeom prst="plus">
            <a:avLst>
              <a:gd name="adj" fmla="val 3382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6764694" y="4675400"/>
            <a:ext cx="1469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Frutose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6633209" y="5693477"/>
            <a:ext cx="1852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/>
              <a:t>Galactose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769765" y="2131275"/>
            <a:ext cx="2501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>
                <a:solidFill>
                  <a:schemeClr val="bg1"/>
                </a:solidFill>
              </a:rPr>
              <a:t>Dissacarídeos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4920560" y="2132670"/>
            <a:ext cx="3163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baseline="-25000" dirty="0">
                <a:solidFill>
                  <a:schemeClr val="bg1"/>
                </a:solidFill>
              </a:rPr>
              <a:t>Monossacarídeos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8463979" y="2797899"/>
            <a:ext cx="170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baseline="-25000" dirty="0">
                <a:solidFill>
                  <a:schemeClr val="bg1"/>
                </a:solidFill>
              </a:rPr>
              <a:t>Ex: Vegetais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8467915" y="3798484"/>
            <a:ext cx="3698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baseline="-25000" dirty="0">
                <a:solidFill>
                  <a:schemeClr val="bg1"/>
                </a:solidFill>
              </a:rPr>
              <a:t>Ex: degradação da Celulose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8485767" y="4770937"/>
            <a:ext cx="258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baseline="-25000" dirty="0">
                <a:solidFill>
                  <a:schemeClr val="bg1"/>
                </a:solidFill>
              </a:rPr>
              <a:t>Ex: Cana de Açúcar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8515797" y="5719615"/>
            <a:ext cx="253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baseline="-25000" dirty="0">
                <a:solidFill>
                  <a:schemeClr val="bg1"/>
                </a:solidFill>
              </a:rPr>
              <a:t>Ex: Açúcar do leite</a:t>
            </a:r>
          </a:p>
        </p:txBody>
      </p:sp>
    </p:spTree>
    <p:extLst>
      <p:ext uri="{BB962C8B-B14F-4D97-AF65-F5344CB8AC3E}">
        <p14:creationId xmlns:p14="http://schemas.microsoft.com/office/powerpoint/2010/main" val="4065385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05" y="3429000"/>
            <a:ext cx="6306671" cy="235869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50" y="-42561"/>
            <a:ext cx="1971185" cy="197118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6084" y="-85993"/>
            <a:ext cx="3455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FFFF00"/>
                </a:solidFill>
              </a:rPr>
              <a:t>Amido</a:t>
            </a:r>
            <a:endParaRPr lang="pt-BR" sz="3600" b="1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741924" y="1172272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(C</a:t>
            </a:r>
            <a:r>
              <a:rPr lang="pt-BR" sz="2800" b="1" baseline="-25000" dirty="0">
                <a:solidFill>
                  <a:srgbClr val="FFFF00"/>
                </a:solidFill>
              </a:rPr>
              <a:t>6</a:t>
            </a:r>
            <a:r>
              <a:rPr lang="pt-BR" sz="2800" b="1" dirty="0">
                <a:solidFill>
                  <a:srgbClr val="FFFF00"/>
                </a:solidFill>
              </a:rPr>
              <a:t>H</a:t>
            </a:r>
            <a:r>
              <a:rPr lang="pt-BR" sz="2800" b="1" baseline="-25000" dirty="0">
                <a:solidFill>
                  <a:srgbClr val="FFFF00"/>
                </a:solidFill>
              </a:rPr>
              <a:t>10</a:t>
            </a:r>
            <a:r>
              <a:rPr lang="pt-BR" sz="2800" b="1" dirty="0">
                <a:solidFill>
                  <a:srgbClr val="FFFF00"/>
                </a:solidFill>
              </a:rPr>
              <a:t>O</a:t>
            </a:r>
            <a:r>
              <a:rPr lang="pt-BR" sz="2800" b="1" baseline="-25000" dirty="0">
                <a:solidFill>
                  <a:srgbClr val="FFFF00"/>
                </a:solidFill>
              </a:rPr>
              <a:t>5</a:t>
            </a:r>
            <a:r>
              <a:rPr lang="pt-BR" sz="2800" b="1" dirty="0">
                <a:solidFill>
                  <a:srgbClr val="FFFF00"/>
                </a:solidFill>
              </a:rPr>
              <a:t>)</a:t>
            </a:r>
            <a:r>
              <a:rPr lang="pt-BR" sz="2800" b="1" i="1" baseline="-25000" dirty="0">
                <a:solidFill>
                  <a:srgbClr val="FFFF00"/>
                </a:solidFill>
              </a:rPr>
              <a:t>n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618984" y="1373013"/>
            <a:ext cx="75916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O grão de amido é uma mistura </a:t>
            </a:r>
          </a:p>
          <a:p>
            <a:pPr algn="ctr"/>
            <a:r>
              <a:rPr lang="pt-BR" sz="2800" b="1" dirty="0"/>
              <a:t>de dois polissacarídeos, </a:t>
            </a:r>
            <a:r>
              <a:rPr lang="pt-BR" sz="2800" b="1" dirty="0">
                <a:solidFill>
                  <a:srgbClr val="FFFF00"/>
                </a:solidFill>
              </a:rPr>
              <a:t>Amilose e Amilopectina</a:t>
            </a:r>
            <a:r>
              <a:rPr lang="pt-BR" sz="2800" b="1" dirty="0"/>
              <a:t>,</a:t>
            </a:r>
          </a:p>
          <a:p>
            <a:pPr algn="ctr"/>
            <a:r>
              <a:rPr lang="pt-BR" sz="2800" b="1" dirty="0"/>
              <a:t> polímeros de glicose formados através </a:t>
            </a:r>
          </a:p>
          <a:p>
            <a:pPr algn="ctr"/>
            <a:r>
              <a:rPr lang="pt-BR" sz="2800" b="1" dirty="0"/>
              <a:t>de síntese por desidratação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4835" y="2542509"/>
            <a:ext cx="480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O amido é sintetizado em </a:t>
            </a:r>
          </a:p>
          <a:p>
            <a:pPr algn="ctr"/>
            <a:r>
              <a:rPr lang="pt-BR" sz="2400" b="1" dirty="0"/>
              <a:t>organelas denominadas plastídeos: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17616" y="3510337"/>
            <a:ext cx="488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 </a:t>
            </a:r>
            <a:r>
              <a:rPr lang="pt-BR" sz="2800" b="1" dirty="0"/>
              <a:t>É um carboidrato de reserva energética nos tecidos vegetais.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46890" y="4608347"/>
            <a:ext cx="39900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O amido é encontrado nas </a:t>
            </a:r>
          </a:p>
          <a:p>
            <a:pPr algn="ctr"/>
            <a:r>
              <a:rPr lang="pt-BR" sz="2400" b="1" dirty="0"/>
              <a:t>sementes, caules e raízes</a:t>
            </a:r>
          </a:p>
          <a:p>
            <a:pPr algn="ctr"/>
            <a:r>
              <a:rPr lang="pt-BR" sz="2400" b="1" dirty="0"/>
              <a:t> de várias plantas como trigo, </a:t>
            </a:r>
          </a:p>
          <a:p>
            <a:pPr algn="ctr"/>
            <a:r>
              <a:rPr lang="pt-BR" sz="2400" b="1" dirty="0"/>
              <a:t>mandioca, arroz,  milho,  </a:t>
            </a:r>
          </a:p>
          <a:p>
            <a:pPr algn="ctr"/>
            <a:r>
              <a:rPr lang="pt-BR" sz="2400" b="1" dirty="0"/>
              <a:t>feijão, batata, entre outras.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584069" y="-85993"/>
            <a:ext cx="46944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Carboidratos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121902" y="678635"/>
            <a:ext cx="310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</a:rPr>
              <a:t>Polissacarídeos</a:t>
            </a:r>
          </a:p>
        </p:txBody>
      </p:sp>
    </p:spTree>
    <p:extLst>
      <p:ext uri="{BB962C8B-B14F-4D97-AF65-F5344CB8AC3E}">
        <p14:creationId xmlns:p14="http://schemas.microsoft.com/office/powerpoint/2010/main" val="4090240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48" y="996707"/>
            <a:ext cx="5796425" cy="57295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909"/>
            <a:ext cx="2447366" cy="244736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645463" y="52939"/>
            <a:ext cx="3595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Glicogênio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4451" y="2102548"/>
            <a:ext cx="55054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É a </a:t>
            </a:r>
            <a:r>
              <a:rPr lang="pt-BR" sz="2800" b="1" u="sng" dirty="0"/>
              <a:t>principal reserva energética nas </a:t>
            </a:r>
          </a:p>
          <a:p>
            <a:pPr algn="ctr"/>
            <a:r>
              <a:rPr lang="pt-BR" sz="2800" b="1" u="sng" dirty="0"/>
              <a:t>células animais, fungos e bactérias</a:t>
            </a:r>
            <a:r>
              <a:rPr lang="pt-BR" sz="2800" b="1" dirty="0"/>
              <a:t> </a:t>
            </a:r>
          </a:p>
          <a:p>
            <a:pPr algn="ctr"/>
            <a:r>
              <a:rPr lang="pt-BR" sz="2800" b="1" dirty="0"/>
              <a:t>como as cianobactérias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27058" y="3626042"/>
            <a:ext cx="3454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Em humanos localiza-se </a:t>
            </a:r>
          </a:p>
          <a:p>
            <a:pPr algn="ctr"/>
            <a:r>
              <a:rPr lang="pt-BR" sz="2400" b="1" dirty="0"/>
              <a:t>no Fígado e nos Músculos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89773" y="5662000"/>
            <a:ext cx="4766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O glicogênio muscular só é</a:t>
            </a:r>
          </a:p>
          <a:p>
            <a:pPr algn="ctr"/>
            <a:r>
              <a:rPr lang="pt-BR" sz="2400" b="1" dirty="0"/>
              <a:t>utilizado para a contração muscular.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923109" y="753199"/>
            <a:ext cx="2268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Solúvel em água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64451" y="4564158"/>
            <a:ext cx="5398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Glicogênese </a:t>
            </a:r>
            <a:r>
              <a:rPr lang="pt-BR" sz="2400" b="1" dirty="0"/>
              <a:t>é o nome dado a sua síntese</a:t>
            </a:r>
          </a:p>
          <a:p>
            <a:pPr algn="ctr"/>
            <a:r>
              <a:rPr lang="pt-BR" sz="2400" b="1" dirty="0"/>
              <a:t>(estimulado pela insulina)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38348" y="-71909"/>
            <a:ext cx="5103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/>
              <a:t>Carboidratos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373792" y="805254"/>
            <a:ext cx="310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Polissacarídeos</a:t>
            </a:r>
          </a:p>
        </p:txBody>
      </p:sp>
    </p:spTree>
    <p:extLst>
      <p:ext uri="{BB962C8B-B14F-4D97-AF65-F5344CB8AC3E}">
        <p14:creationId xmlns:p14="http://schemas.microsoft.com/office/powerpoint/2010/main" val="2061626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8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5" y="-244531"/>
            <a:ext cx="2288079" cy="228807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730188" y="64112"/>
            <a:ext cx="3345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FFFF00"/>
                </a:solidFill>
              </a:rPr>
              <a:t>Quitina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660413" y="5179398"/>
            <a:ext cx="28711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Polissacarídeo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insolúvel em água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530" y="1819420"/>
            <a:ext cx="432586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Principal componente da </a:t>
            </a:r>
          </a:p>
          <a:p>
            <a:pPr algn="ctr"/>
            <a:r>
              <a:rPr lang="pt-BR" sz="2800" b="1" u="sng" dirty="0">
                <a:solidFill>
                  <a:schemeClr val="bg1"/>
                </a:solidFill>
              </a:rPr>
              <a:t>parede celular dos fungos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do </a:t>
            </a:r>
            <a:r>
              <a:rPr lang="pt-BR" sz="2800" b="1" u="sng" dirty="0">
                <a:solidFill>
                  <a:schemeClr val="bg1"/>
                </a:solidFill>
              </a:rPr>
              <a:t>exoesqueleto </a:t>
            </a:r>
          </a:p>
          <a:p>
            <a:pPr algn="ctr"/>
            <a:r>
              <a:rPr lang="pt-BR" sz="2800" b="1" u="sng" dirty="0">
                <a:solidFill>
                  <a:schemeClr val="bg1"/>
                </a:solidFill>
              </a:rPr>
              <a:t>de artrópodes</a:t>
            </a:r>
            <a:r>
              <a:rPr lang="pt-BR" sz="2800" b="1" dirty="0">
                <a:solidFill>
                  <a:schemeClr val="bg1"/>
                </a:solidFill>
              </a:rPr>
              <a:t>, na </a:t>
            </a:r>
            <a:r>
              <a:rPr lang="pt-BR" sz="2800" b="1" u="sng" dirty="0">
                <a:solidFill>
                  <a:schemeClr val="bg1"/>
                </a:solidFill>
              </a:rPr>
              <a:t>rádula</a:t>
            </a:r>
          </a:p>
          <a:p>
            <a:pPr algn="ctr"/>
            <a:r>
              <a:rPr lang="pt-BR" sz="2800" b="1" u="sng" dirty="0">
                <a:solidFill>
                  <a:schemeClr val="bg1"/>
                </a:solidFill>
              </a:rPr>
              <a:t>dos moluscos</a:t>
            </a:r>
            <a:r>
              <a:rPr lang="pt-BR" sz="2800" b="1" dirty="0">
                <a:solidFill>
                  <a:schemeClr val="bg1"/>
                </a:solidFill>
              </a:rPr>
              <a:t>, bico dos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Cefalópodes e “concha” dos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Foraminíferos.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9988" y="5718006"/>
            <a:ext cx="3212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Resistente, flexível, 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biodegradável e atóxico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093059" y="1264441"/>
            <a:ext cx="2412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(C</a:t>
            </a:r>
            <a:r>
              <a:rPr lang="pt-BR" sz="3600" b="1" baseline="-25000" dirty="0">
                <a:solidFill>
                  <a:schemeClr val="bg1"/>
                </a:solidFill>
              </a:rPr>
              <a:t>8</a:t>
            </a:r>
            <a:r>
              <a:rPr lang="pt-BR" sz="3600" b="1" dirty="0">
                <a:solidFill>
                  <a:schemeClr val="bg1"/>
                </a:solidFill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</a:rPr>
              <a:t>13</a:t>
            </a:r>
            <a:r>
              <a:rPr lang="pt-BR" sz="3600" b="1" dirty="0">
                <a:solidFill>
                  <a:schemeClr val="bg1"/>
                </a:solidFill>
              </a:rPr>
              <a:t>O</a:t>
            </a:r>
            <a:r>
              <a:rPr lang="pt-BR" sz="3600" b="1" baseline="-25000" dirty="0">
                <a:solidFill>
                  <a:schemeClr val="bg1"/>
                </a:solidFill>
              </a:rPr>
              <a:t>5</a:t>
            </a:r>
            <a:r>
              <a:rPr lang="pt-BR" sz="3600" b="1" dirty="0">
                <a:solidFill>
                  <a:schemeClr val="bg1"/>
                </a:solidFill>
              </a:rPr>
              <a:t>N)</a:t>
            </a:r>
            <a:r>
              <a:rPr lang="pt-BR" sz="3600" b="1" baseline="-25000" dirty="0">
                <a:solidFill>
                  <a:schemeClr val="bg1"/>
                </a:solidFill>
              </a:rPr>
              <a:t>n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665031" y="-87712"/>
            <a:ext cx="5103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Carboidratos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747067" y="789451"/>
            <a:ext cx="310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Polissacarídeos</a:t>
            </a:r>
          </a:p>
        </p:txBody>
      </p:sp>
    </p:spTree>
    <p:extLst>
      <p:ext uri="{BB962C8B-B14F-4D97-AF65-F5344CB8AC3E}">
        <p14:creationId xmlns:p14="http://schemas.microsoft.com/office/powerpoint/2010/main" val="966465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566">
            <a:off x="3915309" y="2247644"/>
            <a:ext cx="7930513" cy="366786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5" y="-244531"/>
            <a:ext cx="2182907" cy="218290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652634" y="71451"/>
            <a:ext cx="4718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FFC000"/>
                </a:solidFill>
              </a:rPr>
              <a:t>Celulose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167745" y="1393403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(C</a:t>
            </a:r>
            <a:r>
              <a:rPr lang="pt-BR" sz="3600" b="1" baseline="-25000" dirty="0">
                <a:solidFill>
                  <a:schemeClr val="bg1"/>
                </a:solidFill>
              </a:rPr>
              <a:t>6</a:t>
            </a:r>
            <a:r>
              <a:rPr lang="pt-BR" sz="3600" b="1" dirty="0">
                <a:solidFill>
                  <a:schemeClr val="bg1"/>
                </a:solidFill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</a:rPr>
              <a:t>10</a:t>
            </a:r>
            <a:r>
              <a:rPr lang="pt-BR" sz="3600" b="1" dirty="0">
                <a:solidFill>
                  <a:schemeClr val="bg1"/>
                </a:solidFill>
              </a:rPr>
              <a:t>O</a:t>
            </a:r>
            <a:r>
              <a:rPr lang="pt-BR" sz="3600" b="1" baseline="-25000" dirty="0">
                <a:solidFill>
                  <a:schemeClr val="bg1"/>
                </a:solidFill>
              </a:rPr>
              <a:t>5</a:t>
            </a:r>
            <a:r>
              <a:rPr lang="pt-BR" sz="3600" b="1" dirty="0">
                <a:solidFill>
                  <a:schemeClr val="bg1"/>
                </a:solidFill>
              </a:rPr>
              <a:t>)n</a:t>
            </a:r>
            <a:r>
              <a:rPr lang="pt-BR" sz="3600" b="1" dirty="0"/>
              <a:t> 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745669" y="5356846"/>
            <a:ext cx="3252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Polissacarídeo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insolúvel em água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7607" y="2456048"/>
            <a:ext cx="42647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É um dos principais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 constituintes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 das paredes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celulares das plantas 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554391" y="1501125"/>
            <a:ext cx="40500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Sua hidrólise completa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 produz glicose. 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71801" y="2434"/>
            <a:ext cx="5103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Carboidratos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763244" y="935635"/>
            <a:ext cx="310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Polissacarídeos</a:t>
            </a:r>
          </a:p>
        </p:txBody>
      </p:sp>
    </p:spTree>
    <p:extLst>
      <p:ext uri="{BB962C8B-B14F-4D97-AF65-F5344CB8AC3E}">
        <p14:creationId xmlns:p14="http://schemas.microsoft.com/office/powerpoint/2010/main" val="69364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F495B0-85C4-4407-9CE0-116AA52EC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48" y="289679"/>
            <a:ext cx="2326670" cy="8847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BF08051-407F-492F-B1BC-DF9D3E75884B}"/>
              </a:ext>
            </a:extLst>
          </p:cNvPr>
          <p:cNvSpPr txBox="1"/>
          <p:nvPr/>
        </p:nvSpPr>
        <p:spPr>
          <a:xfrm>
            <a:off x="198782" y="289679"/>
            <a:ext cx="918375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1) (ENEM, 2012 PPL) A produção de biocombustíveis é resultado direto do fomento a pesquisas científicas em biotecnologia que ocorreu no Brasil nas últimas décadas. A escolha do vegetal a ser usado considera, entre outros aspectos, a produtividade da matéria-prima em termos de rendimento e custos associados. O etanol é produzido a partir da fermentação de carboidratos e quanto mais simples a molécula de glicídio, mais eficiente é o processo. Etanol de quê? Revista Pesquisa Fapesp, 28 nov. 2007 (adaptado). O vegetal que apresenta maior eficiência no processo da produção do etanol é </a:t>
            </a:r>
          </a:p>
          <a:p>
            <a:pPr marL="342900" indent="-342900" algn="just">
              <a:buAutoNum type="alphaUcParenR"/>
            </a:pPr>
            <a:r>
              <a:rPr lang="pt-BR" sz="2400" b="1" dirty="0"/>
              <a:t>o milho, pois apresenta sementes com alto teor de amido. </a:t>
            </a:r>
          </a:p>
          <a:p>
            <a:pPr marL="342900" indent="-342900" algn="just">
              <a:buAutoNum type="alphaUcParenR"/>
            </a:pPr>
            <a:r>
              <a:rPr lang="pt-BR" sz="2400" b="1" dirty="0"/>
              <a:t>a mandioca, pois apresenta raízes com alto teor de celulose. </a:t>
            </a:r>
          </a:p>
          <a:p>
            <a:pPr marL="342900" indent="-342900" algn="just">
              <a:buAutoNum type="alphaUcParenR"/>
            </a:pPr>
            <a:r>
              <a:rPr lang="pt-BR" sz="2400" b="1" dirty="0"/>
              <a:t>a soja, pois apresenta sementes com alto teor de glicogênio. </a:t>
            </a:r>
          </a:p>
          <a:p>
            <a:pPr marL="342900" indent="-342900" algn="just">
              <a:buAutoNum type="alphaUcParenR"/>
            </a:pPr>
            <a:r>
              <a:rPr lang="pt-BR" sz="2400" b="1" dirty="0"/>
              <a:t>o feijão, pois apresenta sementes com alto teor de quitina. </a:t>
            </a:r>
          </a:p>
          <a:p>
            <a:pPr marL="342900" indent="-342900" algn="just">
              <a:buAutoNum type="alphaUcParenR"/>
            </a:pPr>
            <a:r>
              <a:rPr lang="pt-BR" sz="2400" b="1" dirty="0"/>
              <a:t>a cana-de-açúcar, pois apresenta colmos com alto teor de sacarose</a:t>
            </a:r>
          </a:p>
        </p:txBody>
      </p:sp>
    </p:spTree>
    <p:extLst>
      <p:ext uri="{BB962C8B-B14F-4D97-AF65-F5344CB8AC3E}">
        <p14:creationId xmlns:p14="http://schemas.microsoft.com/office/powerpoint/2010/main" val="2986082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2006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853885"/>
            <a:ext cx="1026458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carboidratos, moléculas constituídas, em geral, por átomos de carbono, hidrogênio e oxigênio, podem ser divididos em três grupos: monossacarídeos, oligossacarídeos e polissacarídeos. A primeira coluna, abaixo, apresenta três grupos de carboidratos, e a segunda, alguns exemplos desses carboidratos. Associe adequadamente a segunda coluna à primeira. </a:t>
            </a:r>
          </a:p>
          <a:p>
            <a:pPr marL="457200" indent="-457200" algn="just">
              <a:buAutoNum type="arabicPeriod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Monossacarídeo </a:t>
            </a:r>
          </a:p>
          <a:p>
            <a:pPr marL="457200" indent="-457200" algn="just">
              <a:buAutoNum type="arabicPeriod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Oligossacarídeo </a:t>
            </a:r>
          </a:p>
          <a:p>
            <a:pPr marL="457200" indent="-457200" algn="just">
              <a:buAutoNum type="arabicPeriod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Polissacarídeo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 ) sacarose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 ) amido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galactose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) desoxirribose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) quitina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) maltose </a:t>
            </a:r>
          </a:p>
          <a:p>
            <a:pPr algn="just"/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sequência correta de preenchimento dos parênteses, de cima para baixo, é </a:t>
            </a:r>
          </a:p>
          <a:p>
            <a:pPr marL="457200" indent="-457200" algn="just">
              <a:buAutoNum type="alphaUcParenBoth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2 - 3 - 1 - 1 - 3 - 2. </a:t>
            </a:r>
          </a:p>
          <a:p>
            <a:pPr marL="457200" indent="-457200" algn="just">
              <a:buAutoNum type="alphaUcParenBoth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3 - 1- 3 - 2 - 2 - 1. </a:t>
            </a:r>
          </a:p>
          <a:p>
            <a:pPr marL="457200" indent="-457200" algn="just">
              <a:buAutoNum type="alphaUcParenBoth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1- 2 - 2 - 3 - 1- 3. </a:t>
            </a:r>
          </a:p>
          <a:p>
            <a:pPr marL="457200" indent="-457200" algn="just">
              <a:buAutoNum type="alphaUcParenBoth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2 - 1 - 2 - 2 - 3 - 1. </a:t>
            </a:r>
          </a:p>
          <a:p>
            <a:pPr marL="457200" indent="-457200" algn="just">
              <a:buAutoNum type="alphaUcParenBoth"/>
            </a:pPr>
            <a:r>
              <a:rPr lang="pt-BR" sz="19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1 - 3 - 1 - 3 - 2 - 2. </a:t>
            </a:r>
            <a:endParaRPr lang="pt-B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244" y="4724399"/>
            <a:ext cx="1760147" cy="17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92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DE8E9EB-F989-4E3C-AC5E-A6B0999BE09B}"/>
              </a:ext>
            </a:extLst>
          </p:cNvPr>
          <p:cNvSpPr txBox="1"/>
          <p:nvPr/>
        </p:nvSpPr>
        <p:spPr>
          <a:xfrm>
            <a:off x="247011" y="1087378"/>
            <a:ext cx="99503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2) Sobre as macromoléculas biológicas presentes em todos os organismos, é correto afirmar que</a:t>
            </a:r>
          </a:p>
          <a:p>
            <a:pPr algn="just"/>
            <a:endParaRPr lang="pt-BR" sz="24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(A) os carboidratos são as macromoléculas encontradas em maior quantidade nos tecidos vivos.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(B) os carboidratos podem ter função estrutural como, por exemplo, a quitina presente nos artrópodes.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(C) os monômeros das proteínas são os aminoácidos cujas diversificadas funções incluem o armazenamento de energia.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(D) os ácidos graxos saturados são encontrados somente em animais, pois as plantas não produzem colesterol.</a:t>
            </a:r>
          </a:p>
          <a:p>
            <a:pPr algn="just"/>
            <a:r>
              <a:rPr lang="pt-BR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(E) as bases nitrogenadas encontradas no DNA e no RNA são as mesmas.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68DCD0B-09CC-4C23-B900-3B0FA9561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10" y="4994842"/>
            <a:ext cx="1564341" cy="15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0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03" y="1498611"/>
            <a:ext cx="3685054" cy="36850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8770035" y="1570704"/>
            <a:ext cx="2187389" cy="4806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9211290" y="148788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Cálcio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88991" y="4231893"/>
            <a:ext cx="652633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Composição dos ossos e dentes 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Coagulação sanguínea 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Transmissão dos impulsos nervosos 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Contração muscular 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03" y="1261562"/>
            <a:ext cx="4760126" cy="28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6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2019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28ED852-1571-4A46-ABD5-D9AB9478339F}"/>
              </a:ext>
            </a:extLst>
          </p:cNvPr>
          <p:cNvSpPr txBox="1"/>
          <p:nvPr/>
        </p:nvSpPr>
        <p:spPr>
          <a:xfrm>
            <a:off x="215154" y="1066453"/>
            <a:ext cx="948154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8) Seres humanos necessitam armazenar moléculas combustíveis que podem ser liberadas quando necessário. Considere as seguintes afirmações sobre essas moléculas. </a:t>
            </a:r>
          </a:p>
          <a:p>
            <a:pPr algn="just"/>
            <a:r>
              <a:rPr lang="pt-BR" sz="2400" b="1" dirty="0"/>
              <a:t>I - Os carboidratos, armazenados sob a forma de glicogênio, correspondem ao requerimento energético basal de uma semana. </a:t>
            </a:r>
          </a:p>
          <a:p>
            <a:pPr algn="just"/>
            <a:r>
              <a:rPr lang="pt-BR" sz="2400" b="1" dirty="0"/>
              <a:t>II - A gordura possui maior conteúdo energético por grama do que o glicogênio. </a:t>
            </a:r>
          </a:p>
          <a:p>
            <a:pPr algn="just"/>
            <a:r>
              <a:rPr lang="pt-BR" sz="2400" b="1" dirty="0"/>
              <a:t>III- Indivíduos em jejum prolongado necessitam metabolizar moléculas de tecidos de reserva. </a:t>
            </a:r>
          </a:p>
          <a:p>
            <a:pPr algn="just"/>
            <a:r>
              <a:rPr lang="pt-BR" sz="2400" b="1" dirty="0"/>
              <a:t>Quais estão corretas?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 Apenas I.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 Apenas III.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 Apenas I e II.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 Apenas II e III.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 I, II e III.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FF2EF81-647A-4714-B682-00B54688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4189" y="5046493"/>
            <a:ext cx="1292469" cy="12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62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38753" y="-142264"/>
            <a:ext cx="4165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/>
              <a:t>Lipídeos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60" y="-344670"/>
            <a:ext cx="2918012" cy="291801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15053" y="5059405"/>
            <a:ext cx="44671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São moléculas orgânicas </a:t>
            </a:r>
          </a:p>
          <a:p>
            <a:pPr algn="ctr"/>
            <a:r>
              <a:rPr lang="pt-BR" sz="2400" b="1" dirty="0"/>
              <a:t>insolúveis em água e solúveis</a:t>
            </a:r>
          </a:p>
          <a:p>
            <a:pPr algn="ctr"/>
            <a:r>
              <a:rPr lang="pt-BR" sz="2400" b="1" dirty="0"/>
              <a:t> em certas substâncias orgânicas, </a:t>
            </a:r>
          </a:p>
          <a:p>
            <a:pPr algn="ctr"/>
            <a:r>
              <a:rPr lang="pt-BR" sz="2400" b="1" dirty="0"/>
              <a:t>tais como álcool, éter e acetona.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591095" y="3905242"/>
            <a:ext cx="2600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Reserva energética</a:t>
            </a:r>
          </a:p>
          <a:p>
            <a:pPr algn="ctr"/>
            <a:r>
              <a:rPr lang="pt-BR" sz="2400" b="1" dirty="0"/>
              <a:t>Isolante térmico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4463" y="4359153"/>
            <a:ext cx="49900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Ésteres compostos por uma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molécula de ácido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(ácido graxo) e uma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de álcool (glicerol ou outro).</a:t>
            </a:r>
          </a:p>
        </p:txBody>
      </p:sp>
    </p:spTree>
    <p:extLst>
      <p:ext uri="{BB962C8B-B14F-4D97-AF65-F5344CB8AC3E}">
        <p14:creationId xmlns:p14="http://schemas.microsoft.com/office/powerpoint/2010/main" val="3049350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4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494"/>
            <a:ext cx="2205318" cy="220531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452397" y="0"/>
            <a:ext cx="5671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200" b="1" dirty="0"/>
              <a:t>Glicerídeos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340038" y="917165"/>
            <a:ext cx="21852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/>
              <a:t>Óleos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1846" y="4366281"/>
            <a:ext cx="58041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São lipídios formado por triglicerídeo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que possuem radicais insaturados,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ou lipídios formados pela união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de três moléculas de ácidos graxos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 e uma molécula de glicerol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980667" y="5412721"/>
            <a:ext cx="3980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São substâncias no estado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líquido viscoso nas condições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ambientes.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412860" y="1794328"/>
            <a:ext cx="230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São hidrofóbicos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6863" y="1700039"/>
            <a:ext cx="4553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Reserva energética presente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principalmente nas sementes</a:t>
            </a:r>
          </a:p>
        </p:txBody>
      </p:sp>
    </p:spTree>
    <p:extLst>
      <p:ext uri="{BB962C8B-B14F-4D97-AF65-F5344CB8AC3E}">
        <p14:creationId xmlns:p14="http://schemas.microsoft.com/office/powerpoint/2010/main" val="517023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96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60" y="-344670"/>
            <a:ext cx="2918012" cy="29180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55979" y="-1"/>
            <a:ext cx="56710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200" b="1" dirty="0">
                <a:solidFill>
                  <a:schemeClr val="bg1"/>
                </a:solidFill>
              </a:rPr>
              <a:t>Glicerídeos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065929" y="1040449"/>
            <a:ext cx="2828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Gorduras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451811" y="4739406"/>
            <a:ext cx="37600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Sintetizadas pela união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 três ácidos graxos à uma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molécula de glicerol,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formando um éster. 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55416" y="4175554"/>
            <a:ext cx="39428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Se todos os carbonos 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uma cadeia de ácidos graxos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se unirem através de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ligações simples, dizemos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que se trata 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uma cadeia saturada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501" y="2348703"/>
            <a:ext cx="4214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Raleway"/>
              </a:rPr>
              <a:t>sólida à temperatura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Raleway"/>
              </a:rPr>
              <a:t> ambiente e encontrada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Raleway"/>
              </a:rPr>
              <a:t>principalmente em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Raleway"/>
              </a:rPr>
              <a:t>produtos de origem animal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073229" y="200053"/>
            <a:ext cx="3005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Reserva energética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Isolante térmico</a:t>
            </a:r>
          </a:p>
        </p:txBody>
      </p:sp>
    </p:spTree>
    <p:extLst>
      <p:ext uri="{BB962C8B-B14F-4D97-AF65-F5344CB8AC3E}">
        <p14:creationId xmlns:p14="http://schemas.microsoft.com/office/powerpoint/2010/main" val="1974435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54149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6" y="3607901"/>
            <a:ext cx="2857143" cy="190476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1" y="4849713"/>
            <a:ext cx="3129202" cy="20871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0" y="2360812"/>
            <a:ext cx="2769107" cy="16990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24" y="3695093"/>
            <a:ext cx="3257550" cy="32575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22" y="2685566"/>
            <a:ext cx="2294345" cy="186207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60" y="-344670"/>
            <a:ext cx="2918012" cy="291801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10049" y="864588"/>
            <a:ext cx="40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Glicerídeos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963599" y="1559354"/>
            <a:ext cx="4453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Gorduras Polinsaturadas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148743" y="10843"/>
            <a:ext cx="39566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/>
              <a:t>Ômega 3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28" y="2129832"/>
            <a:ext cx="1797282" cy="179728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075172" y="2818091"/>
            <a:ext cx="883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Atum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33246" y="4352617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Salmão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171012" y="5726113"/>
            <a:ext cx="1311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Sardinha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814702" y="3230636"/>
            <a:ext cx="1471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Linhaça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686158" y="4972396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Chia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911349" y="2761331"/>
            <a:ext cx="94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Nozes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127834" y="2129832"/>
            <a:ext cx="597304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Diminuir o desconforto da TPM;</a:t>
            </a:r>
          </a:p>
          <a:p>
            <a:r>
              <a:rPr lang="pt-BR" sz="2400" b="1" dirty="0"/>
              <a:t>Favorecer a memória;</a:t>
            </a:r>
          </a:p>
          <a:p>
            <a:r>
              <a:rPr lang="pt-BR" sz="2400" b="1" dirty="0"/>
              <a:t>Fortalecer o cérebro;</a:t>
            </a:r>
          </a:p>
          <a:p>
            <a:r>
              <a:rPr lang="pt-BR" sz="2400" b="1" dirty="0"/>
              <a:t>Combater a depressão;</a:t>
            </a:r>
          </a:p>
          <a:p>
            <a:r>
              <a:rPr lang="pt-BR" sz="2400" b="1" dirty="0"/>
              <a:t>Combater doenças inflamatórias;</a:t>
            </a:r>
          </a:p>
          <a:p>
            <a:r>
              <a:rPr lang="pt-BR" sz="2400" b="1" dirty="0"/>
              <a:t>Diminuir o risco de doenças cardiovasculares;</a:t>
            </a:r>
          </a:p>
          <a:p>
            <a:r>
              <a:rPr lang="pt-BR" sz="2400" b="1" dirty="0"/>
              <a:t>Diminuir o colesterol;</a:t>
            </a:r>
          </a:p>
          <a:p>
            <a:r>
              <a:rPr lang="pt-BR" sz="2400" b="1" dirty="0"/>
              <a:t>Melhorar a capacidade de aprendizagem;</a:t>
            </a:r>
          </a:p>
          <a:p>
            <a:r>
              <a:rPr lang="pt-BR" sz="2400" b="1" dirty="0"/>
              <a:t>Melhorar o rendimentos dos atletas;</a:t>
            </a:r>
          </a:p>
          <a:p>
            <a:r>
              <a:rPr lang="pt-BR" sz="2400" b="1" dirty="0"/>
              <a:t>Auxiliar no combate à osteoporose;</a:t>
            </a:r>
          </a:p>
          <a:p>
            <a:r>
              <a:rPr lang="pt-BR" sz="2400" b="1" dirty="0"/>
              <a:t>Diminuir as severidades das crises de asma;</a:t>
            </a:r>
          </a:p>
          <a:p>
            <a:r>
              <a:rPr lang="pt-BR" sz="2400" b="1" dirty="0"/>
              <a:t>Ajudar no combate à diabetes.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496542" y="1499877"/>
            <a:ext cx="2583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Benefícios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8468621" y="397707"/>
            <a:ext cx="2975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São Essenciais</a:t>
            </a:r>
          </a:p>
          <a:p>
            <a:pPr algn="ctr"/>
            <a:r>
              <a:rPr lang="pt-BR" sz="3200" b="1" dirty="0"/>
              <a:t>Não produzimos</a:t>
            </a:r>
          </a:p>
        </p:txBody>
      </p:sp>
    </p:spTree>
    <p:extLst>
      <p:ext uri="{BB962C8B-B14F-4D97-AF65-F5344CB8AC3E}">
        <p14:creationId xmlns:p14="http://schemas.microsoft.com/office/powerpoint/2010/main" val="1458881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54149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60" y="-344670"/>
            <a:ext cx="2918012" cy="29180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148743" y="10843"/>
            <a:ext cx="39566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/>
              <a:t>Ômega 6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42509" y="869081"/>
            <a:ext cx="40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Glicerídeos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63599" y="1559354"/>
            <a:ext cx="4453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Gorduras Polinsaturadas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7" y="2573342"/>
            <a:ext cx="1797282" cy="17972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65740" y="3198168"/>
            <a:ext cx="94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Nozes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" y="4256026"/>
            <a:ext cx="2350330" cy="194876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17316" y="6002592"/>
            <a:ext cx="2784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Semente de Girassol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9" y="2353448"/>
            <a:ext cx="2237070" cy="223707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020394" y="4381199"/>
            <a:ext cx="208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Óleo de soja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Óleo de canola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51" y="4590518"/>
            <a:ext cx="2975550" cy="150071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916370" y="6002591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Amendoim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53" y="2041364"/>
            <a:ext cx="3023147" cy="1889467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466026" y="3592914"/>
            <a:ext cx="2377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Castanha de Caju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496542" y="1499877"/>
            <a:ext cx="2583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Benefícios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468621" y="397707"/>
            <a:ext cx="2975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São Essenciais</a:t>
            </a:r>
          </a:p>
          <a:p>
            <a:pPr algn="ctr"/>
            <a:r>
              <a:rPr lang="pt-BR" sz="3200" b="1" dirty="0"/>
              <a:t>Não produzimos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158112" y="2099825"/>
            <a:ext cx="53589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pt-BR" sz="2400" b="1" dirty="0"/>
              <a:t>- Proteção contra a pressão arterial alta; </a:t>
            </a:r>
          </a:p>
          <a:p>
            <a:pPr fontAlgn="base"/>
            <a:r>
              <a:rPr lang="pt-BR" sz="2400" b="1" dirty="0"/>
              <a:t>- Combate o excesso de colesterol ruim;</a:t>
            </a:r>
          </a:p>
          <a:p>
            <a:pPr fontAlgn="base"/>
            <a:r>
              <a:rPr lang="pt-BR" sz="2400" b="1" dirty="0"/>
              <a:t>- Combate o excesso de glicose;</a:t>
            </a:r>
          </a:p>
          <a:p>
            <a:pPr fontAlgn="base"/>
            <a:r>
              <a:rPr lang="pt-BR" sz="2400" b="1" dirty="0"/>
              <a:t>- Prevenir a formação de coágulos;</a:t>
            </a:r>
          </a:p>
          <a:p>
            <a:pPr fontAlgn="base"/>
            <a:r>
              <a:rPr lang="pt-BR" sz="2400" b="1" dirty="0"/>
              <a:t>- Evita a Aterosclerose;</a:t>
            </a:r>
          </a:p>
          <a:p>
            <a:pPr fontAlgn="base"/>
            <a:r>
              <a:rPr lang="pt-BR" sz="2400" b="1" dirty="0"/>
              <a:t>- Atua positivamente no sistema Imune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046483" y="4319396"/>
            <a:ext cx="348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FF00"/>
                </a:solidFill>
              </a:rPr>
              <a:t>Prejuízos pelo excesso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6167509" y="4766807"/>
            <a:ext cx="5838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pt-BR" sz="2400" dirty="0"/>
              <a:t>Risco de processos inflamatórios no corpo 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O Ômega 6 pode destruir células</a:t>
            </a:r>
          </a:p>
          <a:p>
            <a:r>
              <a:rPr lang="pt-BR" sz="2400" dirty="0"/>
              <a:t> cerebrais e provocar o Mal de Alzheimer</a:t>
            </a:r>
          </a:p>
        </p:txBody>
      </p:sp>
    </p:spTree>
    <p:extLst>
      <p:ext uri="{BB962C8B-B14F-4D97-AF65-F5344CB8AC3E}">
        <p14:creationId xmlns:p14="http://schemas.microsoft.com/office/powerpoint/2010/main" val="347026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54149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660" y="-344670"/>
            <a:ext cx="2918012" cy="291801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148743" y="10843"/>
            <a:ext cx="39566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/>
              <a:t>Ômega 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272755" y="864893"/>
            <a:ext cx="40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Glicerídeos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63599" y="1559354"/>
            <a:ext cx="4933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Gorduras Monoinsaturadas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468621" y="397707"/>
            <a:ext cx="2975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São Essenciais</a:t>
            </a:r>
          </a:p>
          <a:p>
            <a:pPr algn="ctr"/>
            <a:r>
              <a:rPr lang="pt-BR" sz="3200" b="1" dirty="0"/>
              <a:t>Não produzimos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496542" y="1499877"/>
            <a:ext cx="2583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Benefícios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697345" y="2410155"/>
            <a:ext cx="5264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400" b="1" dirty="0"/>
              <a:t>Auxílio na produção dos </a:t>
            </a:r>
          </a:p>
          <a:p>
            <a:r>
              <a:rPr lang="pt-BR" sz="2400" b="1" dirty="0"/>
              <a:t>     hormônios Estrogênio e Testosterona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697345" y="3145026"/>
            <a:ext cx="51042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400" b="1" dirty="0"/>
              <a:t>Isolante Térmico protegendo órgãos</a:t>
            </a:r>
          </a:p>
          <a:p>
            <a:pPr marL="342900" indent="-342900">
              <a:buFontTx/>
              <a:buChar char="-"/>
            </a:pPr>
            <a:r>
              <a:rPr lang="pt-BR" sz="2400" b="1" dirty="0"/>
              <a:t>No transporte das vitaminas </a:t>
            </a:r>
          </a:p>
          <a:p>
            <a:r>
              <a:rPr lang="pt-BR" sz="2400" b="1" dirty="0"/>
              <a:t>     Lipossolúveis (A, D, E e K)</a:t>
            </a:r>
          </a:p>
          <a:p>
            <a:pPr marL="342900" indent="-342900">
              <a:buFontTx/>
              <a:buChar char="-"/>
            </a:pPr>
            <a:r>
              <a:rPr lang="pt-BR" sz="2400" b="1" dirty="0"/>
              <a:t>Redução do “mau” colesterol</a:t>
            </a:r>
          </a:p>
          <a:p>
            <a:pPr marL="342900" indent="-342900">
              <a:buFontTx/>
              <a:buChar char="-"/>
            </a:pPr>
            <a:r>
              <a:rPr lang="pt-BR" sz="2400" b="1" dirty="0"/>
              <a:t>Redução dos Triglicérides</a:t>
            </a:r>
          </a:p>
          <a:p>
            <a:r>
              <a:rPr lang="pt-BR" sz="2400" b="1" dirty="0"/>
              <a:t>    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1" y="2331190"/>
            <a:ext cx="2477075" cy="22182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0" y="4736527"/>
            <a:ext cx="2308532" cy="153228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87" y="5074332"/>
            <a:ext cx="2975550" cy="15007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71" y="3241152"/>
            <a:ext cx="3023147" cy="188946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18" y="2087359"/>
            <a:ext cx="1797282" cy="1797282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68820" y="4350233"/>
            <a:ext cx="2479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Azeite e azeitonas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97133" y="6084049"/>
            <a:ext cx="122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Abacate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336821" y="4894137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Amendoim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252637" y="3245481"/>
            <a:ext cx="1483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Castanhas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486515" y="2529918"/>
            <a:ext cx="94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Nozes</a:t>
            </a:r>
          </a:p>
        </p:txBody>
      </p:sp>
    </p:spTree>
    <p:extLst>
      <p:ext uri="{BB962C8B-B14F-4D97-AF65-F5344CB8AC3E}">
        <p14:creationId xmlns:p14="http://schemas.microsoft.com/office/powerpoint/2010/main" val="229616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18" y="-183305"/>
            <a:ext cx="2474259" cy="247425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515055" y="0"/>
            <a:ext cx="46313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</a:rPr>
              <a:t>Cerídeos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30747" y="2425642"/>
            <a:ext cx="50302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São ésteres formados pela união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 de um ácido graxo superior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e de um álcool graxo superior.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3511" y="3810637"/>
            <a:ext cx="4744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Podem ser produzidos tanto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por animais como por vegetais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3221" y="4948049"/>
            <a:ext cx="52537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Encontrados na cera de abelha,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na superfície das folhas, de frutas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 e no cerume (cera de ouvido).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70250" y="1466646"/>
            <a:ext cx="4696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Função de impermeabilização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e proteção</a:t>
            </a:r>
          </a:p>
        </p:txBody>
      </p:sp>
    </p:spTree>
    <p:extLst>
      <p:ext uri="{BB962C8B-B14F-4D97-AF65-F5344CB8AC3E}">
        <p14:creationId xmlns:p14="http://schemas.microsoft.com/office/powerpoint/2010/main" val="1103019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7992" cy="685800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707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3882088" y="-138371"/>
            <a:ext cx="48155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chemeClr val="bg1"/>
                </a:solidFill>
              </a:rPr>
              <a:t>Esteroide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43370" y="2325461"/>
            <a:ext cx="5480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Biossíntese de hormônios sexuais.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(Estrogênio, Progesterona e testosterona)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65042" y="3342871"/>
            <a:ext cx="5411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Biossíntese de hormônios da Suprarrenal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Cortisol e Aldosterona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911391" y="4173868"/>
            <a:ext cx="491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Presente na membrana celular 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células animais (Comando da fluidez)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730141" y="5054268"/>
            <a:ext cx="328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Precursor da Vitamina D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888894" y="5700600"/>
            <a:ext cx="2770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Componente da Bile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879783" y="5515933"/>
            <a:ext cx="3209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Sintetizado no Fígado e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obtido na alimentação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872741" y="1102049"/>
            <a:ext cx="37147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>
                <a:solidFill>
                  <a:srgbClr val="FFFF00"/>
                </a:solidFill>
              </a:rPr>
              <a:t>Colesterol</a:t>
            </a:r>
            <a:endParaRPr lang="pt-BR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85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88" y="50800"/>
            <a:ext cx="8890000" cy="6807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3455" y="4034117"/>
            <a:ext cx="1118056" cy="32407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0053" y="4034118"/>
            <a:ext cx="1118056" cy="32407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69" y="4720734"/>
            <a:ext cx="2663638" cy="18675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27443" y="4617575"/>
            <a:ext cx="1930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Circulação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110099" y="4654296"/>
            <a:ext cx="1930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Circulação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05189" y="5239071"/>
            <a:ext cx="1304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Fígado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324743" y="5524122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7285418" y="553145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84521" y="1346183"/>
            <a:ext cx="2265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Lipoproteína de </a:t>
            </a:r>
          </a:p>
          <a:p>
            <a:pPr algn="ctr"/>
            <a:r>
              <a:rPr lang="pt-BR" sz="2400" b="1" dirty="0"/>
              <a:t>alta densidade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874914" y="1264248"/>
            <a:ext cx="2265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Lipoproteína de </a:t>
            </a:r>
          </a:p>
          <a:p>
            <a:pPr algn="ctr"/>
            <a:r>
              <a:rPr lang="pt-BR" sz="2400" b="1" dirty="0"/>
              <a:t>baixa densidade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5" y="-165122"/>
            <a:ext cx="1688123" cy="168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53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122" y="2286000"/>
            <a:ext cx="3725396" cy="372539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/>
          <p:cNvSpPr/>
          <p:nvPr/>
        </p:nvSpPr>
        <p:spPr>
          <a:xfrm>
            <a:off x="8850125" y="2386508"/>
            <a:ext cx="2187389" cy="4806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345353" y="2335698"/>
            <a:ext cx="119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Cloro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9558" y="4590178"/>
            <a:ext cx="60029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Regulação da pressão osmótica 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Equilíbrio ácido-base do sangue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Formação do suco gástrico (HCl)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66" y="1835341"/>
            <a:ext cx="2293375" cy="22933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53" y="1207038"/>
            <a:ext cx="2557122" cy="26849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33" y="1057254"/>
            <a:ext cx="2520458" cy="18099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81" y="3075882"/>
            <a:ext cx="2753265" cy="15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6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99694" cy="687480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18" y="-183305"/>
            <a:ext cx="2603776" cy="260377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55858" y="134470"/>
            <a:ext cx="6913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</a:rPr>
              <a:t>Fosfolipídeos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83776" y="4963271"/>
            <a:ext cx="3998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Principais componentes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da membrana plasmática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</a:rPr>
              <a:t>da célula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60459" y="4779967"/>
            <a:ext cx="43962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Duas "caudas" de ácidos graxos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hidrofóbicas ligadas por meio 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um glicerol a uma "cabeça"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hidrofílica consistindo de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um grupo fosfato. 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900464" y="4900"/>
            <a:ext cx="1291536" cy="686990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8653953" y="1558986"/>
            <a:ext cx="327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Possuem características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anfipáticas</a:t>
            </a:r>
          </a:p>
        </p:txBody>
      </p:sp>
    </p:spTree>
    <p:extLst>
      <p:ext uri="{BB962C8B-B14F-4D97-AF65-F5344CB8AC3E}">
        <p14:creationId xmlns:p14="http://schemas.microsoft.com/office/powerpoint/2010/main" val="3529894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3377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64" y="-304329"/>
            <a:ext cx="2918012" cy="29180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3972" y="112120"/>
            <a:ext cx="44187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</a:rPr>
              <a:t>Carotenoides</a:t>
            </a:r>
          </a:p>
          <a:p>
            <a:pPr algn="ctr"/>
            <a:r>
              <a:rPr lang="pt-BR" sz="4800" b="1" u="sng" dirty="0">
                <a:solidFill>
                  <a:schemeClr val="bg1"/>
                </a:solidFill>
              </a:rPr>
              <a:t>Beta caroteno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84694" y="323680"/>
            <a:ext cx="2568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É um antioxidante 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muito importante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058218" y="4495848"/>
            <a:ext cx="61870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Ele é um pigmento natural e o mais abundante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do grupo dos carotenoides, sendo encontrado,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especialmente, em vegetais e frutas de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cor amarelo alaranjada e em folhosos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 cor verde-escura. 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9623" y="2136629"/>
            <a:ext cx="2285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Precursor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da Vitamina 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829890" y="2515960"/>
            <a:ext cx="3110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Auxilia na manutenção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da nossa pele 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4727" y="3397850"/>
            <a:ext cx="181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 Saúde dos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nossos olhos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49623" y="4695974"/>
            <a:ext cx="3377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incentiva a produção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de colágeno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33972" y="5943982"/>
            <a:ext cx="391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Beneficia o cabelo e as unhas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14014" y="4922150"/>
            <a:ext cx="2624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</a:rPr>
              <a:t>São Essenciais</a:t>
            </a:r>
          </a:p>
          <a:p>
            <a:pPr algn="ctr"/>
            <a:r>
              <a:rPr lang="pt-BR" sz="2800" b="1" dirty="0">
                <a:solidFill>
                  <a:srgbClr val="FFFF00"/>
                </a:solidFill>
              </a:rPr>
              <a:t>Não produzimos</a:t>
            </a:r>
          </a:p>
        </p:txBody>
      </p:sp>
    </p:spTree>
    <p:extLst>
      <p:ext uri="{BB962C8B-B14F-4D97-AF65-F5344CB8AC3E}">
        <p14:creationId xmlns:p14="http://schemas.microsoft.com/office/powerpoint/2010/main" val="1033856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7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64" y="-304329"/>
            <a:ext cx="2918012" cy="29180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3972" y="112120"/>
            <a:ext cx="44187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</a:rPr>
              <a:t>Carotenoides</a:t>
            </a:r>
          </a:p>
          <a:p>
            <a:pPr algn="ctr"/>
            <a:r>
              <a:rPr lang="pt-BR" sz="4800" b="1" u="sng" dirty="0">
                <a:solidFill>
                  <a:schemeClr val="bg1"/>
                </a:solidFill>
              </a:rPr>
              <a:t>Licopenos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426460" y="1780345"/>
            <a:ext cx="491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Tahoma" panose="020B0604030504040204" pitchFamily="34" charset="0"/>
              </a:rPr>
              <a:t>O licopeno é um pigmento vermelho vivo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308428" y="5617396"/>
            <a:ext cx="2624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</a:rPr>
              <a:t>São Essenciais</a:t>
            </a:r>
          </a:p>
          <a:p>
            <a:pPr algn="ctr"/>
            <a:r>
              <a:rPr lang="pt-BR" sz="2800" b="1" dirty="0">
                <a:solidFill>
                  <a:srgbClr val="FFFF00"/>
                </a:solidFill>
              </a:rPr>
              <a:t>Não produzimos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01145" y="2170774"/>
            <a:ext cx="4348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o antioxidante mais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eficaz entre os carotenoides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561803" y="4495736"/>
            <a:ext cx="52806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Reduz as chances de câncer de próstata 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e também a redução do risco 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 doenças cardiovasculares, além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 melhorar efetivamente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 sensibilidade à insulina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81292" y="2447706"/>
            <a:ext cx="3086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Sua biodisponibilidade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 é aumentada após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o cozimento.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602876" y="739178"/>
            <a:ext cx="38011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Licopeno pode ser essencial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para a saúde dos ossos 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4940" y="4495736"/>
            <a:ext cx="35985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Auxílio na saúde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da pele e dos olhos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Aumento na produção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de esperma</a:t>
            </a:r>
          </a:p>
        </p:txBody>
      </p:sp>
    </p:spTree>
    <p:extLst>
      <p:ext uri="{BB962C8B-B14F-4D97-AF65-F5344CB8AC3E}">
        <p14:creationId xmlns:p14="http://schemas.microsoft.com/office/powerpoint/2010/main" val="2438121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2005</a:t>
            </a:r>
          </a:p>
        </p:txBody>
      </p:sp>
      <p:sp>
        <p:nvSpPr>
          <p:cNvPr id="2" name="Retângulo 1"/>
          <p:cNvSpPr/>
          <p:nvPr/>
        </p:nvSpPr>
        <p:spPr>
          <a:xfrm>
            <a:off x="80681" y="1220559"/>
            <a:ext cx="10331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i="0" u="none" strike="noStrike" baseline="0" dirty="0">
                <a:latin typeface="Helvetica" panose="020B0604020202020204" pitchFamily="34" charset="0"/>
              </a:rPr>
              <a:t>21) Assinale com </a:t>
            </a:r>
            <a:r>
              <a:rPr lang="pt-BR" sz="2000" b="1" i="0" u="none" strike="noStrike" baseline="0" dirty="0">
                <a:latin typeface="Helvetica-Bold"/>
              </a:rPr>
              <a:t>V </a:t>
            </a:r>
            <a:r>
              <a:rPr lang="pt-BR" sz="2000" b="1" i="0" u="none" strike="noStrike" baseline="0" dirty="0">
                <a:latin typeface="Helvetica" panose="020B0604020202020204" pitchFamily="34" charset="0"/>
              </a:rPr>
              <a:t>(verdadeiro) ou </a:t>
            </a:r>
            <a:r>
              <a:rPr lang="pt-BR" sz="2000" b="1" i="0" u="none" strike="noStrike" baseline="0" dirty="0">
                <a:latin typeface="Helvetica-Bold"/>
              </a:rPr>
              <a:t>F </a:t>
            </a:r>
            <a:r>
              <a:rPr lang="pt-BR" sz="2000" b="1" i="0" u="none" strike="noStrike" baseline="0" dirty="0">
                <a:latin typeface="Helvetica" panose="020B0604020202020204" pitchFamily="34" charset="0"/>
              </a:rPr>
              <a:t>(falso) as seguintes considerações sobre o colesterol, um lipídio do grupo dos esteroides.</a:t>
            </a:r>
          </a:p>
          <a:p>
            <a:pPr algn="just"/>
            <a:r>
              <a:rPr lang="pt-BR" sz="2000" b="1" i="0" u="none" strike="noStrike" baseline="0" dirty="0">
                <a:latin typeface="Helvetica" panose="020B0604020202020204" pitchFamily="34" charset="0"/>
              </a:rPr>
              <a:t>( ) Ele participa da composição da membrana plasmática das células animais.</a:t>
            </a:r>
          </a:p>
          <a:p>
            <a:pPr algn="just"/>
            <a:r>
              <a:rPr lang="pt-BR" sz="2000" b="1" i="0" u="none" strike="noStrike" baseline="0" dirty="0">
                <a:latin typeface="Helvetica" panose="020B0604020202020204" pitchFamily="34" charset="0"/>
              </a:rPr>
              <a:t>( ) Ele é sintetizado no pâncreas, degradado no fígado e excretado na forma de sais biliares.</a:t>
            </a:r>
          </a:p>
          <a:p>
            <a:pPr algn="just"/>
            <a:r>
              <a:rPr lang="pt-BR" sz="2000" b="1" i="0" u="none" strike="noStrike" baseline="0" dirty="0">
                <a:latin typeface="Helvetica" panose="020B0604020202020204" pitchFamily="34" charset="0"/>
              </a:rPr>
              <a:t>( ) Ele é precursor dos hormônios sexuais masculino e feminino.</a:t>
            </a:r>
          </a:p>
          <a:p>
            <a:pPr algn="just"/>
            <a:r>
              <a:rPr lang="pt-BR" sz="2000" b="1" i="0" u="none" strike="noStrike" baseline="0" dirty="0">
                <a:latin typeface="Helvetica" panose="020B0604020202020204" pitchFamily="34" charset="0"/>
              </a:rPr>
              <a:t>( ) Ele é precursor da vitamina B.</a:t>
            </a:r>
          </a:p>
          <a:p>
            <a:pPr algn="just"/>
            <a:r>
              <a:rPr lang="pt-BR" sz="2000" b="1" i="0" u="none" strike="noStrike" baseline="0" dirty="0">
                <a:latin typeface="Helvetica" panose="020B0604020202020204" pitchFamily="34" charset="0"/>
              </a:rPr>
              <a:t>( ) As formas de colesterol HDL e LDL são determinadas pelo tipo de lipoproteína que transporta o colesterol.</a:t>
            </a:r>
            <a:endParaRPr lang="pt-BR" sz="2000" b="1" dirty="0"/>
          </a:p>
        </p:txBody>
      </p:sp>
      <p:sp>
        <p:nvSpPr>
          <p:cNvPr id="3" name="Retângulo 2"/>
          <p:cNvSpPr/>
          <p:nvPr/>
        </p:nvSpPr>
        <p:spPr>
          <a:xfrm>
            <a:off x="99372" y="408288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A sequência correta de preenchimento dos parênteses,</a:t>
            </a:r>
          </a:p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de cima para baixo, é</a:t>
            </a:r>
          </a:p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(A) V – F – V – F – V.</a:t>
            </a:r>
          </a:p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(B) F – V – F – F – V.</a:t>
            </a:r>
          </a:p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(C) V – V – F – V – F.</a:t>
            </a:r>
          </a:p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(D) F – F – V – V – F.</a:t>
            </a:r>
          </a:p>
          <a:p>
            <a:r>
              <a:rPr lang="pt-BR" sz="2000" b="1" i="0" u="none" strike="noStrike" baseline="0" dirty="0">
                <a:solidFill>
                  <a:srgbClr val="231F20"/>
                </a:solidFill>
                <a:latin typeface="Helvetica" panose="020B0604020202020204" pitchFamily="34" charset="0"/>
              </a:rPr>
              <a:t>(E) V – V – F – V – V.</a:t>
            </a:r>
            <a:endParaRPr lang="pt-BR" sz="20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083" y="4718360"/>
            <a:ext cx="1564341" cy="15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18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2009</a:t>
            </a:r>
          </a:p>
        </p:txBody>
      </p:sp>
      <p:sp>
        <p:nvSpPr>
          <p:cNvPr id="2" name="Retângulo 1"/>
          <p:cNvSpPr/>
          <p:nvPr/>
        </p:nvSpPr>
        <p:spPr>
          <a:xfrm>
            <a:off x="147915" y="853885"/>
            <a:ext cx="102645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000" b="1" i="0" u="none" strike="noStrike" baseline="0" dirty="0">
              <a:solidFill>
                <a:srgbClr val="000000"/>
              </a:solidFill>
            </a:endParaRP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5) Na hora de rechear o pão, a dúvida: manteiga ou margarina?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Assinale com V (verdadeiro) ou F (falso) as afirmações que seguem a respeito da utilização desses lipídios na dieta.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( ) A ingestão diária de lipídios, presentes em alimentos como manteigas e margarinas, facilita a absorção de alguns nutrientes, como as vitaminas lipossolúveis.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( ) A manteiga é rica em ácidos graxos saturados, que podem contribuir para doenças cardiovasculares, como a aterosclerose.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( ) A margarina, ao passar pelo processo de hidrogenação, torna-se rica em lipídios </a:t>
            </a:r>
            <a:r>
              <a:rPr lang="pt-BR" sz="2000" b="1" i="0" u="none" strike="noStrike" baseline="0" dirty="0" err="1">
                <a:solidFill>
                  <a:srgbClr val="000000"/>
                </a:solidFill>
              </a:rPr>
              <a:t>trans</a:t>
            </a:r>
            <a:r>
              <a:rPr lang="pt-BR" sz="2000" b="1" i="0" u="none" strike="noStrike" baseline="0" dirty="0">
                <a:solidFill>
                  <a:srgbClr val="000000"/>
                </a:solidFill>
              </a:rPr>
              <a:t>, que inibem a metabolização do colesterol do sangue pelo fígado, elevando indiretamente seus níveis séricos.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( ) Os ácidos graxos essenciais, representados pelo ômega 6 e ômega 3, precisam ser obtidos a partir de dieta, estando naturalmente presentes em algumas gorduras sólidas, como a manteiga.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A sequência correta de preenchimento dos parênteses, de cima para baixo, é </a:t>
            </a:r>
          </a:p>
          <a:p>
            <a:pPr algn="just"/>
            <a:r>
              <a:rPr lang="en-US" sz="2000" b="1" i="0" u="none" strike="noStrike" baseline="0" dirty="0">
                <a:solidFill>
                  <a:srgbClr val="000000"/>
                </a:solidFill>
              </a:rPr>
              <a:t>(A) F – F – F – V. 				(D) V – F – F – V.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(B) F – V – F – V. 				(E) F – V – V – F. </a:t>
            </a:r>
          </a:p>
          <a:p>
            <a:pPr algn="just"/>
            <a:r>
              <a:rPr lang="pt-BR" sz="2000" b="1" i="0" u="none" strike="noStrike" baseline="0" dirty="0">
                <a:solidFill>
                  <a:srgbClr val="000000"/>
                </a:solidFill>
              </a:rPr>
              <a:t>(C) V – V – V – F. </a:t>
            </a:r>
            <a:endParaRPr lang="pt-BR" sz="20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99" y="5074174"/>
            <a:ext cx="1760147" cy="17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64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2010</a:t>
            </a:r>
          </a:p>
        </p:txBody>
      </p:sp>
      <p:sp>
        <p:nvSpPr>
          <p:cNvPr id="2" name="Retângulo 1"/>
          <p:cNvSpPr/>
          <p:nvPr/>
        </p:nvSpPr>
        <p:spPr>
          <a:xfrm>
            <a:off x="135778" y="1087378"/>
            <a:ext cx="1039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0" dirty="0">
                <a:effectLst/>
              </a:rPr>
              <a:t>7) Um indivíduo adulto submeteu-se a uma lipoaspiração para a retirada de 700 ml de gordura.</a:t>
            </a:r>
            <a:br>
              <a:rPr lang="pt-BR" sz="2400" b="1" dirty="0"/>
            </a:br>
            <a:r>
              <a:rPr lang="pt-BR" sz="2400" b="1" i="0" dirty="0">
                <a:effectLst/>
              </a:rPr>
              <a:t>A respeito da gordura retirada no procedimento, é correto afirmar que ela é</a:t>
            </a:r>
            <a:endParaRPr 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135778" y="2513727"/>
            <a:ext cx="107832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pt-BR" sz="2400" b="1" i="0" dirty="0">
                <a:effectLst/>
              </a:rPr>
              <a:t>armazenada no tecido muscular, rico em mitocôndrias que metabolizam as reservas de gorduras.</a:t>
            </a:r>
          </a:p>
          <a:p>
            <a:pPr marL="457200" indent="-457200">
              <a:buAutoNum type="alphaUcParenR"/>
            </a:pPr>
            <a:r>
              <a:rPr lang="pt-BR" sz="2400" b="1" dirty="0"/>
              <a:t>composta de ácidos graxos capazes de liberar mais energia que a glicose, em reações de oxidação nas mitocôndrias.</a:t>
            </a:r>
          </a:p>
          <a:p>
            <a:pPr marL="457200" indent="-457200">
              <a:buAutoNum type="alphaUcParenR"/>
            </a:pPr>
            <a:r>
              <a:rPr lang="pt-BR" sz="2400" b="1" dirty="0"/>
              <a:t>estocada nos adipócitos sob a forma de glicogênio.</a:t>
            </a:r>
          </a:p>
          <a:p>
            <a:pPr marL="457200" indent="-457200">
              <a:buAutoNum type="alphaUcParenR"/>
            </a:pPr>
            <a:r>
              <a:rPr lang="pt-BR" sz="2400" b="1" dirty="0"/>
              <a:t>utilizada pelas células do sistema nervoso para produção de ATP.</a:t>
            </a:r>
          </a:p>
          <a:p>
            <a:r>
              <a:rPr lang="pt-BR" sz="2400" b="1" dirty="0"/>
              <a:t>E)   removida do tecido conjuntivo denso modelado.</a:t>
            </a:r>
          </a:p>
          <a:p>
            <a:br>
              <a:rPr lang="pt-BR" sz="2400" dirty="0"/>
            </a:br>
            <a:endParaRPr lang="pt-BR" sz="2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41" y="4724399"/>
            <a:ext cx="1564341" cy="15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2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8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88" y="-304329"/>
            <a:ext cx="2321388" cy="232138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586914" y="0"/>
            <a:ext cx="5018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</a:rPr>
              <a:t>Proteínas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771786" y="1196735"/>
            <a:ext cx="6648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Macromoléculas constituídas por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monômeros denominados de Aminoácidos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1947" y="5485713"/>
            <a:ext cx="3202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Eles unem-se entre si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por Ligações Peptídicas </a:t>
            </a:r>
          </a:p>
        </p:txBody>
      </p:sp>
    </p:spTree>
    <p:extLst>
      <p:ext uri="{BB962C8B-B14F-4D97-AF65-F5344CB8AC3E}">
        <p14:creationId xmlns:p14="http://schemas.microsoft.com/office/powerpoint/2010/main" val="1631640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07732" y="165665"/>
            <a:ext cx="6776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Ligação peptídica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4" y="2321388"/>
            <a:ext cx="4346466" cy="30968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65" y="2344088"/>
            <a:ext cx="4346466" cy="3096857"/>
          </a:xfrm>
          <a:prstGeom prst="rect">
            <a:avLst/>
          </a:prstGeom>
        </p:spPr>
      </p:pic>
      <p:sp>
        <p:nvSpPr>
          <p:cNvPr id="7" name="Quadro 6"/>
          <p:cNvSpPr/>
          <p:nvPr/>
        </p:nvSpPr>
        <p:spPr>
          <a:xfrm>
            <a:off x="4320989" y="2344088"/>
            <a:ext cx="2120152" cy="1548428"/>
          </a:xfrm>
          <a:prstGeom prst="frame">
            <a:avLst>
              <a:gd name="adj1" fmla="val 367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27246" y="1940706"/>
            <a:ext cx="193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Formação de água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77388" y="4728729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Grupo Amina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377115" y="5048913"/>
            <a:ext cx="172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Grupo Carboxila</a:t>
            </a:r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4263182" y="4074459"/>
            <a:ext cx="1976253" cy="162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319433" y="5217933"/>
            <a:ext cx="225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Ligação peptídica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Forma o grupo Amida</a:t>
            </a:r>
          </a:p>
        </p:txBody>
      </p:sp>
      <p:sp>
        <p:nvSpPr>
          <p:cNvPr id="16" name="Seta para cima 15"/>
          <p:cNvSpPr/>
          <p:nvPr/>
        </p:nvSpPr>
        <p:spPr>
          <a:xfrm>
            <a:off x="5274259" y="4239525"/>
            <a:ext cx="213611" cy="97840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3983375" y="1616172"/>
            <a:ext cx="257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Síntese por desidratação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779810" y="5864264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Aminoácido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680381" y="5837657"/>
            <a:ext cx="248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Aminoácido</a:t>
            </a:r>
          </a:p>
        </p:txBody>
      </p:sp>
    </p:spTree>
    <p:extLst>
      <p:ext uri="{BB962C8B-B14F-4D97-AF65-F5344CB8AC3E}">
        <p14:creationId xmlns:p14="http://schemas.microsoft.com/office/powerpoint/2010/main" val="3703386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927067" y="436453"/>
            <a:ext cx="9972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Estrutura tridimensional das proteínas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8" y="2169405"/>
            <a:ext cx="4107375" cy="251918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21388" y="1894953"/>
            <a:ext cx="1265874" cy="5528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138082" y="2621261"/>
            <a:ext cx="213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C000"/>
                </a:solidFill>
              </a:rPr>
              <a:t>Estrutura primária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84" y="1618553"/>
            <a:ext cx="2966333" cy="16584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103037" y="1467375"/>
            <a:ext cx="2383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C000"/>
                </a:solidFill>
              </a:rPr>
              <a:t>Estrutura secundária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22635" y="4585664"/>
            <a:ext cx="342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Sequência linear de aminoácidos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179386" y="2917219"/>
            <a:ext cx="237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Estrutura de alfa hélice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e folhas beta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43" y="1942639"/>
            <a:ext cx="2345704" cy="2595489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8915215" y="1494597"/>
            <a:ext cx="2102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C000"/>
                </a:solidFill>
              </a:rPr>
              <a:t>Estrutura terciária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952615" y="3796568"/>
            <a:ext cx="2664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Organização da alfa hélice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e folhas beta no espaço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tridimensional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24" y="3912424"/>
            <a:ext cx="2313629" cy="2313629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5128424" y="3706514"/>
            <a:ext cx="2474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C000"/>
                </a:solidFill>
              </a:rPr>
              <a:t>Estrutura quaternária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078321" y="5932897"/>
            <a:ext cx="426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União de várias moléculas proteicas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enoveladas num complexo multi-proteico. </a:t>
            </a:r>
          </a:p>
        </p:txBody>
      </p:sp>
    </p:spTree>
    <p:extLst>
      <p:ext uri="{BB962C8B-B14F-4D97-AF65-F5344CB8AC3E}">
        <p14:creationId xmlns:p14="http://schemas.microsoft.com/office/powerpoint/2010/main" val="1269160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4" y="1549408"/>
            <a:ext cx="8907512" cy="49193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993270" y="144530"/>
            <a:ext cx="9053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FFC000"/>
                </a:solidFill>
              </a:rPr>
              <a:t>Desnaturação das proteínas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10415" y="1017730"/>
            <a:ext cx="6867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Quando as conformações espaciais são alteradas ou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destruídas, dizemos que a proteína foi desnaturada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98147" y="5665430"/>
            <a:ext cx="9407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Alteração na temperatura e no pH do meio, ação de solventes orgânicos,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agentes oxidantes e redutores e até mesmo agitação intensa.</a:t>
            </a:r>
          </a:p>
        </p:txBody>
      </p:sp>
    </p:spTree>
    <p:extLst>
      <p:ext uri="{BB962C8B-B14F-4D97-AF65-F5344CB8AC3E}">
        <p14:creationId xmlns:p14="http://schemas.microsoft.com/office/powerpoint/2010/main" val="72359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01" y="1667155"/>
            <a:ext cx="3752010" cy="375201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8787511" y="1781391"/>
            <a:ext cx="2187389" cy="4806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9045720" y="1698572"/>
            <a:ext cx="167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Cobalto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310436" y="4724648"/>
            <a:ext cx="7384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Componente da Vitamina B</a:t>
            </a:r>
            <a:r>
              <a:rPr lang="pt-BR" sz="3200" b="1" baseline="-25000" dirty="0">
                <a:solidFill>
                  <a:schemeClr val="bg1"/>
                </a:solidFill>
              </a:rPr>
              <a:t>12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Importante para células da medula óssea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83" y="1518106"/>
            <a:ext cx="1846559" cy="13260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78" y="1186192"/>
            <a:ext cx="2205937" cy="212431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59" y="1781391"/>
            <a:ext cx="1837072" cy="183707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13" y="2999696"/>
            <a:ext cx="1907145" cy="127143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97" y="2735649"/>
            <a:ext cx="1909629" cy="12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3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399061" y="0"/>
            <a:ext cx="3393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 dirty="0">
                <a:solidFill>
                  <a:srgbClr val="FFC000"/>
                </a:solidFill>
              </a:rPr>
              <a:t>Príons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1569660"/>
            <a:ext cx="5357221" cy="477553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572371" y="1569660"/>
            <a:ext cx="56146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É um agente infeccioso composto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por proteínas com forma aberrante. 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02333" y="2890390"/>
            <a:ext cx="6354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Os príons são responsáveis pelas encefalopatias 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Espongiformes  transmissíveis em uma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variedade de mamíferos, incluindo os humanos.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464796" y="4457342"/>
            <a:ext cx="65909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FFC000"/>
                </a:solidFill>
              </a:rPr>
              <a:t>Encefalopatia espongiforme bovina (Vaca louca)</a:t>
            </a:r>
          </a:p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FFC000"/>
                </a:solidFill>
              </a:rPr>
              <a:t>Paraplexia enzoótica dos ovinos (Scrapie)</a:t>
            </a:r>
          </a:p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FFC000"/>
                </a:solidFill>
              </a:rPr>
              <a:t>Creutzfeldt-Jakob </a:t>
            </a:r>
          </a:p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FFC000"/>
                </a:solidFill>
              </a:rPr>
              <a:t>Kuru (Creutzfeldt-Jakob) Papua – Nova Guiné</a:t>
            </a:r>
          </a:p>
          <a:p>
            <a:pPr marL="285750" indent="-285750">
              <a:buFontTx/>
              <a:buChar char="-"/>
            </a:pPr>
            <a:r>
              <a:rPr lang="pt-BR" sz="2400" b="1" dirty="0">
                <a:solidFill>
                  <a:srgbClr val="FFC000"/>
                </a:solidFill>
              </a:rPr>
              <a:t>Insônia familiar fatal</a:t>
            </a:r>
          </a:p>
        </p:txBody>
      </p:sp>
    </p:spTree>
    <p:extLst>
      <p:ext uri="{BB962C8B-B14F-4D97-AF65-F5344CB8AC3E}">
        <p14:creationId xmlns:p14="http://schemas.microsoft.com/office/powerpoint/2010/main" val="3440804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38082" y="0"/>
            <a:ext cx="85559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C000"/>
                </a:solidFill>
              </a:rPr>
              <a:t>Funções proteicas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2033369"/>
            <a:ext cx="2850779" cy="285077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74332" y="1888032"/>
            <a:ext cx="1647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Estrutural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02986" y="2796018"/>
            <a:ext cx="10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Colágeno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68" y="1522669"/>
            <a:ext cx="2313629" cy="231362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360946" y="1280406"/>
            <a:ext cx="1988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Respiratória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09069" y="3543085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Hemoglobina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74" y="1542016"/>
            <a:ext cx="4657240" cy="164214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891885" y="1637482"/>
            <a:ext cx="1847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Carreadora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261863" y="2961606"/>
            <a:ext cx="24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Proteínas de membrana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62" y="3458758"/>
            <a:ext cx="2075918" cy="197385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619668" y="3037855"/>
            <a:ext cx="1565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Catalítica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986561" y="535697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Enzimas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375" y="3997188"/>
            <a:ext cx="2364769" cy="231221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591659" y="3618458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Hormonal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031082" y="615896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Insulina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4" y="5389291"/>
            <a:ext cx="4552950" cy="86677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1947861" y="4878950"/>
            <a:ext cx="1478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Contrátil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2110735" y="6228416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Actina e Miosina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25" y="4297785"/>
            <a:ext cx="1866997" cy="1818504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5090739" y="3907813"/>
            <a:ext cx="2014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Imunológica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579840" y="6000026"/>
            <a:ext cx="122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Anticorpos</a:t>
            </a:r>
          </a:p>
        </p:txBody>
      </p:sp>
    </p:spTree>
    <p:extLst>
      <p:ext uri="{BB962C8B-B14F-4D97-AF65-F5344CB8AC3E}">
        <p14:creationId xmlns:p14="http://schemas.microsoft.com/office/powerpoint/2010/main" val="2403716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42" y="2908668"/>
            <a:ext cx="9800866" cy="365087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17" y="-80878"/>
            <a:ext cx="2370887" cy="237088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81742" y="-57260"/>
            <a:ext cx="39934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C000"/>
                </a:solidFill>
              </a:rPr>
              <a:t>Enzimas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78043" y="1121801"/>
            <a:ext cx="3700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- Funções catalisadoras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78043" y="1557311"/>
            <a:ext cx="5579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- Diminuição da energia de ativação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78043" y="2015702"/>
            <a:ext cx="5511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- Aumento da velocidade da reação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78043" y="2450277"/>
            <a:ext cx="5040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- Não são consumidas na reação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79111" y="3885428"/>
            <a:ext cx="161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Substrato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775624" y="4994578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Enzima</a:t>
            </a:r>
          </a:p>
        </p:txBody>
      </p:sp>
      <p:sp>
        <p:nvSpPr>
          <p:cNvPr id="13" name="Seta para a direita 12"/>
          <p:cNvSpPr/>
          <p:nvPr/>
        </p:nvSpPr>
        <p:spPr>
          <a:xfrm>
            <a:off x="2516897" y="5468363"/>
            <a:ext cx="978408" cy="2831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esquerda 13"/>
          <p:cNvSpPr/>
          <p:nvPr/>
        </p:nvSpPr>
        <p:spPr>
          <a:xfrm>
            <a:off x="3956953" y="4721546"/>
            <a:ext cx="978408" cy="22878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997376" y="4651274"/>
            <a:ext cx="148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C000"/>
                </a:solidFill>
              </a:rPr>
              <a:t>Sítio ativo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741172" y="6029078"/>
            <a:ext cx="4322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Complexo Enzima-substrato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691684" y="3952933"/>
            <a:ext cx="153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Produtos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99" y="243353"/>
            <a:ext cx="4355346" cy="340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53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38082" y="112470"/>
            <a:ext cx="86263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</a:rPr>
              <a:t>Fatores que alteram a velocidade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</a:rPr>
              <a:t> da reação enzimática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709246" y="3328181"/>
            <a:ext cx="3137096" cy="2606041"/>
            <a:chOff x="675249" y="3429000"/>
            <a:chExt cx="3137096" cy="2606041"/>
          </a:xfrm>
        </p:grpSpPr>
        <p:cxnSp>
          <p:nvCxnSpPr>
            <p:cNvPr id="8" name="Conector reto 7"/>
            <p:cNvCxnSpPr/>
            <p:nvPr/>
          </p:nvCxnSpPr>
          <p:spPr>
            <a:xfrm>
              <a:off x="703384" y="3429000"/>
              <a:ext cx="0" cy="260604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flipH="1">
              <a:off x="675249" y="6035041"/>
              <a:ext cx="313709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o 18"/>
          <p:cNvGrpSpPr/>
          <p:nvPr/>
        </p:nvGrpSpPr>
        <p:grpSpPr>
          <a:xfrm>
            <a:off x="4527452" y="3328182"/>
            <a:ext cx="3137096" cy="2606041"/>
            <a:chOff x="675249" y="3429000"/>
            <a:chExt cx="3137096" cy="2606041"/>
          </a:xfrm>
        </p:grpSpPr>
        <p:cxnSp>
          <p:nvCxnSpPr>
            <p:cNvPr id="20" name="Conector reto 19"/>
            <p:cNvCxnSpPr/>
            <p:nvPr/>
          </p:nvCxnSpPr>
          <p:spPr>
            <a:xfrm>
              <a:off x="703384" y="3429000"/>
              <a:ext cx="0" cy="260604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H="1">
              <a:off x="675249" y="6035041"/>
              <a:ext cx="313709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8550812" y="3328182"/>
            <a:ext cx="3137096" cy="2606041"/>
            <a:chOff x="675249" y="3429000"/>
            <a:chExt cx="3137096" cy="2606041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703384" y="3429000"/>
              <a:ext cx="0" cy="260604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H="1">
              <a:off x="675249" y="6035041"/>
              <a:ext cx="313709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ixaDeTexto 24"/>
          <p:cNvSpPr txBox="1"/>
          <p:nvPr/>
        </p:nvSpPr>
        <p:spPr>
          <a:xfrm>
            <a:off x="94737" y="2610368"/>
            <a:ext cx="128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Velocidade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da reação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912943" y="2615476"/>
            <a:ext cx="128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Velocidade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da reação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908168" y="2610368"/>
            <a:ext cx="128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Velocidade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da reação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571158" y="6304600"/>
            <a:ext cx="140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Temperatura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210577" y="6316950"/>
            <a:ext cx="45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pH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10635527" y="6316950"/>
            <a:ext cx="109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Substrato</a:t>
            </a:r>
          </a:p>
        </p:txBody>
      </p:sp>
      <p:sp>
        <p:nvSpPr>
          <p:cNvPr id="31" name="Forma livre 30"/>
          <p:cNvSpPr/>
          <p:nvPr/>
        </p:nvSpPr>
        <p:spPr>
          <a:xfrm>
            <a:off x="1102553" y="3921330"/>
            <a:ext cx="2208628" cy="2011696"/>
          </a:xfrm>
          <a:custGeom>
            <a:avLst/>
            <a:gdLst>
              <a:gd name="connsiteX0" fmla="*/ 0 w 2208628"/>
              <a:gd name="connsiteY0" fmla="*/ 1983561 h 2011696"/>
              <a:gd name="connsiteX1" fmla="*/ 1125415 w 2208628"/>
              <a:gd name="connsiteY1" fmla="*/ 16 h 2011696"/>
              <a:gd name="connsiteX2" fmla="*/ 2208628 w 2208628"/>
              <a:gd name="connsiteY2" fmla="*/ 2011696 h 201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8" h="2011696">
                <a:moveTo>
                  <a:pt x="0" y="1983561"/>
                </a:moveTo>
                <a:cubicBezTo>
                  <a:pt x="378655" y="989444"/>
                  <a:pt x="757310" y="-4673"/>
                  <a:pt x="1125415" y="16"/>
                </a:cubicBezTo>
                <a:cubicBezTo>
                  <a:pt x="1493520" y="4705"/>
                  <a:pt x="1851074" y="1008200"/>
                  <a:pt x="2208628" y="20116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reto 31"/>
          <p:cNvCxnSpPr/>
          <p:nvPr/>
        </p:nvCxnSpPr>
        <p:spPr>
          <a:xfrm>
            <a:off x="2206867" y="3921330"/>
            <a:ext cx="0" cy="2011696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1962343" y="5947618"/>
            <a:ext cx="50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37</a:t>
            </a:r>
            <a:r>
              <a:rPr lang="pt-BR" b="1" baseline="30000" dirty="0">
                <a:solidFill>
                  <a:schemeClr val="bg1"/>
                </a:solidFill>
              </a:rPr>
              <a:t>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021537" y="595294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45</a:t>
            </a:r>
            <a:r>
              <a:rPr lang="pt-BR" b="1" baseline="30000" dirty="0">
                <a:solidFill>
                  <a:schemeClr val="bg1"/>
                </a:solidFill>
              </a:rPr>
              <a:t>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901176" y="5939497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29</a:t>
            </a:r>
            <a:r>
              <a:rPr lang="pt-BR" b="1" baseline="30000" dirty="0">
                <a:solidFill>
                  <a:schemeClr val="bg1"/>
                </a:solidFill>
              </a:rPr>
              <a:t>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7" name="Forma livre 36"/>
          <p:cNvSpPr/>
          <p:nvPr/>
        </p:nvSpPr>
        <p:spPr>
          <a:xfrm>
            <a:off x="4611082" y="4800600"/>
            <a:ext cx="1261235" cy="1147018"/>
          </a:xfrm>
          <a:custGeom>
            <a:avLst/>
            <a:gdLst>
              <a:gd name="connsiteX0" fmla="*/ 0 w 2208628"/>
              <a:gd name="connsiteY0" fmla="*/ 1983561 h 2011696"/>
              <a:gd name="connsiteX1" fmla="*/ 1125415 w 2208628"/>
              <a:gd name="connsiteY1" fmla="*/ 16 h 2011696"/>
              <a:gd name="connsiteX2" fmla="*/ 2208628 w 2208628"/>
              <a:gd name="connsiteY2" fmla="*/ 2011696 h 201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8" h="2011696">
                <a:moveTo>
                  <a:pt x="0" y="1983561"/>
                </a:moveTo>
                <a:cubicBezTo>
                  <a:pt x="378655" y="989444"/>
                  <a:pt x="757310" y="-4673"/>
                  <a:pt x="1125415" y="16"/>
                </a:cubicBezTo>
                <a:cubicBezTo>
                  <a:pt x="1493520" y="4705"/>
                  <a:pt x="1851074" y="1008200"/>
                  <a:pt x="2208628" y="201169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orma livre 38"/>
          <p:cNvSpPr/>
          <p:nvPr/>
        </p:nvSpPr>
        <p:spPr>
          <a:xfrm>
            <a:off x="5441030" y="4800600"/>
            <a:ext cx="1261235" cy="1147018"/>
          </a:xfrm>
          <a:custGeom>
            <a:avLst/>
            <a:gdLst>
              <a:gd name="connsiteX0" fmla="*/ 0 w 2208628"/>
              <a:gd name="connsiteY0" fmla="*/ 1983561 h 2011696"/>
              <a:gd name="connsiteX1" fmla="*/ 1125415 w 2208628"/>
              <a:gd name="connsiteY1" fmla="*/ 16 h 2011696"/>
              <a:gd name="connsiteX2" fmla="*/ 2208628 w 2208628"/>
              <a:gd name="connsiteY2" fmla="*/ 2011696 h 201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8" h="2011696">
                <a:moveTo>
                  <a:pt x="0" y="1983561"/>
                </a:moveTo>
                <a:cubicBezTo>
                  <a:pt x="378655" y="989444"/>
                  <a:pt x="757310" y="-4673"/>
                  <a:pt x="1125415" y="16"/>
                </a:cubicBezTo>
                <a:cubicBezTo>
                  <a:pt x="1493520" y="4705"/>
                  <a:pt x="1851074" y="1008200"/>
                  <a:pt x="2208628" y="2011696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 39"/>
          <p:cNvSpPr/>
          <p:nvPr/>
        </p:nvSpPr>
        <p:spPr>
          <a:xfrm>
            <a:off x="5884162" y="4786008"/>
            <a:ext cx="1261235" cy="1147018"/>
          </a:xfrm>
          <a:custGeom>
            <a:avLst/>
            <a:gdLst>
              <a:gd name="connsiteX0" fmla="*/ 0 w 2208628"/>
              <a:gd name="connsiteY0" fmla="*/ 1983561 h 2011696"/>
              <a:gd name="connsiteX1" fmla="*/ 1125415 w 2208628"/>
              <a:gd name="connsiteY1" fmla="*/ 16 h 2011696"/>
              <a:gd name="connsiteX2" fmla="*/ 2208628 w 2208628"/>
              <a:gd name="connsiteY2" fmla="*/ 2011696 h 201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628" h="2011696">
                <a:moveTo>
                  <a:pt x="0" y="1983561"/>
                </a:moveTo>
                <a:cubicBezTo>
                  <a:pt x="378655" y="989444"/>
                  <a:pt x="757310" y="-4673"/>
                  <a:pt x="1125415" y="16"/>
                </a:cubicBezTo>
                <a:cubicBezTo>
                  <a:pt x="1493520" y="4705"/>
                  <a:pt x="1851074" y="1008200"/>
                  <a:pt x="2208628" y="2011696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/>
          <p:cNvSpPr txBox="1"/>
          <p:nvPr/>
        </p:nvSpPr>
        <p:spPr>
          <a:xfrm>
            <a:off x="5097530" y="5947618"/>
            <a:ext cx="30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5945156" y="59543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6457291" y="59543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4" name="Forma livre 43"/>
          <p:cNvSpPr/>
          <p:nvPr/>
        </p:nvSpPr>
        <p:spPr>
          <a:xfrm>
            <a:off x="8633012" y="4447415"/>
            <a:ext cx="2985247" cy="1469291"/>
          </a:xfrm>
          <a:custGeom>
            <a:avLst/>
            <a:gdLst>
              <a:gd name="connsiteX0" fmla="*/ 0 w 2985247"/>
              <a:gd name="connsiteY0" fmla="*/ 1469291 h 1469291"/>
              <a:gd name="connsiteX1" fmla="*/ 820270 w 2985247"/>
              <a:gd name="connsiteY1" fmla="*/ 205267 h 1469291"/>
              <a:gd name="connsiteX2" fmla="*/ 2985247 w 2985247"/>
              <a:gd name="connsiteY2" fmla="*/ 17009 h 146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5247" h="1469291">
                <a:moveTo>
                  <a:pt x="0" y="1469291"/>
                </a:moveTo>
                <a:cubicBezTo>
                  <a:pt x="161364" y="958302"/>
                  <a:pt x="322729" y="447314"/>
                  <a:pt x="820270" y="205267"/>
                </a:cubicBezTo>
                <a:cubicBezTo>
                  <a:pt x="1317811" y="-36780"/>
                  <a:pt x="2151529" y="-9886"/>
                  <a:pt x="2985247" y="17009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215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9" y="1237179"/>
            <a:ext cx="8011861" cy="56208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06" y="-142964"/>
            <a:ext cx="2321388" cy="232138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83604" y="116084"/>
            <a:ext cx="74247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b="1" dirty="0">
                <a:solidFill>
                  <a:srgbClr val="FFC000"/>
                </a:solidFill>
              </a:rPr>
              <a:t>Inibição Competitiva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2436443" y="3145868"/>
            <a:ext cx="978408" cy="2831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251412" y="2986462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Enzima</a:t>
            </a:r>
          </a:p>
        </p:txBody>
      </p:sp>
      <p:sp>
        <p:nvSpPr>
          <p:cNvPr id="8" name="Seta para a esquerda 7"/>
          <p:cNvSpPr/>
          <p:nvPr/>
        </p:nvSpPr>
        <p:spPr>
          <a:xfrm>
            <a:off x="3782141" y="2623805"/>
            <a:ext cx="978408" cy="22878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201122" y="2367657"/>
            <a:ext cx="148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C000"/>
                </a:solidFill>
              </a:rPr>
              <a:t>Sítio ativo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76532" y="1668882"/>
            <a:ext cx="161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Substrato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987991" y="2178424"/>
            <a:ext cx="153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Produtos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2463337" y="5651503"/>
            <a:ext cx="978408" cy="2831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267384" y="5485606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Enzima</a:t>
            </a:r>
          </a:p>
        </p:txBody>
      </p:sp>
      <p:sp>
        <p:nvSpPr>
          <p:cNvPr id="14" name="Seta para a esquerda 13"/>
          <p:cNvSpPr/>
          <p:nvPr/>
        </p:nvSpPr>
        <p:spPr>
          <a:xfrm>
            <a:off x="3731318" y="5129440"/>
            <a:ext cx="978408" cy="22878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380416" y="4829169"/>
            <a:ext cx="148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C000"/>
                </a:solidFill>
              </a:rPr>
              <a:t>Sítio ativo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463337" y="4194475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C000"/>
                </a:solidFill>
              </a:rPr>
              <a:t>Inibidor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622509" y="3287434"/>
            <a:ext cx="1259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Reação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659776" y="6153034"/>
            <a:ext cx="318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Não ocorre a reação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987991" y="4981798"/>
            <a:ext cx="2315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inibidor impede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 a ligação do substrato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ao sítio de ligação</a:t>
            </a:r>
          </a:p>
        </p:txBody>
      </p:sp>
    </p:spTree>
    <p:extLst>
      <p:ext uri="{BB962C8B-B14F-4D97-AF65-F5344CB8AC3E}">
        <p14:creationId xmlns:p14="http://schemas.microsoft.com/office/powerpoint/2010/main" val="365734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1997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0018" y="853885"/>
            <a:ext cx="101024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400" b="1" dirty="0"/>
              <a:t>Considere as seguintes afirmativas: </a:t>
            </a:r>
          </a:p>
          <a:p>
            <a:pPr algn="just"/>
            <a:r>
              <a:rPr lang="pt-BR" sz="2400" b="1" dirty="0"/>
              <a:t>I - As proteínas são moléculas de grande importância para os organismos;  atuam tanto estruturalmente como também metabolicamente. </a:t>
            </a:r>
          </a:p>
          <a:p>
            <a:pPr algn="just"/>
            <a:r>
              <a:rPr lang="pt-BR" sz="2400" b="1" dirty="0"/>
              <a:t>II - As enzimas são proteínas que atuam como catalisadores biológicos. </a:t>
            </a:r>
          </a:p>
          <a:p>
            <a:pPr algn="just"/>
            <a:r>
              <a:rPr lang="pt-BR" sz="2400" b="1" dirty="0"/>
              <a:t>III - Existem proteínas que atuam como linhas de defesa do organismo e algumas delas são conhecidas como anticorpos. </a:t>
            </a:r>
          </a:p>
          <a:p>
            <a:pPr algn="just"/>
            <a:r>
              <a:rPr lang="pt-BR" sz="2400" b="1" dirty="0"/>
              <a:t> </a:t>
            </a:r>
          </a:p>
          <a:p>
            <a:pPr algn="just"/>
            <a:r>
              <a:rPr lang="pt-BR" sz="2400" b="1" dirty="0"/>
              <a:t>Quais estão corretas? </a:t>
            </a:r>
          </a:p>
          <a:p>
            <a:pPr algn="just"/>
            <a:r>
              <a:rPr lang="pt-BR" sz="2400" b="1" dirty="0"/>
              <a:t>(A) Apenas I </a:t>
            </a:r>
          </a:p>
          <a:p>
            <a:pPr algn="just"/>
            <a:r>
              <a:rPr lang="pt-BR" sz="2400" b="1" dirty="0"/>
              <a:t>(B) Apenas II</a:t>
            </a:r>
          </a:p>
          <a:p>
            <a:pPr algn="just"/>
            <a:r>
              <a:rPr lang="pt-BR" sz="2400" b="1" dirty="0"/>
              <a:t>(C) Apenas III </a:t>
            </a:r>
          </a:p>
          <a:p>
            <a:pPr algn="just"/>
            <a:r>
              <a:rPr lang="pt-BR" sz="2400" b="1" dirty="0"/>
              <a:t>(D) Apenas II e III </a:t>
            </a:r>
          </a:p>
          <a:p>
            <a:pPr algn="just"/>
            <a:r>
              <a:rPr lang="pt-BR" sz="2400" b="1" dirty="0"/>
              <a:t>(E) I, II e III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09" y="4266015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2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837655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2002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1211" y="1030857"/>
            <a:ext cx="10096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20) Na reação abaixo, um grupo carboxila perde uma hidroxila, e um grupo amina perde um hidrogênio</a:t>
            </a:r>
            <a:endParaRPr lang="pt-BR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5" y="2046520"/>
            <a:ext cx="10569670" cy="136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1795" y="371770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Esta reação é denominada 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(A) ligação peptídica. 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(B) fosforilação. 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(C) glicólise. 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(D) transcrição. 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200400" algn="l"/>
              </a:tabLs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(E) reação catabólica. </a:t>
            </a:r>
            <a:endParaRPr lang="pt-BR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43" y="4605902"/>
            <a:ext cx="1824597" cy="18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34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5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2004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8739" y="1365827"/>
            <a:ext cx="101437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18) A encefalopatia espongiforme bovina, mais conhecida como doença da vaca louca, faz parte de um grupo de doenças que têm como agente causador 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(A) um lipídio. 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(B) uma proteína. 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(C) um RNA viral 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(D) um DNA bacteriano. 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(E) um glicídio. 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t-BR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713" y="4990188"/>
            <a:ext cx="1479456" cy="14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05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7A7EDD-C314-46CC-B4B4-DA26EC7F938A}"/>
              </a:ext>
            </a:extLst>
          </p:cNvPr>
          <p:cNvSpPr txBox="1"/>
          <p:nvPr/>
        </p:nvSpPr>
        <p:spPr>
          <a:xfrm>
            <a:off x="276638" y="1087378"/>
            <a:ext cx="9920713" cy="4965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Os quatro tipos de macromoléculas biológicas estão presentes, aproximadamente, nas mesmas proporções, em todos os organismos vivos.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Sobre essas macromoléculas, assinale a alternativa correta.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 As vitaminas são triglicerídeos sintetizados no fígado e podem funcionar como coenzimas.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(B) Os polissacarídeos, como a frutose e o glicogênio, são respectivamente compostos armazenadores de energia em plantas e animais.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(C) As proteínas têm, entre as suas funções, o suporte estrutural, a catálise e a defesa dos organismos.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(D) Os ácidos nucleicos são polímeros de nucleotídeos, caracterizados pela presença de hexoses.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(E) Os carboidratos, assim como os ácidos nucleicos, podem funcionar como material hereditário.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DEDDED8-2D80-46DC-B436-74B96118B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5160002"/>
            <a:ext cx="1371512" cy="13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2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05B109-64E7-4FF2-B23B-F4B59BC4FDF2}"/>
              </a:ext>
            </a:extLst>
          </p:cNvPr>
          <p:cNvSpPr txBox="1"/>
          <p:nvPr/>
        </p:nvSpPr>
        <p:spPr>
          <a:xfrm>
            <a:off x="198197" y="1087378"/>
            <a:ext cx="1019735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3) Nos seres vivos, as enzimas aumentam a velocidade das reações químicas. Assinale com V (verdadeiro) ou F (falso) as afirmações abaixo, referentes às enzimas. </a:t>
            </a:r>
          </a:p>
          <a:p>
            <a:pPr algn="just"/>
            <a:r>
              <a:rPr lang="pt-BR" sz="2400" b="1" dirty="0"/>
              <a:t>( ) As enzimas têm todas o mesmo pH ótimo. </a:t>
            </a:r>
          </a:p>
          <a:p>
            <a:pPr algn="just"/>
            <a:r>
              <a:rPr lang="pt-BR" sz="2400" b="1" dirty="0"/>
              <a:t>( ) A temperatura não afeta a formação do complexo enzima-substrato. </a:t>
            </a:r>
          </a:p>
          <a:p>
            <a:pPr algn="just"/>
            <a:r>
              <a:rPr lang="pt-BR" sz="2400" b="1" dirty="0"/>
              <a:t>( ) A desnaturação, em temperaturas elevadas, acima da ótima, pode reduzir a atividade enzimática. </a:t>
            </a:r>
          </a:p>
          <a:p>
            <a:pPr algn="just"/>
            <a:r>
              <a:rPr lang="pt-BR" sz="2400" b="1" dirty="0"/>
              <a:t>( ) A concentração do substrato afeta a taxa de reação de uma enzima. </a:t>
            </a:r>
          </a:p>
          <a:p>
            <a:pPr algn="just"/>
            <a:r>
              <a:rPr lang="pt-BR" sz="2400" b="1" dirty="0"/>
              <a:t>A sequência correta de preenchimento dos parênteses, de cima para baixo, é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V – V – F – F.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V – F – V – F.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V – F – F – V.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F – V – F – V. </a:t>
            </a:r>
          </a:p>
          <a:p>
            <a:pPr marL="342900" indent="-342900" algn="just">
              <a:buAutoNum type="alphaUcParenBoth"/>
            </a:pPr>
            <a:r>
              <a:rPr lang="pt-BR" sz="2400" b="1" dirty="0"/>
              <a:t>F – F – V – V.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FCE0654-35AC-405D-A181-786FDAAFA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46" y="5060101"/>
            <a:ext cx="1290256" cy="12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89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06" y="1869141"/>
            <a:ext cx="3706905" cy="370690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503022" y="1963271"/>
            <a:ext cx="2187389" cy="5244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864757" y="1887267"/>
            <a:ext cx="131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Cobre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3439" y="4644344"/>
            <a:ext cx="7713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Importante para formação de Melanina 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Essencial na síntese de neurotransmissores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Ajuda a fortalecer o Sistema imunológico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17" y="1537403"/>
            <a:ext cx="1778907" cy="149428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117770" y="1684475"/>
            <a:ext cx="71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cacau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21" y="1289285"/>
            <a:ext cx="2009215" cy="200921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069416" y="1476508"/>
            <a:ext cx="162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Farinha de soja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03" y="1726385"/>
            <a:ext cx="1409700" cy="14097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853193" y="1452763"/>
            <a:ext cx="171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Açúcar mascavo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88" y="2945977"/>
            <a:ext cx="2182957" cy="1232177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164723" y="2751308"/>
            <a:ext cx="9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Lentilha</a:t>
            </a:r>
          </a:p>
        </p:txBody>
      </p:sp>
    </p:spTree>
    <p:extLst>
      <p:ext uri="{BB962C8B-B14F-4D97-AF65-F5344CB8AC3E}">
        <p14:creationId xmlns:p14="http://schemas.microsoft.com/office/powerpoint/2010/main" val="2010582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F495B0-85C4-4407-9CE0-116AA52EC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48" y="289679"/>
            <a:ext cx="2326670" cy="8847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00E7018-6005-4FCC-9F7D-78DBA4EF6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14" y="1131127"/>
            <a:ext cx="1746104" cy="174610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669AA3-EF5B-4F08-A505-4F8206E0A2F4}"/>
              </a:ext>
            </a:extLst>
          </p:cNvPr>
          <p:cNvSpPr txBox="1"/>
          <p:nvPr/>
        </p:nvSpPr>
        <p:spPr>
          <a:xfrm>
            <a:off x="144182" y="289679"/>
            <a:ext cx="94677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7) Alguns fatores podem alterar a rapidez das reações químicas. A seguir destacam-se três exemplos no contexto da preparação e da conservação de alimentos: </a:t>
            </a:r>
          </a:p>
          <a:p>
            <a:pPr marL="457200" indent="-457200" algn="just">
              <a:buAutoNum type="arabicPeriod"/>
            </a:pPr>
            <a:r>
              <a:rPr lang="pt-BR" sz="2000" b="1" dirty="0"/>
              <a:t>A maioria dos produtos alimentícios se conserva por muito mais tempo quando submetidos à refrigeração. Esse procedimento diminui a rapidez das reações que contribuem para a degradação de certos alimentos. </a:t>
            </a:r>
          </a:p>
          <a:p>
            <a:pPr marL="457200" indent="-457200" algn="just">
              <a:buAutoNum type="arabicPeriod"/>
            </a:pPr>
            <a:r>
              <a:rPr lang="pt-BR" sz="2000" b="1" dirty="0"/>
              <a:t>Um procedimento muito comum utilizado em práticas de culinária é o corte dos alimentos para acelerar o seu cozimento, caso não se tenha uma panela de pressão. </a:t>
            </a:r>
          </a:p>
          <a:p>
            <a:pPr marL="457200" indent="-457200" algn="just">
              <a:buAutoNum type="arabicPeriod"/>
            </a:pPr>
            <a:r>
              <a:rPr lang="pt-BR" sz="2000" b="1" dirty="0"/>
              <a:t>Na preparação de iogurtes, adicionam-se ao leite bactérias produtoras de enzimas que aceleram as reações envolvendo açúcares e proteínas lácteas. Com base no texto, quais são os fatores que influenciam a rapidez das transformações químicas relacionadas aos exemplos 1, 2 e 3, respectivamente? </a:t>
            </a:r>
          </a:p>
          <a:p>
            <a:pPr marL="457200" indent="-457200" algn="just">
              <a:buAutoNum type="alphaUcParenR"/>
            </a:pPr>
            <a:r>
              <a:rPr lang="pt-BR" sz="2000" b="1" dirty="0"/>
              <a:t>Temperatura, superfície de contato e concentração. </a:t>
            </a:r>
          </a:p>
          <a:p>
            <a:pPr marL="457200" indent="-457200" algn="just">
              <a:buAutoNum type="alphaUcParenR"/>
            </a:pPr>
            <a:r>
              <a:rPr lang="pt-BR" sz="2000" b="1" dirty="0"/>
              <a:t>Concentração, superfície de contato e catalisadores. </a:t>
            </a:r>
          </a:p>
          <a:p>
            <a:pPr marL="457200" indent="-457200" algn="just">
              <a:buAutoNum type="alphaUcParenR"/>
            </a:pPr>
            <a:r>
              <a:rPr lang="pt-BR" sz="2000" b="1" dirty="0"/>
              <a:t>Temperatura, superfície de contato e catalisadores. </a:t>
            </a:r>
          </a:p>
          <a:p>
            <a:pPr marL="457200" indent="-457200" algn="just">
              <a:buAutoNum type="alphaUcParenR"/>
            </a:pPr>
            <a:r>
              <a:rPr lang="pt-BR" sz="2000" b="1" dirty="0"/>
              <a:t>Superfície de contato, temperatura e concentração. </a:t>
            </a:r>
          </a:p>
          <a:p>
            <a:pPr marL="457200" indent="-457200" algn="just">
              <a:buAutoNum type="alphaUcParenR"/>
            </a:pPr>
            <a:r>
              <a:rPr lang="pt-BR" sz="2000" b="1" dirty="0"/>
              <a:t>Temperatura, concentração e catalisadores.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5FFC12-EF52-4536-A52C-B0DDD836B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00" y="2746438"/>
            <a:ext cx="1365124" cy="13651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F0238FC-27D9-41CE-87F0-855D41F8754A}"/>
              </a:ext>
            </a:extLst>
          </p:cNvPr>
          <p:cNvSpPr txBox="1"/>
          <p:nvPr/>
        </p:nvSpPr>
        <p:spPr>
          <a:xfrm>
            <a:off x="144182" y="5673608"/>
            <a:ext cx="9761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Conhecimento exigido: Função catalisadora das enzimas e relação de superfície/contato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D5F96F4-3277-4DC2-B805-A3663DBA4252}"/>
              </a:ext>
            </a:extLst>
          </p:cNvPr>
          <p:cNvSpPr txBox="1"/>
          <p:nvPr/>
        </p:nvSpPr>
        <p:spPr>
          <a:xfrm>
            <a:off x="144182" y="6240834"/>
            <a:ext cx="253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Conteúdo: Bioquímica</a:t>
            </a:r>
          </a:p>
        </p:txBody>
      </p:sp>
    </p:spTree>
    <p:extLst>
      <p:ext uri="{BB962C8B-B14F-4D97-AF65-F5344CB8AC3E}">
        <p14:creationId xmlns:p14="http://schemas.microsoft.com/office/powerpoint/2010/main" val="34065378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29" y="1478255"/>
            <a:ext cx="4845424" cy="36340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858101" y="64887"/>
            <a:ext cx="6783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A ( Retinol ) 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51483" y="2315947"/>
            <a:ext cx="41324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</a:t>
            </a:r>
            <a:r>
              <a:rPr lang="pt-BR" sz="2000" b="1" dirty="0">
                <a:solidFill>
                  <a:schemeClr val="bg1"/>
                </a:solidFill>
              </a:rPr>
              <a:t> Leite e derivados,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na gema do ovo, óleo de fígado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de peixe, mamão, cenoura e abóbora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-40890" y="3489913"/>
            <a:ext cx="49950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Estimula a ossificação </a:t>
            </a:r>
            <a:r>
              <a:rPr lang="pt-BR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Síntese do</a:t>
            </a:r>
          </a:p>
          <a:p>
            <a:pPr algn="ctr"/>
            <a:r>
              <a:rPr lang="pt-BR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Ácido condroitin-sulfúrico (glicoproteína)</a:t>
            </a:r>
          </a:p>
          <a:p>
            <a:pPr algn="ctr"/>
            <a:r>
              <a:rPr lang="pt-BR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faz parte da matriz óssea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990243" y="870652"/>
            <a:ext cx="181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Lipossolúvel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51483" y="4971685"/>
            <a:ext cx="42802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FF00"/>
                </a:solidFill>
              </a:rPr>
              <a:t>Estimula a </a:t>
            </a:r>
            <a:r>
              <a:rPr lang="pt-BR" sz="2200" b="1" u="sng" dirty="0">
                <a:solidFill>
                  <a:srgbClr val="FFFF00"/>
                </a:solidFill>
              </a:rPr>
              <a:t>produção de Rodopsina </a:t>
            </a:r>
          </a:p>
          <a:p>
            <a:pPr algn="ctr"/>
            <a:r>
              <a:rPr lang="pt-BR" sz="2200" b="1" dirty="0">
                <a:solidFill>
                  <a:srgbClr val="FFFF00"/>
                </a:solidFill>
              </a:rPr>
              <a:t>(pigmento visual) que aumenta a </a:t>
            </a:r>
          </a:p>
          <a:p>
            <a:pPr algn="ctr"/>
            <a:r>
              <a:rPr lang="pt-BR" sz="2200" b="1" dirty="0">
                <a:solidFill>
                  <a:srgbClr val="FFFF00"/>
                </a:solidFill>
              </a:rPr>
              <a:t>sensibilidade da retina à luz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235814" y="5022066"/>
            <a:ext cx="3973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 carência dessa vitamina  pode gerar </a:t>
            </a:r>
            <a:r>
              <a:rPr lang="pt-BR" sz="2400" b="1" dirty="0">
                <a:solidFill>
                  <a:srgbClr val="FFFF00"/>
                </a:solidFill>
              </a:rPr>
              <a:t>Hemeralopia </a:t>
            </a:r>
            <a:r>
              <a:rPr lang="pt-BR" sz="2400" b="1" u="sng" dirty="0">
                <a:solidFill>
                  <a:srgbClr val="FFFF00"/>
                </a:solidFill>
              </a:rPr>
              <a:t>(Cegueira noturna 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242637" y="2495500"/>
            <a:ext cx="38573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Também atuam na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integridade dos tecidos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epiteliais . Pode gerar atrofia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das glândulas lacrimais.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consequente ressecamento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da Córnea </a:t>
            </a:r>
            <a:r>
              <a:rPr lang="pt-BR" sz="2400" b="1" u="sng" dirty="0">
                <a:solidFill>
                  <a:srgbClr val="FFFF00"/>
                </a:solidFill>
              </a:rPr>
              <a:t>(Xeroftalmia).</a:t>
            </a:r>
          </a:p>
        </p:txBody>
      </p:sp>
    </p:spTree>
    <p:extLst>
      <p:ext uri="{BB962C8B-B14F-4D97-AF65-F5344CB8AC3E}">
        <p14:creationId xmlns:p14="http://schemas.microsoft.com/office/powerpoint/2010/main" val="8365084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29" y="1385047"/>
            <a:ext cx="5450541" cy="408790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831207" y="118676"/>
            <a:ext cx="6924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B</a:t>
            </a:r>
            <a:r>
              <a:rPr lang="pt-BR" sz="5400" b="1" baseline="-25000" dirty="0">
                <a:solidFill>
                  <a:schemeClr val="bg1"/>
                </a:solidFill>
              </a:rPr>
              <a:t>1</a:t>
            </a:r>
            <a:r>
              <a:rPr lang="pt-BR" sz="5400" b="1" dirty="0">
                <a:solidFill>
                  <a:schemeClr val="bg1"/>
                </a:solidFill>
              </a:rPr>
              <a:t> (Tiamina)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923007" y="929849"/>
            <a:ext cx="19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Hidrossolúvel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90012" y="3533961"/>
            <a:ext cx="965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32645" y="2389508"/>
            <a:ext cx="4197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</a:t>
            </a:r>
            <a:r>
              <a:rPr lang="pt-BR" sz="2000" b="1" dirty="0">
                <a:solidFill>
                  <a:schemeClr val="bg1"/>
                </a:solidFill>
              </a:rPr>
              <a:t>  Leveduras, casca de cereais,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Soja, feijão, fígado, peixes, ovos e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derivados do leite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-1" y="3672460"/>
            <a:ext cx="4818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Coenzima </a:t>
            </a:r>
            <a:r>
              <a:rPr lang="pt-BR" sz="2400" b="1" u="sng" dirty="0">
                <a:solidFill>
                  <a:schemeClr val="bg1"/>
                </a:solidFill>
              </a:rPr>
              <a:t>nas descarboxilases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(importantes na Respiração Celular)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012" y="4766411"/>
            <a:ext cx="5004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Sua carência provoca </a:t>
            </a:r>
            <a:r>
              <a:rPr lang="pt-BR" sz="2400" b="1" u="sng" dirty="0">
                <a:solidFill>
                  <a:srgbClr val="FFFF00"/>
                </a:solidFill>
              </a:rPr>
              <a:t>Polineurite</a:t>
            </a:r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(inflamação generalizada dos nervos).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Causa atrofia dos músculos.</a:t>
            </a:r>
          </a:p>
          <a:p>
            <a:pPr algn="ctr"/>
            <a:r>
              <a:rPr lang="pt-B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Esse quadro causa o </a:t>
            </a:r>
            <a:r>
              <a:rPr lang="pt-BR" sz="2400" b="1" dirty="0">
                <a:solidFill>
                  <a:srgbClr val="FFFF00"/>
                </a:solidFill>
              </a:rPr>
              <a:t>Beribéri.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407329" y="2595242"/>
            <a:ext cx="3736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Na  deficiência dessa vitamina,  a pessoa ainda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pode apresentar absorção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defeituosa de alimentos,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emagrecimento ,  anorexia e Bradicardia. </a:t>
            </a:r>
          </a:p>
        </p:txBody>
      </p:sp>
    </p:spTree>
    <p:extLst>
      <p:ext uri="{BB962C8B-B14F-4D97-AF65-F5344CB8AC3E}">
        <p14:creationId xmlns:p14="http://schemas.microsoft.com/office/powerpoint/2010/main" val="890505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6" y="1370583"/>
            <a:ext cx="5450541" cy="40879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490012" y="3533961"/>
            <a:ext cx="965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b="1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41242" y="0"/>
            <a:ext cx="7859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B</a:t>
            </a:r>
            <a:r>
              <a:rPr lang="pt-BR" sz="5400" b="1" baseline="-25000" dirty="0">
                <a:solidFill>
                  <a:schemeClr val="bg1"/>
                </a:solidFill>
              </a:rPr>
              <a:t>2</a:t>
            </a:r>
            <a:r>
              <a:rPr lang="pt-BR" sz="5400" b="1" dirty="0">
                <a:solidFill>
                  <a:schemeClr val="bg1"/>
                </a:solidFill>
              </a:rPr>
              <a:t> (Riboflavina)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09560" y="838208"/>
            <a:ext cx="19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Hidrossolúvel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9993" y="2389508"/>
            <a:ext cx="39223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</a:t>
            </a:r>
            <a:r>
              <a:rPr lang="pt-BR" sz="2000" b="1" dirty="0">
                <a:solidFill>
                  <a:schemeClr val="bg1"/>
                </a:solidFill>
              </a:rPr>
              <a:t>  Leite, ovos, legumes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couve, repolho, espinafre, fígado,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levedura da cerveja e também é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sintetizada na microbiota intestinal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24224" y="3859677"/>
            <a:ext cx="32138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Fazem parte das 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Citocromos-oxidases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 e Citocromos-redutase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(Respiração Celular)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710716" y="5377093"/>
            <a:ext cx="6365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Sua carência pode originar </a:t>
            </a:r>
            <a:r>
              <a:rPr lang="pt-BR" sz="2200" b="1" dirty="0">
                <a:solidFill>
                  <a:schemeClr val="accent2"/>
                </a:solidFill>
              </a:rPr>
              <a:t>Queilose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(rachadura no canto dos lábios), </a:t>
            </a:r>
            <a:r>
              <a:rPr lang="pt-BR" sz="2200" b="1" dirty="0">
                <a:solidFill>
                  <a:schemeClr val="accent2"/>
                </a:solidFill>
              </a:rPr>
              <a:t>Glossite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(inflamação da língua) e </a:t>
            </a:r>
            <a:r>
              <a:rPr lang="pt-BR" sz="2200" b="1" dirty="0">
                <a:solidFill>
                  <a:schemeClr val="accent2"/>
                </a:solidFill>
              </a:rPr>
              <a:t>fotofobia</a:t>
            </a:r>
            <a:r>
              <a:rPr lang="pt-BR" sz="2200" b="1" dirty="0">
                <a:solidFill>
                  <a:schemeClr val="bg1"/>
                </a:solidFill>
              </a:rPr>
              <a:t> (intolerância a luz)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579804" y="3026909"/>
            <a:ext cx="25517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 falta ainda pode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provocar: 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Perturbacões digestivas,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depressão nervosa,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perda de Vitalidade</a:t>
            </a:r>
          </a:p>
        </p:txBody>
      </p:sp>
    </p:spTree>
    <p:extLst>
      <p:ext uri="{BB962C8B-B14F-4D97-AF65-F5344CB8AC3E}">
        <p14:creationId xmlns:p14="http://schemas.microsoft.com/office/powerpoint/2010/main" val="8267594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6" y="1370583"/>
            <a:ext cx="5450541" cy="408790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490012" y="3533961"/>
            <a:ext cx="965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b="1" dirty="0">
                <a:solidFill>
                  <a:schemeClr val="accent4"/>
                </a:solidFill>
              </a:rPr>
              <a:t>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293324" y="0"/>
            <a:ext cx="8084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B</a:t>
            </a:r>
            <a:r>
              <a:rPr lang="pt-BR" sz="5400" b="1" baseline="-25000" dirty="0">
                <a:solidFill>
                  <a:schemeClr val="bg1"/>
                </a:solidFill>
              </a:rPr>
              <a:t>9</a:t>
            </a:r>
            <a:r>
              <a:rPr lang="pt-BR" sz="5400" b="1" dirty="0">
                <a:solidFill>
                  <a:schemeClr val="bg1"/>
                </a:solidFill>
              </a:rPr>
              <a:t> (Ácido Fólico)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09560" y="838208"/>
            <a:ext cx="19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Hidrossolúvel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9075" y="2419672"/>
            <a:ext cx="43850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 </a:t>
            </a:r>
            <a:r>
              <a:rPr lang="pt-BR" sz="2400" b="1" dirty="0">
                <a:solidFill>
                  <a:schemeClr val="bg1"/>
                </a:solidFill>
              </a:rPr>
              <a:t>Folhas vegetais, Fígado,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coração e rins bovinos e também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é sintetizada por bactérias da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biota intestinal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6785" y="4131503"/>
            <a:ext cx="45573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Essencial para a </a:t>
            </a:r>
            <a:r>
              <a:rPr lang="pt-BR" sz="2400" b="1" dirty="0">
                <a:solidFill>
                  <a:srgbClr val="FFFF00"/>
                </a:solidFill>
              </a:rPr>
              <a:t>formação 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dos Ácidos Nucléicos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(síntese de nucleotídeos).</a:t>
            </a:r>
          </a:p>
          <a:p>
            <a:pPr algn="ctr"/>
            <a:r>
              <a:rPr lang="pt-BR" sz="2400" dirty="0">
                <a:solidFill>
                  <a:srgbClr val="FFFF00"/>
                </a:solidFill>
              </a:rPr>
              <a:t>Maturação dos glóbulos vermelhos</a:t>
            </a:r>
          </a:p>
          <a:p>
            <a:pPr algn="ctr"/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367257" y="5510140"/>
            <a:ext cx="39370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Sua carência pode causar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a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</a:rPr>
              <a:t>Anemia Megaloblástica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667737" y="2585335"/>
            <a:ext cx="36174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Nas gestantes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sua carência pode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causar </a:t>
            </a:r>
            <a:r>
              <a:rPr lang="pt-BR" sz="2800" b="1" dirty="0">
                <a:solidFill>
                  <a:srgbClr val="FFFF00"/>
                </a:solidFill>
              </a:rPr>
              <a:t>má formação</a:t>
            </a:r>
          </a:p>
          <a:p>
            <a:pPr algn="ctr"/>
            <a:r>
              <a:rPr lang="pt-BR" sz="2800" b="1" dirty="0">
                <a:solidFill>
                  <a:srgbClr val="FFFF00"/>
                </a:solidFill>
              </a:rPr>
              <a:t>do tubo neural </a:t>
            </a:r>
            <a:r>
              <a:rPr lang="pt-BR" sz="2800" b="1" dirty="0">
                <a:solidFill>
                  <a:schemeClr val="bg1"/>
                </a:solidFill>
              </a:rPr>
              <a:t>do feto </a:t>
            </a:r>
          </a:p>
        </p:txBody>
      </p:sp>
    </p:spTree>
    <p:extLst>
      <p:ext uri="{BB962C8B-B14F-4D97-AF65-F5344CB8AC3E}">
        <p14:creationId xmlns:p14="http://schemas.microsoft.com/office/powerpoint/2010/main" val="4614225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6" y="1370583"/>
            <a:ext cx="5450541" cy="40879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490012" y="3533961"/>
            <a:ext cx="9653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b="1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41242" y="0"/>
            <a:ext cx="6766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B</a:t>
            </a:r>
            <a:r>
              <a:rPr lang="pt-BR" sz="5400" b="1" baseline="-25000" dirty="0">
                <a:solidFill>
                  <a:schemeClr val="bg1"/>
                </a:solidFill>
              </a:rPr>
              <a:t>3</a:t>
            </a:r>
            <a:r>
              <a:rPr lang="pt-BR" sz="5400" b="1" dirty="0">
                <a:solidFill>
                  <a:schemeClr val="bg1"/>
                </a:solidFill>
              </a:rPr>
              <a:t> (Niacina)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09560" y="838208"/>
            <a:ext cx="19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Hidrossolúvel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3399" y="2338263"/>
            <a:ext cx="3703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</a:t>
            </a:r>
            <a:r>
              <a:rPr lang="pt-BR" sz="2400" b="1" dirty="0">
                <a:solidFill>
                  <a:schemeClr val="bg1"/>
                </a:solidFill>
              </a:rPr>
              <a:t>  Leite, ovos,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carnes magras, fígado,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levedura da cerveja, peixes 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1023" y="3648479"/>
            <a:ext cx="41261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>
                <a:solidFill>
                  <a:schemeClr val="bg1"/>
                </a:solidFill>
              </a:rPr>
              <a:t>Constituição das</a:t>
            </a:r>
          </a:p>
          <a:p>
            <a:pPr algn="ctr"/>
            <a:r>
              <a:rPr lang="pt-BR" sz="2600" dirty="0">
                <a:solidFill>
                  <a:schemeClr val="bg1"/>
                </a:solidFill>
              </a:rPr>
              <a:t> </a:t>
            </a:r>
            <a:r>
              <a:rPr lang="pt-BR" sz="2600" dirty="0">
                <a:solidFill>
                  <a:srgbClr val="FFFF00"/>
                </a:solidFill>
              </a:rPr>
              <a:t>Desidrogenases</a:t>
            </a:r>
          </a:p>
          <a:p>
            <a:pPr algn="ctr"/>
            <a:r>
              <a:rPr lang="pt-BR" sz="2600" dirty="0">
                <a:solidFill>
                  <a:srgbClr val="FFFF00"/>
                </a:solidFill>
              </a:rPr>
              <a:t>e do NAD </a:t>
            </a:r>
          </a:p>
          <a:p>
            <a:pPr algn="ctr"/>
            <a:r>
              <a:rPr lang="pt-BR" sz="2600" dirty="0">
                <a:solidFill>
                  <a:schemeClr val="bg1"/>
                </a:solidFill>
              </a:rPr>
              <a:t>(atuam na respiração celular)</a:t>
            </a:r>
            <a:endParaRPr lang="pt-BR" sz="26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123607" y="5332656"/>
            <a:ext cx="57982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600" b="1" dirty="0">
                <a:solidFill>
                  <a:schemeClr val="bg1"/>
                </a:solidFill>
              </a:rPr>
              <a:t>Sua carência causa a </a:t>
            </a:r>
            <a:r>
              <a:rPr lang="pt-BR" sz="2600" b="1" dirty="0">
                <a:solidFill>
                  <a:srgbClr val="FFFF00"/>
                </a:solidFill>
              </a:rPr>
              <a:t>Pelagra</a:t>
            </a:r>
            <a:r>
              <a:rPr lang="pt-BR" sz="2600" b="1" dirty="0">
                <a:solidFill>
                  <a:schemeClr val="bg1"/>
                </a:solidFill>
              </a:rPr>
              <a:t> (Dermatite)</a:t>
            </a:r>
          </a:p>
          <a:p>
            <a:pPr algn="ctr"/>
            <a:r>
              <a:rPr lang="pt-BR" sz="2600" b="1" dirty="0">
                <a:solidFill>
                  <a:schemeClr val="bg1"/>
                </a:solidFill>
              </a:rPr>
              <a:t>A doença dos 3 “D”</a:t>
            </a:r>
          </a:p>
          <a:p>
            <a:pPr algn="ctr"/>
            <a:r>
              <a:rPr lang="pt-BR" sz="2600" b="1" dirty="0">
                <a:solidFill>
                  <a:srgbClr val="FFFF00"/>
                </a:solidFill>
              </a:rPr>
              <a:t>Dermatite, Diarreia e Demência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786111" y="3026909"/>
            <a:ext cx="21391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 falta ainda pode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provocar: 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Rachaduras na pele,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Lesões nas mucosas,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Neurite grave</a:t>
            </a:r>
          </a:p>
        </p:txBody>
      </p:sp>
    </p:spTree>
    <p:extLst>
      <p:ext uri="{BB962C8B-B14F-4D97-AF65-F5344CB8AC3E}">
        <p14:creationId xmlns:p14="http://schemas.microsoft.com/office/powerpoint/2010/main" val="5279780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26" y="1370583"/>
            <a:ext cx="5450541" cy="408790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490012" y="3533961"/>
            <a:ext cx="17459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b="1" dirty="0">
                <a:solidFill>
                  <a:schemeClr val="accent4"/>
                </a:solidFill>
              </a:rPr>
              <a:t>12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212641" y="0"/>
            <a:ext cx="8268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B</a:t>
            </a:r>
            <a:r>
              <a:rPr lang="pt-BR" sz="5400" b="1" baseline="-25000" dirty="0">
                <a:solidFill>
                  <a:schemeClr val="bg1"/>
                </a:solidFill>
              </a:rPr>
              <a:t>12</a:t>
            </a:r>
            <a:r>
              <a:rPr lang="pt-BR" sz="5400" b="1" dirty="0">
                <a:solidFill>
                  <a:schemeClr val="bg1"/>
                </a:solidFill>
              </a:rPr>
              <a:t> (Cobalamina)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09560" y="838208"/>
            <a:ext cx="19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Hidrossolúvel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2758" y="2419216"/>
            <a:ext cx="45213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</a:t>
            </a:r>
            <a:r>
              <a:rPr lang="pt-BR" sz="2400" b="1" dirty="0">
                <a:solidFill>
                  <a:schemeClr val="bg1"/>
                </a:solidFill>
              </a:rPr>
              <a:t> Leveduras, carnes, Fígado,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leite e derivados, ovos,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ostras e peixes</a:t>
            </a: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  <a:p>
            <a:pPr algn="ctr"/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4503457"/>
            <a:ext cx="50356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Atua como coenzimas na </a:t>
            </a:r>
            <a:r>
              <a:rPr lang="pt-BR" sz="2400" b="1" dirty="0">
                <a:solidFill>
                  <a:srgbClr val="FFFF00"/>
                </a:solidFill>
              </a:rPr>
              <a:t>síntese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de Ácidos nucléicos.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Também é essencial para a </a:t>
            </a:r>
            <a:r>
              <a:rPr lang="pt-BR" sz="2400" b="1" dirty="0">
                <a:solidFill>
                  <a:srgbClr val="FFFF00"/>
                </a:solidFill>
              </a:rPr>
              <a:t>maturação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dos glóbulos vermelhos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12890" y="5249332"/>
            <a:ext cx="52413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Sua carência pode causar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a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</a:rPr>
              <a:t>Anemia Perniciosa </a:t>
            </a:r>
            <a:r>
              <a:rPr lang="pt-BR" sz="2800" b="1" dirty="0">
                <a:solidFill>
                  <a:schemeClr val="bg1"/>
                </a:solidFill>
              </a:rPr>
              <a:t>(quando não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se consegue absorver a vitamina).</a:t>
            </a:r>
            <a:endParaRPr lang="pt-B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319680" y="2208792"/>
            <a:ext cx="3815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 vitamina B12 é necessária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para o desenvolvimento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e manutenção das funções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do sistema nervoso</a:t>
            </a:r>
          </a:p>
        </p:txBody>
      </p:sp>
    </p:spTree>
    <p:extLst>
      <p:ext uri="{BB962C8B-B14F-4D97-AF65-F5344CB8AC3E}">
        <p14:creationId xmlns:p14="http://schemas.microsoft.com/office/powerpoint/2010/main" val="1179974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12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2" y="927820"/>
            <a:ext cx="6082552" cy="45619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18511" y="-1"/>
            <a:ext cx="8952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C (Ácido Ascórbico)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09560" y="838208"/>
            <a:ext cx="1984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Hidrossolúvel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5284" y="2425244"/>
            <a:ext cx="3906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Fontes: </a:t>
            </a:r>
            <a:r>
              <a:rPr lang="pt-BR" sz="2400" b="1" dirty="0">
                <a:solidFill>
                  <a:schemeClr val="bg1"/>
                </a:solidFill>
              </a:rPr>
              <a:t>Frutas Cítricas,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Tomate, pimentão, hortaliças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Folhosas (Couve e agrião)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64613" y="4533377"/>
            <a:ext cx="45248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Evita a fragilidade dos capilares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sanguíneos.  Atua na </a:t>
            </a:r>
            <a:r>
              <a:rPr lang="pt-BR" sz="2400" b="1" dirty="0">
                <a:solidFill>
                  <a:srgbClr val="FFFF00"/>
                </a:solidFill>
              </a:rPr>
              <a:t>formação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 </a:t>
            </a:r>
            <a:r>
              <a:rPr lang="pt-BR" sz="2400" b="1" dirty="0">
                <a:solidFill>
                  <a:srgbClr val="FFFF00"/>
                </a:solidFill>
              </a:rPr>
              <a:t>substâncias intercelulares </a:t>
            </a:r>
            <a:r>
              <a:rPr lang="pt-BR" sz="2400" b="1" dirty="0">
                <a:solidFill>
                  <a:schemeClr val="bg1"/>
                </a:solidFill>
              </a:rPr>
              <a:t>do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tecido conjuntivo </a:t>
            </a:r>
            <a:r>
              <a:rPr lang="pt-BR" sz="2400" b="1" dirty="0">
                <a:solidFill>
                  <a:srgbClr val="FFFF00"/>
                </a:solidFill>
              </a:rPr>
              <a:t>(Colágeno)</a:t>
            </a:r>
            <a:r>
              <a:rPr lang="pt-BR" sz="2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Previne a degeneração da mácula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58199" y="5072896"/>
            <a:ext cx="407188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Sua carência pode causar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O </a:t>
            </a:r>
            <a:r>
              <a:rPr lang="pt-BR" sz="2200" b="1" dirty="0">
                <a:solidFill>
                  <a:schemeClr val="accent2"/>
                </a:solidFill>
              </a:rPr>
              <a:t>Escorbuto</a:t>
            </a:r>
            <a:r>
              <a:rPr lang="pt-BR" sz="2200" b="1" dirty="0">
                <a:solidFill>
                  <a:schemeClr val="bg1"/>
                </a:solidFill>
              </a:rPr>
              <a:t>. Caracterizado por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Hemorragias cutâneas, gengivais,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Inflamação das articulações</a:t>
            </a:r>
          </a:p>
          <a:p>
            <a:pPr algn="ctr"/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075192" y="2689412"/>
            <a:ext cx="2948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Também tem </a:t>
            </a:r>
            <a:r>
              <a:rPr lang="pt-BR" sz="2400" b="1" dirty="0">
                <a:solidFill>
                  <a:srgbClr val="FFFF00"/>
                </a:solidFill>
              </a:rPr>
              <a:t>ação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Antioxidante,</a:t>
            </a:r>
            <a:endParaRPr lang="pt-BR" sz="2400" b="1" dirty="0">
              <a:solidFill>
                <a:schemeClr val="bg1"/>
              </a:solidFill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aumenta a produção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de glóbulos brancos e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aumenta a absorção</a:t>
            </a:r>
          </a:p>
          <a:p>
            <a:pPr algn="ctr"/>
            <a:r>
              <a:rPr lang="pt-BR" sz="2400" b="1" dirty="0">
                <a:solidFill>
                  <a:srgbClr val="FFFF00"/>
                </a:solidFill>
              </a:rPr>
              <a:t>de ferro</a:t>
            </a:r>
          </a:p>
        </p:txBody>
      </p:sp>
    </p:spTree>
    <p:extLst>
      <p:ext uri="{BB962C8B-B14F-4D97-AF65-F5344CB8AC3E}">
        <p14:creationId xmlns:p14="http://schemas.microsoft.com/office/powerpoint/2010/main" val="17274640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12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18511" y="-1"/>
            <a:ext cx="711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D (Calciferol)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28" y="1216959"/>
            <a:ext cx="5719482" cy="428961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767248" y="838208"/>
            <a:ext cx="181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Lipossolúvel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64569" y="5143957"/>
            <a:ext cx="37768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 Sua carência em crianças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 pode causar o </a:t>
            </a:r>
            <a:r>
              <a:rPr lang="pt-BR" sz="2400" b="1" dirty="0">
                <a:solidFill>
                  <a:srgbClr val="FFC000"/>
                </a:solidFill>
              </a:rPr>
              <a:t>Raquitismo</a:t>
            </a:r>
            <a:r>
              <a:rPr lang="pt-BR" sz="2400" b="1" dirty="0">
                <a:solidFill>
                  <a:schemeClr val="bg1"/>
                </a:solidFill>
              </a:rPr>
              <a:t> .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 deficiência grave em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adultos leva à </a:t>
            </a:r>
            <a:r>
              <a:rPr lang="pt-BR" sz="2400" b="1" dirty="0">
                <a:solidFill>
                  <a:srgbClr val="FFC000"/>
                </a:solidFill>
              </a:rPr>
              <a:t>osteomalácia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66529" y="4599325"/>
            <a:ext cx="37039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 vitamina D pode ser obtida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através da forma exógena,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na alimentação ou da síntese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endógena a partir do colesterol 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que </a:t>
            </a:r>
            <a:r>
              <a:rPr lang="pt-BR" sz="2000" b="1" dirty="0">
                <a:solidFill>
                  <a:srgbClr val="FFC000"/>
                </a:solidFill>
              </a:rPr>
              <a:t>é sintetizado pela incidência </a:t>
            </a:r>
          </a:p>
          <a:p>
            <a:pPr algn="ctr"/>
            <a:r>
              <a:rPr lang="pt-BR" sz="2000" b="1" dirty="0">
                <a:solidFill>
                  <a:srgbClr val="FFC000"/>
                </a:solidFill>
              </a:rPr>
              <a:t>de raios UVB </a:t>
            </a:r>
            <a:r>
              <a:rPr lang="pt-BR" sz="2000" b="1" dirty="0">
                <a:solidFill>
                  <a:schemeClr val="bg1"/>
                </a:solidFill>
              </a:rPr>
              <a:t>do sol sobre a pele.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33105" y="2427212"/>
            <a:ext cx="4172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C000"/>
                </a:solidFill>
              </a:rPr>
              <a:t>Fontes: </a:t>
            </a:r>
            <a:r>
              <a:rPr lang="pt-BR" sz="2200" b="1" dirty="0">
                <a:solidFill>
                  <a:schemeClr val="bg1"/>
                </a:solidFill>
              </a:rPr>
              <a:t>óleos de fígado de peixes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e alimentos derivados do leite,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como manteiga e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queijos gordurosos. 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560842" y="3242862"/>
            <a:ext cx="445718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 Responsável também por outras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atividades, trabalhando como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reguladora do crescimento,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sistema imunológico, cardiovascular,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 músculos, metabolismo e insulina.</a:t>
            </a:r>
          </a:p>
        </p:txBody>
      </p:sp>
    </p:spTree>
    <p:extLst>
      <p:ext uri="{BB962C8B-B14F-4D97-AF65-F5344CB8AC3E}">
        <p14:creationId xmlns:p14="http://schemas.microsoft.com/office/powerpoint/2010/main" val="18125171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12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97" y="0"/>
            <a:ext cx="2672603" cy="213808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72299" y="0"/>
            <a:ext cx="6990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E (Tocoferol)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26" y="1573307"/>
            <a:ext cx="3017878" cy="353657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767248" y="838208"/>
            <a:ext cx="181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Lipossolúvel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679244" y="5109883"/>
            <a:ext cx="42733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É o </a:t>
            </a:r>
            <a:r>
              <a:rPr lang="pt-BR" sz="2200" b="1" dirty="0">
                <a:solidFill>
                  <a:srgbClr val="FFC000"/>
                </a:solidFill>
              </a:rPr>
              <a:t>antioxidante </a:t>
            </a:r>
            <a:r>
              <a:rPr lang="pt-BR" sz="2200" b="1" dirty="0">
                <a:solidFill>
                  <a:schemeClr val="bg1"/>
                </a:solidFill>
              </a:rPr>
              <a:t>mais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importante na célula. Possui ainda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função inibidora de proliferação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celular, agregação plaquetária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472100" y="2771813"/>
            <a:ext cx="35832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Possui ação anti-inflamatória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 e antineoplásica.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4246" y="2427302"/>
            <a:ext cx="36418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C000"/>
                </a:solidFill>
              </a:rPr>
              <a:t>Fontes: </a:t>
            </a:r>
            <a:r>
              <a:rPr lang="pt-BR" sz="2200" b="1" dirty="0">
                <a:solidFill>
                  <a:schemeClr val="bg1"/>
                </a:solidFill>
              </a:rPr>
              <a:t>alimentos de origem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vegetal, principalmente nos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vegetais verde-escuros, nas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sementes oleaginosas, nos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óleos vegetais e no germe de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trigo, além de estar presente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também em alimentos de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origem animal, como gema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de ovo e fígado.</a:t>
            </a:r>
          </a:p>
        </p:txBody>
      </p:sp>
    </p:spTree>
    <p:extLst>
      <p:ext uri="{BB962C8B-B14F-4D97-AF65-F5344CB8AC3E}">
        <p14:creationId xmlns:p14="http://schemas.microsoft.com/office/powerpoint/2010/main" val="357860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06" y="1838866"/>
            <a:ext cx="3644153" cy="367183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702487" y="4047565"/>
            <a:ext cx="2187389" cy="5244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8976501" y="3925670"/>
            <a:ext cx="163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Enxofre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03630" y="3217783"/>
            <a:ext cx="95912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Responsável por manter a entrada 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necessária de oxigênio no cérebro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Colabora com as vitaminas B para garantir 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a saúde dos nervos.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Parte integrante dos aminoácidos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Essencial para a queratina e o colágeno se sintetizem.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39" y="1626906"/>
            <a:ext cx="1899814" cy="121588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14" y="1095194"/>
            <a:ext cx="1546731" cy="110151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30" y="2103356"/>
            <a:ext cx="1268869" cy="126886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08" y="1185035"/>
            <a:ext cx="1202158" cy="98537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60" y="2208219"/>
            <a:ext cx="741400" cy="10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140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12"/>
            <a:ext cx="12192000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2944906" cy="294490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05512" y="0"/>
            <a:ext cx="7780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Vitamina  K (Filoquinona)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68" y="1531855"/>
            <a:ext cx="3793864" cy="35791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767248" y="838208"/>
            <a:ext cx="181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00"/>
                </a:solidFill>
              </a:rPr>
              <a:t>Lipossolúvel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33084" y="3913094"/>
            <a:ext cx="3332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Principal a participação na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síntese de proteínas </a:t>
            </a:r>
          </a:p>
          <a:p>
            <a:pPr algn="ctr"/>
            <a:r>
              <a:rPr lang="pt-BR" sz="2200" b="1" dirty="0">
                <a:solidFill>
                  <a:srgbClr val="FFC000"/>
                </a:solidFill>
              </a:rPr>
              <a:t>relacionadas com a </a:t>
            </a:r>
          </a:p>
          <a:p>
            <a:pPr algn="ctr"/>
            <a:r>
              <a:rPr lang="pt-BR" sz="2200" b="1" dirty="0">
                <a:solidFill>
                  <a:srgbClr val="FFC000"/>
                </a:solidFill>
              </a:rPr>
              <a:t>coagulação </a:t>
            </a:r>
            <a:r>
              <a:rPr lang="pt-BR" sz="2200" b="1" dirty="0">
                <a:solidFill>
                  <a:schemeClr val="bg1"/>
                </a:solidFill>
              </a:rPr>
              <a:t>do sangue 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1921" y="2367396"/>
            <a:ext cx="4097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C000"/>
                </a:solidFill>
              </a:rPr>
              <a:t>Fontes:</a:t>
            </a:r>
            <a:r>
              <a:rPr lang="pt-BR" sz="2200" b="1" dirty="0">
                <a:solidFill>
                  <a:schemeClr val="bg1"/>
                </a:solidFill>
              </a:rPr>
              <a:t> alimentos verde-escuros,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tais como o espinafre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e outras hortaliças. Fígado, óleos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765984" y="5342953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</a:rPr>
              <a:t>A deficiência de vitamina K está</a:t>
            </a:r>
          </a:p>
          <a:p>
            <a:r>
              <a:rPr lang="pt-BR" sz="2200" b="1" dirty="0">
                <a:solidFill>
                  <a:schemeClr val="bg1"/>
                </a:solidFill>
              </a:rPr>
              <a:t> relacionada com problemas</a:t>
            </a:r>
          </a:p>
          <a:p>
            <a:r>
              <a:rPr lang="pt-BR" sz="2200" b="1" dirty="0">
                <a:solidFill>
                  <a:schemeClr val="bg1"/>
                </a:solidFill>
              </a:rPr>
              <a:t> como </a:t>
            </a:r>
            <a:r>
              <a:rPr lang="pt-BR" sz="2200" b="1" dirty="0">
                <a:solidFill>
                  <a:srgbClr val="FFC000"/>
                </a:solidFill>
              </a:rPr>
              <a:t>hemorragia </a:t>
            </a:r>
            <a:r>
              <a:rPr lang="pt-BR" sz="2200" b="1" dirty="0">
                <a:solidFill>
                  <a:schemeClr val="bg1"/>
                </a:solidFill>
              </a:rPr>
              <a:t>e osteoporose.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587149" y="2689412"/>
            <a:ext cx="451585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Além disso, a baixa quantidade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dessa vitamina no organismo pode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 gerar sintomas como a presença 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de sangue em fezes e urina, manchas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 escuras na pele (equimose)</a:t>
            </a:r>
          </a:p>
        </p:txBody>
      </p:sp>
    </p:spTree>
    <p:extLst>
      <p:ext uri="{BB962C8B-B14F-4D97-AF65-F5344CB8AC3E}">
        <p14:creationId xmlns:p14="http://schemas.microsoft.com/office/powerpoint/2010/main" val="18430944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F495B0-85C4-4407-9CE0-116AA52EC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48" y="289679"/>
            <a:ext cx="2326670" cy="8847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00E7018-6005-4FCC-9F7D-78DBA4EF6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14" y="1131127"/>
            <a:ext cx="1746104" cy="174610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18A8032-7962-458D-B7CB-B45740DA33F6}"/>
              </a:ext>
            </a:extLst>
          </p:cNvPr>
          <p:cNvSpPr txBox="1"/>
          <p:nvPr/>
        </p:nvSpPr>
        <p:spPr>
          <a:xfrm>
            <a:off x="144182" y="289679"/>
            <a:ext cx="9413166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100" b="1" dirty="0"/>
              <a:t>6) (ENEM, 2011 PPL) Estudos mostram que a prática de esportes pode aumentar a produção de radicais livres, um subproduto da nossa respiração que está ligado ao processo de envelhecimento celular e ao surgimento de doenças como o câncer. Para neutralizar essas moléculas nas células, quem faz esporte deve dar atenção especial aos antioxidantes. As vitaminas C, E </a:t>
            </a:r>
            <a:r>
              <a:rPr lang="pt-BR" sz="2100" b="1" dirty="0" err="1"/>
              <a:t>e</a:t>
            </a:r>
            <a:r>
              <a:rPr lang="pt-BR" sz="2100" b="1" dirty="0"/>
              <a:t> o selênio fazem parte desse grupo. A ação antioxidante das vitaminas C e </a:t>
            </a:r>
            <a:r>
              <a:rPr lang="pt-BR" sz="2100" b="1" dirty="0" err="1"/>
              <a:t>E</a:t>
            </a:r>
            <a:r>
              <a:rPr lang="pt-BR" sz="2100" b="1" dirty="0"/>
              <a:t> </a:t>
            </a:r>
            <a:r>
              <a:rPr lang="pt-BR" sz="2100" b="1" dirty="0" err="1"/>
              <a:t>e</a:t>
            </a:r>
            <a:r>
              <a:rPr lang="pt-BR" sz="2100" b="1" dirty="0"/>
              <a:t> do selênio deve-se às suas capacidades de </a:t>
            </a:r>
          </a:p>
          <a:p>
            <a:pPr marL="342900" indent="-342900" algn="just">
              <a:buAutoNum type="alphaUcParenR"/>
            </a:pPr>
            <a:r>
              <a:rPr lang="pt-BR" sz="2100" b="1" dirty="0"/>
              <a:t>reagir com os radicais livres gerados no metabolismo celular através do processo de oxidação. </a:t>
            </a:r>
          </a:p>
          <a:p>
            <a:pPr marL="342900" indent="-342900" algn="just">
              <a:buAutoNum type="alphaUcParenR"/>
            </a:pPr>
            <a:r>
              <a:rPr lang="pt-BR" sz="2100" b="1" dirty="0"/>
              <a:t>diminuir a produção de oxigênio no organismo e o processo de combustão que gera radicais livres. </a:t>
            </a:r>
          </a:p>
          <a:p>
            <a:pPr marL="342900" indent="-342900" algn="just">
              <a:buAutoNum type="alphaUcParenR"/>
            </a:pPr>
            <a:r>
              <a:rPr lang="pt-BR" sz="2100" b="1" dirty="0"/>
              <a:t>aderir à membrana das mitocôndrias, interferindo no mecanismo de formação desses radicais livres. </a:t>
            </a:r>
          </a:p>
          <a:p>
            <a:pPr marL="342900" indent="-342900" algn="just">
              <a:buAutoNum type="alphaUcParenR"/>
            </a:pPr>
            <a:r>
              <a:rPr lang="pt-BR" sz="2100" b="1" dirty="0"/>
              <a:t>inibir as reações em cadeia utilizadas no metabolismo celular para geração dos radicais. </a:t>
            </a:r>
          </a:p>
          <a:p>
            <a:pPr marL="342900" indent="-342900" algn="just">
              <a:buAutoNum type="alphaUcParenR"/>
            </a:pPr>
            <a:r>
              <a:rPr lang="pt-BR" sz="2100" b="1" dirty="0"/>
              <a:t>induzir a adaptação do organismo em resposta à geração desses radicais.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0C2B371-0995-4722-9BE3-EB98E80D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15" y="4840672"/>
            <a:ext cx="1580000" cy="1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94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2009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9904" y="1087378"/>
            <a:ext cx="103004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400" b="1" i="0" u="none" strike="noStrike" baseline="0" dirty="0">
              <a:solidFill>
                <a:srgbClr val="000000"/>
              </a:solidFill>
            </a:endParaRPr>
          </a:p>
          <a:p>
            <a:pPr algn="just"/>
            <a:r>
              <a:rPr lang="pt-BR" sz="2400" b="1" i="0" u="none" strike="noStrike" baseline="0" dirty="0">
                <a:solidFill>
                  <a:srgbClr val="000000"/>
                </a:solidFill>
              </a:rPr>
              <a:t>4) Assinale a alternativa que preenche corretamente as lacunas do texto abaixo, na ordem em que aparecem. Dois pacientes, A e B, receberam diagnóstico de anemia. Para o tratamento do paciente A, um homem, foi indicada vitamina ....... Porque ela também tem ação antioxidante que previne o câncer de próstata. Para o tratamento do paciente B, uma mulher grávida, foi indicada vitamina......., cuja deficiência também causa malformações no sistema nervoso do embrião. </a:t>
            </a:r>
          </a:p>
          <a:p>
            <a:pPr algn="just"/>
            <a:r>
              <a:rPr lang="pt-BR" sz="2400" b="1" i="0" u="none" strike="noStrike" baseline="0" dirty="0">
                <a:solidFill>
                  <a:srgbClr val="000000"/>
                </a:solidFill>
              </a:rPr>
              <a:t>(A) B1 (tiamina) – B3 (niacina) 		(D) B6 (piridoxina) – D (calciferol) </a:t>
            </a:r>
          </a:p>
          <a:p>
            <a:pPr algn="just"/>
            <a:r>
              <a:rPr lang="pt-BR" sz="2400" b="1" i="0" u="none" strike="noStrike" baseline="0" dirty="0">
                <a:solidFill>
                  <a:srgbClr val="000000"/>
                </a:solidFill>
              </a:rPr>
              <a:t>(B) B12 (cobalamina) – B8 (biotina) 		(E) E (tocoferol) – B9 (ácido fólico) </a:t>
            </a:r>
          </a:p>
          <a:p>
            <a:pPr algn="just"/>
            <a:r>
              <a:rPr lang="pt-BR" sz="2400" b="1" i="0" u="none" strike="noStrike" baseline="0" dirty="0">
                <a:solidFill>
                  <a:srgbClr val="000000"/>
                </a:solidFill>
              </a:rPr>
              <a:t>(C) C (ácido ascórbico) – A (retinol) </a:t>
            </a:r>
            <a:endParaRPr lang="pt-BR" sz="24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99" y="5074174"/>
            <a:ext cx="1760147" cy="17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5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2011</a:t>
            </a:r>
          </a:p>
        </p:txBody>
      </p:sp>
      <p:sp>
        <p:nvSpPr>
          <p:cNvPr id="5" name="Retângulo 4"/>
          <p:cNvSpPr/>
          <p:nvPr/>
        </p:nvSpPr>
        <p:spPr>
          <a:xfrm>
            <a:off x="201908" y="1087378"/>
            <a:ext cx="996875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00" b="1" dirty="0"/>
              <a:t>2) A farinha popularizada com o nome de “ração humana” é o resultado de uma mistura de produtos à base de fibras. Uma receita amplamente difundida dessa farinha contém os seguintes componentes: fibra de trigo, leite de soja em pó, linhaça marrom, açúcar mascavo, aveia em flocos, gergelim com casca, gérmen de trigo, gelatina sem sabor, guaraná em pó, levedura de cerveja e cacau em pó. Com base na receita e em seus constituintes, assinale com V (verdadeiro) ou F (falso) as afirmações que seguem. </a:t>
            </a:r>
          </a:p>
          <a:p>
            <a:pPr algn="just"/>
            <a:r>
              <a:rPr lang="pt-BR" sz="2100" b="1" dirty="0"/>
              <a:t>( ) A receita é rica nas fontes alimentares de vitaminas do complexo B. </a:t>
            </a:r>
          </a:p>
          <a:p>
            <a:pPr algn="just"/>
            <a:r>
              <a:rPr lang="pt-BR" sz="2100" b="1" dirty="0"/>
              <a:t>( ) A levedura de cerveja é utilizada em pesquisa como modelo experimental. </a:t>
            </a:r>
          </a:p>
          <a:p>
            <a:pPr algn="just"/>
            <a:r>
              <a:rPr lang="pt-BR" sz="2100" b="1" dirty="0"/>
              <a:t>( ) A receita é rica nas fontes alimentares das vitaminas A e C. </a:t>
            </a:r>
          </a:p>
          <a:p>
            <a:pPr algn="just"/>
            <a:r>
              <a:rPr lang="pt-BR" sz="2100" b="1" dirty="0"/>
              <a:t>( ) O açúcar mascavo não apresenta restrição de uso pelos diabéticos dependentes de insulina. </a:t>
            </a:r>
          </a:p>
          <a:p>
            <a:pPr algn="just"/>
            <a:r>
              <a:rPr lang="pt-BR" sz="2100" b="1" dirty="0"/>
              <a:t>A sequência correta de preenchimento dos parênteses, de cima para baixo, é </a:t>
            </a:r>
          </a:p>
          <a:p>
            <a:pPr marL="457200" indent="-457200" algn="just">
              <a:buAutoNum type="alphaUcParenBoth"/>
            </a:pPr>
            <a:r>
              <a:rPr lang="pt-BR" sz="2100" b="1" dirty="0"/>
              <a:t>V – V – F – F. </a:t>
            </a:r>
          </a:p>
          <a:p>
            <a:pPr marL="457200" indent="-457200" algn="just">
              <a:buAutoNum type="alphaUcParenBoth"/>
            </a:pPr>
            <a:r>
              <a:rPr lang="pt-BR" sz="2100" b="1" dirty="0"/>
              <a:t>V – F – V – V. </a:t>
            </a:r>
          </a:p>
          <a:p>
            <a:pPr marL="457200" indent="-457200" algn="just">
              <a:buAutoNum type="alphaUcParenBoth"/>
            </a:pPr>
            <a:r>
              <a:rPr lang="pt-BR" sz="2100" b="1" dirty="0"/>
              <a:t>F – V – V – F. </a:t>
            </a:r>
          </a:p>
          <a:p>
            <a:pPr marL="457200" indent="-457200" algn="just">
              <a:buAutoNum type="alphaUcParenBoth"/>
            </a:pPr>
            <a:r>
              <a:rPr lang="pt-BR" sz="2100" b="1" dirty="0"/>
              <a:t>F – V – F – V. </a:t>
            </a:r>
          </a:p>
          <a:p>
            <a:pPr marL="457200" indent="-457200" algn="just">
              <a:buAutoNum type="alphaUcParenBoth"/>
            </a:pPr>
            <a:r>
              <a:rPr lang="pt-BR" sz="2100" b="1" dirty="0"/>
              <a:t>V – F – V – F.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5037372"/>
            <a:ext cx="1371512" cy="13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43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iângulo retângulo 5"/>
          <p:cNvSpPr/>
          <p:nvPr/>
        </p:nvSpPr>
        <p:spPr>
          <a:xfrm rot="10800000">
            <a:off x="9170894" y="-1"/>
            <a:ext cx="3021106" cy="3160059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505" y="71715"/>
            <a:ext cx="1564341" cy="1564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424" y="1636056"/>
            <a:ext cx="806422" cy="4515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37656" y="71715"/>
            <a:ext cx="4053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/>
              <a:t>UFRGS 2015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51278B4-F29E-48F0-8AD8-6EACDE46EF87}"/>
              </a:ext>
            </a:extLst>
          </p:cNvPr>
          <p:cNvSpPr txBox="1"/>
          <p:nvPr/>
        </p:nvSpPr>
        <p:spPr>
          <a:xfrm>
            <a:off x="195745" y="1035070"/>
            <a:ext cx="3021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baseline="0" dirty="0">
                <a:latin typeface="Arial" panose="020B0604020202020204" pitchFamily="34" charset="0"/>
              </a:rPr>
              <a:t>1) Observe a tira abaixo.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A61CC8-223C-4BBD-9759-EC88C3E6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33" y="1534167"/>
            <a:ext cx="5400941" cy="255108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59870CD-62C4-4520-871D-47D4F3F52609}"/>
              </a:ext>
            </a:extLst>
          </p:cNvPr>
          <p:cNvSpPr txBox="1"/>
          <p:nvPr/>
        </p:nvSpPr>
        <p:spPr>
          <a:xfrm>
            <a:off x="195745" y="4308170"/>
            <a:ext cx="114516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 o filho do </a:t>
            </a:r>
            <a:r>
              <a:rPr lang="pt-BR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Radicci</a:t>
            </a:r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tornar-se vegetariano do tipo que não utiliza produtos derivados de animais, ficará impossibilitado de obter, em sua dieta, a vitamina</a:t>
            </a:r>
          </a:p>
          <a:p>
            <a:pPr algn="l"/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(A) B12, que atua na formação de células vermelhas do sangue.</a:t>
            </a:r>
          </a:p>
          <a:p>
            <a:pPr algn="l"/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(B) B12, que é encontrada nos pigmentos visuais.</a:t>
            </a:r>
          </a:p>
          <a:p>
            <a:pPr algn="l"/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(C) D, que auxilia na formação do tecido conjuntivo.</a:t>
            </a:r>
          </a:p>
          <a:p>
            <a:pPr algn="l"/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(D) E, que é responsável pela absorção de cálcio.</a:t>
            </a:r>
          </a:p>
          <a:p>
            <a:pPr algn="l"/>
            <a:r>
              <a:rPr lang="pt-BR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(E) E, que participa da formação de nucleotídeos.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BC8F403-EEA4-441A-8784-194989ED2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064" y="4991420"/>
            <a:ext cx="1564341" cy="15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38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2252191"/>
            <a:ext cx="3402106" cy="340210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890746" y="2353235"/>
            <a:ext cx="2187389" cy="4551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9388539" y="2223007"/>
            <a:ext cx="1191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Ferro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3439" y="4644344"/>
            <a:ext cx="84146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Componente da Hemoglobina e Mioglobina</a:t>
            </a:r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- Componente dos Citocromos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É melhor absorvido na presença de Vitamina C.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Conversão do Beta caroteno em Vitamina A.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18" y="1615648"/>
            <a:ext cx="1909629" cy="12730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58" y="1292057"/>
            <a:ext cx="1951438" cy="195143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84" y="1712185"/>
            <a:ext cx="1782221" cy="142618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22" y="3034250"/>
            <a:ext cx="2392214" cy="139622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947555" y="2961492"/>
            <a:ext cx="85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cereais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614898" y="1853675"/>
            <a:ext cx="1446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Gema de ovo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86" y="2706302"/>
            <a:ext cx="2211684" cy="221168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6279035" y="3167577"/>
            <a:ext cx="171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Carne de Fígado</a:t>
            </a:r>
          </a:p>
        </p:txBody>
      </p:sp>
    </p:spTree>
    <p:extLst>
      <p:ext uri="{BB962C8B-B14F-4D97-AF65-F5344CB8AC3E}">
        <p14:creationId xmlns:p14="http://schemas.microsoft.com/office/powerpoint/2010/main" val="64551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77" y="-145516"/>
            <a:ext cx="2691689" cy="269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3481053" y="0"/>
            <a:ext cx="5229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chemeClr val="bg1"/>
                </a:solidFill>
              </a:rPr>
              <a:t>Sais Minerais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24" y="2142566"/>
            <a:ext cx="3599328" cy="359932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541123" y="4329953"/>
            <a:ext cx="2552701" cy="58962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9260231" y="4301600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Flúor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13439" y="4644344"/>
            <a:ext cx="8011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- Se encontra nos ossos em crescimento.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Se encontra nos dentes em desenvolvimento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- Auxílio na remineralizarão dos dentes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94" y="1535304"/>
            <a:ext cx="1407459" cy="21111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14" y="1095194"/>
            <a:ext cx="1546731" cy="11015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15" y="2266389"/>
            <a:ext cx="1899814" cy="121588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84" y="1238137"/>
            <a:ext cx="1722721" cy="180885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186" y="3005531"/>
            <a:ext cx="1554158" cy="15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92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5368</Words>
  <Application>Microsoft Office PowerPoint</Application>
  <PresentationFormat>Widescreen</PresentationFormat>
  <Paragraphs>887</Paragraphs>
  <Slides>74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Helvetica</vt:lpstr>
      <vt:lpstr>Helvetica-Bold</vt:lpstr>
      <vt:lpstr>Raleway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Augusto Braul</dc:creator>
  <cp:lastModifiedBy>Augusto</cp:lastModifiedBy>
  <cp:revision>69</cp:revision>
  <dcterms:created xsi:type="dcterms:W3CDTF">2020-07-25T11:53:04Z</dcterms:created>
  <dcterms:modified xsi:type="dcterms:W3CDTF">2022-03-06T15:06:12Z</dcterms:modified>
</cp:coreProperties>
</file>