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sldIdLst>
    <p:sldId id="257" r:id="rId2"/>
    <p:sldId id="290" r:id="rId3"/>
    <p:sldId id="283" r:id="rId4"/>
    <p:sldId id="286" r:id="rId5"/>
    <p:sldId id="284" r:id="rId6"/>
    <p:sldId id="285" r:id="rId7"/>
    <p:sldId id="287" r:id="rId8"/>
    <p:sldId id="288" r:id="rId9"/>
    <p:sldId id="289" r:id="rId10"/>
    <p:sldId id="291" r:id="rId11"/>
    <p:sldId id="273" r:id="rId12"/>
    <p:sldId id="28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252"/>
    <a:srgbClr val="FAA41F"/>
    <a:srgbClr val="676767"/>
    <a:srgbClr val="CDF8FB"/>
    <a:srgbClr val="A1F1F7"/>
    <a:srgbClr val="B4C7EE"/>
    <a:srgbClr val="FBC05F"/>
    <a:srgbClr val="92EFF6"/>
    <a:srgbClr val="507DD8"/>
    <a:srgbClr val="1F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F0BA-C877-C043-B5A2-FF6EB1C86642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7284-68B3-F749-8301-5D3E735F8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72-5F91-884D-8493-F54FF4F23F55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8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993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100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5" y="-499"/>
            <a:ext cx="548352" cy="109670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23152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237" cy="108447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3686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177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127250"/>
            <a:ext cx="2603500" cy="2603500"/>
          </a:xfrm>
          <a:prstGeom prst="rect">
            <a:avLst/>
          </a:prstGeom>
        </p:spPr>
      </p:pic>
      <p:sp>
        <p:nvSpPr>
          <p:cNvPr id="15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4937631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405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827756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827756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21279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0162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1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644596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644596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48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2544057" y="6467611"/>
            <a:ext cx="512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4628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ransição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605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ttern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1112" y="-297961"/>
            <a:ext cx="3600000" cy="745392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77687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11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277687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77039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2770395" y="6543792"/>
            <a:ext cx="5109045" cy="31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5552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0"/>
          <p:cNvSpPr>
            <a:spLocks noGrp="1"/>
          </p:cNvSpPr>
          <p:nvPr>
            <p:ph type="title" hasCustomPrompt="1"/>
          </p:nvPr>
        </p:nvSpPr>
        <p:spPr>
          <a:xfrm>
            <a:off x="6856957" y="2823984"/>
            <a:ext cx="4484143" cy="1325563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2" y="2823984"/>
            <a:ext cx="3919879" cy="1325563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7286625" y="5792017"/>
            <a:ext cx="4704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458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8287"/>
            <a:ext cx="2133600" cy="21336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2300213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6918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760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6E72-5F91-884D-8493-F54FF4F23F55}" type="datetimeFigureOut">
              <a:rPr lang="pt-BR" smtClean="0"/>
              <a:t>21/02/2022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1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6" r:id="rId3"/>
    <p:sldLayoutId id="2147483743" r:id="rId4"/>
    <p:sldLayoutId id="2147483738" r:id="rId5"/>
    <p:sldLayoutId id="2147483739" r:id="rId6"/>
    <p:sldLayoutId id="2147483742" r:id="rId7"/>
    <p:sldLayoutId id="2147483649" r:id="rId8"/>
    <p:sldLayoutId id="2147483660" r:id="rId9"/>
    <p:sldLayoutId id="2147483663" r:id="rId10"/>
    <p:sldLayoutId id="2147483662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7153" y="4890963"/>
            <a:ext cx="6217693" cy="1325563"/>
          </a:xfrm>
        </p:spPr>
        <p:txBody>
          <a:bodyPr/>
          <a:lstStyle/>
          <a:p>
            <a:r>
              <a:rPr lang="pt-BR" b="1" dirty="0">
                <a:latin typeface="Kanit" charset="0"/>
                <a:ea typeface="Kanit" charset="0"/>
                <a:cs typeface="Kanit" charset="0"/>
              </a:rPr>
              <a:t>Da cosmogonia a cosmologia</a:t>
            </a:r>
            <a:endParaRPr lang="pt-BR" dirty="0"/>
          </a:p>
        </p:txBody>
      </p:sp>
      <p:sp>
        <p:nvSpPr>
          <p:cNvPr id="4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Capa</a:t>
            </a:r>
            <a:endParaRPr lang="pt-BR"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1742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1154A-614E-40DC-820D-E0B4A79B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 Mitologia ao </a:t>
            </a:r>
            <a:r>
              <a:rPr lang="pt-BR" i="1" dirty="0"/>
              <a:t>Logos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C5CBE-C04D-436D-AE7B-C635DF9F21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Questionamentos e reflexões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3EA7C3-BC84-4FB0-8CC6-741C01205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756" y="2279591"/>
            <a:ext cx="10920642" cy="38258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Será que a filosofia é </a:t>
            </a:r>
            <a:r>
              <a:rPr lang="pt-BR" sz="3000" dirty="0">
                <a:solidFill>
                  <a:schemeClr val="accent2"/>
                </a:solidFill>
              </a:rPr>
              <a:t>continuidade</a:t>
            </a:r>
            <a:r>
              <a:rPr lang="pt-BR" sz="3000" dirty="0"/>
              <a:t> do mito?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Será que a filosofia é uma </a:t>
            </a:r>
            <a:r>
              <a:rPr lang="pt-BR" sz="3000" dirty="0">
                <a:solidFill>
                  <a:schemeClr val="accent2"/>
                </a:solidFill>
              </a:rPr>
              <a:t>ruptura</a:t>
            </a:r>
            <a:r>
              <a:rPr lang="pt-BR" sz="3000" dirty="0"/>
              <a:t> com a visão mitológica de mundo?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Será que mito e filosofia são tão distantes, que </a:t>
            </a:r>
            <a:r>
              <a:rPr lang="pt-BR" sz="3000" dirty="0">
                <a:solidFill>
                  <a:schemeClr val="accent2"/>
                </a:solidFill>
              </a:rPr>
              <a:t>não se relacionam</a:t>
            </a:r>
            <a:r>
              <a:rPr lang="pt-BR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107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36565" y="1062172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/>
                </a:solidFill>
                <a:latin typeface="Kanit" charset="0"/>
                <a:ea typeface="Kanit" charset="0"/>
                <a:cs typeface="Kanit" charset="0"/>
              </a:rPr>
              <a:t>Orientações de estudo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i="1" dirty="0">
                <a:solidFill>
                  <a:srgbClr val="A6A9AA"/>
                </a:solidFill>
                <a:latin typeface="Kanit"/>
                <a:cs typeface="Kanit"/>
              </a:rPr>
              <a:t>Pattern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11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12" name="Espaço Reservado para Conteúdo 1">
            <a:extLst>
              <a:ext uri="{FF2B5EF4-FFF2-40B4-BE49-F238E27FC236}">
                <a16:creationId xmlns:a16="http://schemas.microsoft.com/office/drawing/2014/main" id="{CBB1D510-8AF4-41FB-9816-5069F8501879}"/>
              </a:ext>
            </a:extLst>
          </p:cNvPr>
          <p:cNvSpPr txBox="1">
            <a:spLocks/>
          </p:cNvSpPr>
          <p:nvPr/>
        </p:nvSpPr>
        <p:spPr>
          <a:xfrm>
            <a:off x="2536565" y="1689001"/>
            <a:ext cx="939636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Ler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Filosofia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Capítulo 1 – páginas 18 e 19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Assuntos: O nascimento da Filosofia</a:t>
            </a:r>
          </a:p>
          <a:p>
            <a:pPr marL="0" indent="0">
              <a:buFont typeface="Arial"/>
              <a:buNone/>
            </a:pPr>
            <a:endParaRPr lang="pt-BR" sz="25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Responder: </a:t>
            </a:r>
          </a:p>
          <a:p>
            <a:pPr marL="0" indent="0">
              <a:buFont typeface="Arial"/>
              <a:buNone/>
            </a:pPr>
            <a:r>
              <a:rPr lang="pt-BR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Sessão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Revisando </a:t>
            </a:r>
            <a:r>
              <a:rPr lang="pt-BR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página 21, exercício 1 a 4</a:t>
            </a:r>
          </a:p>
          <a:p>
            <a:pPr marL="0" indent="0">
              <a:buFont typeface="Arial"/>
              <a:buNone/>
            </a:pPr>
            <a:endParaRPr lang="pt-BR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Lista de exercícios extras HD virtual: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“Da Cosmogonia a Cosmologia”</a:t>
            </a:r>
          </a:p>
          <a:p>
            <a:pPr marL="0" indent="0">
              <a:buFont typeface="Arial"/>
              <a:buNone/>
            </a:pPr>
            <a:endParaRPr lang="pt-BR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957" y="2849384"/>
            <a:ext cx="4484143" cy="1325563"/>
          </a:xfrm>
        </p:spPr>
        <p:txBody>
          <a:bodyPr/>
          <a:lstStyle/>
          <a:p>
            <a:r>
              <a:rPr lang="pt-BR" b="1" dirty="0">
                <a:latin typeface="Kanit SemiBold" charset="0"/>
                <a:ea typeface="Kanit SemiBold" charset="0"/>
                <a:cs typeface="Kanit SemiBold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34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os, quem é? História do primeiro deus da mitologia grega">
            <a:extLst>
              <a:ext uri="{FF2B5EF4-FFF2-40B4-BE49-F238E27FC236}">
                <a16:creationId xmlns:a16="http://schemas.microsoft.com/office/drawing/2014/main" id="{FBF67242-83BA-4BEA-BB2D-281038CD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39" y="502291"/>
            <a:ext cx="7068524" cy="50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9C80C4-D545-436C-8F4C-68CD619B4892}"/>
              </a:ext>
            </a:extLst>
          </p:cNvPr>
          <p:cNvSpPr txBox="1"/>
          <p:nvPr/>
        </p:nvSpPr>
        <p:spPr>
          <a:xfrm>
            <a:off x="696286" y="15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8D26697-F653-48E2-8703-0CAE20FC0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296" y="362823"/>
            <a:ext cx="4404047" cy="3825875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 início de tudo só havia trevas, habitadas por duas entidades primordiais: </a:t>
            </a:r>
            <a:r>
              <a:rPr lang="pt-B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Érebo</a:t>
            </a:r>
            <a:r>
              <a:rPr lang="pt-B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 personificação da escuridão, e </a:t>
            </a:r>
            <a:r>
              <a:rPr lang="pt-BR" sz="20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Nyx</a:t>
            </a:r>
            <a:r>
              <a:rPr lang="pt-B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 própria noite.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Não havia chão para firmar os pés, nem mar para se nadar – todos os elementos estavam misturados num caldo primitivo (oceano primordial). (...)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effectLst/>
                <a:latin typeface="+mn-lt"/>
                <a:ea typeface="Times New Roman" panose="02020603050405020304" pitchFamily="18" charset="0"/>
              </a:rPr>
              <a:t>	Mas de repente, e sem qualquer explicação, brotou do Caos o primeiro sinal de um futuro menos caótico: uma deusa. Era a Terra, que os gregos chamavam de Gaia.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38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3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8FDF008-1F37-447D-BF6E-0B961DC555FB}"/>
              </a:ext>
            </a:extLst>
          </p:cNvPr>
          <p:cNvSpPr txBox="1">
            <a:spLocks/>
          </p:cNvSpPr>
          <p:nvPr/>
        </p:nvSpPr>
        <p:spPr>
          <a:xfrm>
            <a:off x="8274292" y="365125"/>
            <a:ext cx="307950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pPr algn="r"/>
            <a:r>
              <a:rPr lang="pt-BR" sz="1200"/>
              <a:t>Saturno - Francisco José de Goya y Lucientes foi um pintor e gravador espanhol - Barroco</a:t>
            </a:r>
            <a:endParaRPr lang="pt-BR" sz="12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75AA396-A779-4EB7-B86F-4615D5D391F3}"/>
              </a:ext>
            </a:extLst>
          </p:cNvPr>
          <p:cNvSpPr txBox="1">
            <a:spLocks/>
          </p:cNvSpPr>
          <p:nvPr/>
        </p:nvSpPr>
        <p:spPr>
          <a:xfrm>
            <a:off x="838200" y="4997669"/>
            <a:ext cx="2866697" cy="1179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b="1" dirty="0"/>
              <a:t>Saturno</a:t>
            </a:r>
            <a:r>
              <a:rPr lang="pt-BR" sz="1200" dirty="0"/>
              <a:t> (em latim: </a:t>
            </a:r>
            <a:r>
              <a:rPr lang="pt-BR" sz="1200" i="1" dirty="0" err="1"/>
              <a:t>Saturnus</a:t>
            </a:r>
            <a:r>
              <a:rPr lang="pt-BR" sz="1200" dirty="0"/>
              <a:t>) é um deus romano do tempo equivalente ao grego Cronos. É um dos Titãs, filho do Céu e da Terra. Com uma foice dada por sua mãe mutilou o pai, </a:t>
            </a:r>
            <a:r>
              <a:rPr lang="pt-BR" sz="1200" dirty="0" err="1"/>
              <a:t>Caelus</a:t>
            </a:r>
            <a:r>
              <a:rPr lang="pt-BR" sz="1200" dirty="0"/>
              <a:t>, tomando o poder entre os deuses.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DC45D2-25B5-40A3-AF32-975CF418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80" y="-5867"/>
            <a:ext cx="3591791" cy="65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Kanit" charset="0"/>
                <a:ea typeface="Kanit" charset="0"/>
                <a:cs typeface="Kanit" charset="0"/>
              </a:rPr>
              <a:t>Assunto</a:t>
            </a:r>
            <a:endParaRPr lang="pt-BR" dirty="0"/>
          </a:p>
        </p:txBody>
      </p:sp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4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5B8D4A-2FCC-41CA-A17B-298720DD2E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B7322F8-7162-41CA-921C-F3607089F51D}"/>
              </a:ext>
            </a:extLst>
          </p:cNvPr>
          <p:cNvSpPr txBox="1">
            <a:spLocks/>
          </p:cNvSpPr>
          <p:nvPr/>
        </p:nvSpPr>
        <p:spPr>
          <a:xfrm>
            <a:off x="9358958" y="4385567"/>
            <a:ext cx="1541835" cy="6432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/>
              <a:t>Nascimento de Venus Sandro Botticelli- 1484–1486</a:t>
            </a:r>
            <a:endParaRPr lang="pt-BR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4AECD4-2E18-4CB5-A0D6-65F34CF9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55" y="-926"/>
            <a:ext cx="8083833" cy="61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5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A264320-ABBF-4136-930A-78D3BE961F75}"/>
              </a:ext>
            </a:extLst>
          </p:cNvPr>
          <p:cNvSpPr txBox="1">
            <a:spLocks/>
          </p:cNvSpPr>
          <p:nvPr/>
        </p:nvSpPr>
        <p:spPr>
          <a:xfrm>
            <a:off x="6307581" y="4685674"/>
            <a:ext cx="4448503" cy="12738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/>
              <a:t>Euristeu</a:t>
            </a:r>
            <a:r>
              <a:rPr lang="pt-BR" sz="1200"/>
              <a:t>, sabendo que </a:t>
            </a:r>
            <a:r>
              <a:rPr lang="pt-BR" sz="1200" b="1"/>
              <a:t>Hércules</a:t>
            </a:r>
            <a:r>
              <a:rPr lang="pt-BR" sz="1200"/>
              <a:t> só ficaria mais um ano sob suas ordens, ordenou-lhe a tarefa que considerava a mais impossível de ser realizada: descer ao reino de </a:t>
            </a:r>
            <a:r>
              <a:rPr lang="pt-BR" sz="1200" b="1"/>
              <a:t>Hades</a:t>
            </a:r>
            <a:r>
              <a:rPr lang="pt-BR" sz="1200"/>
              <a:t>e trazer </a:t>
            </a:r>
            <a:r>
              <a:rPr lang="pt-BR" sz="1200" b="1"/>
              <a:t>Cérbero</a:t>
            </a:r>
            <a:r>
              <a:rPr lang="pt-BR" sz="1200"/>
              <a:t> (</a:t>
            </a:r>
            <a:r>
              <a:rPr lang="pt-BR" sz="1200" i="1"/>
              <a:t>Kerboros</a:t>
            </a:r>
            <a:r>
              <a:rPr lang="pt-BR" sz="1200"/>
              <a:t>, o “comedor de carne”), o cão tricéfalo que guardava as portas do inferno, impedindo a entrada de vivos no Mundo Subterrâneo.</a:t>
            </a:r>
            <a:endParaRPr lang="pt-BR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241111-F021-42BF-912E-360E8941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44" y="-5472"/>
            <a:ext cx="4575283" cy="62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6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B6C375C-2A66-4B91-AD6C-9F6AD134E4C9}"/>
              </a:ext>
            </a:extLst>
          </p:cNvPr>
          <p:cNvSpPr txBox="1">
            <a:spLocks/>
          </p:cNvSpPr>
          <p:nvPr/>
        </p:nvSpPr>
        <p:spPr>
          <a:xfrm>
            <a:off x="9011601" y="933058"/>
            <a:ext cx="2477815" cy="1242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i="1"/>
              <a:t>Dânae</a:t>
            </a:r>
            <a:r>
              <a:rPr lang="pt-BR" sz="1200"/>
              <a:t> é uma obra do austríaco Gustav Klimt, que toma como tema o mito grego sobre a princesa Danae</a:t>
            </a:r>
            <a:endParaRPr lang="pt-BR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B24F4D-4097-4B45-82B6-C73689BE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91" y="0"/>
            <a:ext cx="6456322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7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36C0CF9-BEE4-4B71-9590-903989C40979}"/>
              </a:ext>
            </a:extLst>
          </p:cNvPr>
          <p:cNvSpPr txBox="1">
            <a:spLocks/>
          </p:cNvSpPr>
          <p:nvPr/>
        </p:nvSpPr>
        <p:spPr>
          <a:xfrm>
            <a:off x="6031019" y="6317832"/>
            <a:ext cx="3841562" cy="501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/>
              <a:t>Narciso – Caravaggio – Barroco - 1597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E2CA63-07C3-4D98-A797-E16E4F9A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22" y="-12195"/>
            <a:ext cx="5133759" cy="62158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6AB74C2-B140-4E6A-A617-5AE43F1240C5}"/>
              </a:ext>
            </a:extLst>
          </p:cNvPr>
          <p:cNvSpPr txBox="1"/>
          <p:nvPr/>
        </p:nvSpPr>
        <p:spPr>
          <a:xfrm>
            <a:off x="578840" y="474669"/>
            <a:ext cx="2357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1" dirty="0">
                <a:solidFill>
                  <a:srgbClr val="525252"/>
                </a:solidFill>
                <a:effectLst/>
                <a:latin typeface="Karla"/>
              </a:rPr>
              <a:t>Nêmesis</a:t>
            </a:r>
            <a:r>
              <a:rPr lang="pt-BR" sz="1400" b="0" i="0" dirty="0">
                <a:solidFill>
                  <a:srgbClr val="525252"/>
                </a:solidFill>
                <a:effectLst/>
                <a:latin typeface="Karla"/>
              </a:rPr>
              <a:t>, o deus da retribuição, ouviu um desejo de vingança de seu amante rejeitado, e levou Narciso até um lago onde ele viu seu próprio reflexo. Narciso caiu irrevogavelmente apaixonado por sua imagem refletida na água, depois perdeu a vontade de viver, não comeu nem bebeu e acabou morrendo. Diz a lenda que uma bela flor de narciso amarelo floresceu então onde ele morreu e foi nomeado em sua homenagem.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1775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 Mitologia ao </a:t>
            </a:r>
            <a:r>
              <a:rPr lang="pt-BR" i="1" dirty="0"/>
              <a:t>Logos</a:t>
            </a:r>
            <a:endParaRPr lang="pt-BR" dirty="0"/>
          </a:p>
        </p:txBody>
      </p:sp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8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5B8D4A-2FCC-41CA-A17B-298720DD2E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Conceitos:</a:t>
            </a:r>
          </a:p>
        </p:txBody>
      </p:sp>
      <p:sp>
        <p:nvSpPr>
          <p:cNvPr id="7" name="Espaço Reservado para Conteúdo 12">
            <a:extLst>
              <a:ext uri="{FF2B5EF4-FFF2-40B4-BE49-F238E27FC236}">
                <a16:creationId xmlns:a16="http://schemas.microsoft.com/office/drawing/2014/main" id="{FDE226A5-E5CA-462B-902B-470A237EDBAB}"/>
              </a:ext>
            </a:extLst>
          </p:cNvPr>
          <p:cNvSpPr txBox="1">
            <a:spLocks/>
          </p:cNvSpPr>
          <p:nvPr/>
        </p:nvSpPr>
        <p:spPr>
          <a:xfrm>
            <a:off x="839788" y="1780240"/>
            <a:ext cx="5157787" cy="4409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400" dirty="0"/>
          </a:p>
          <a:p>
            <a:r>
              <a:rPr lang="pt-BR" sz="3400" dirty="0"/>
              <a:t>Cosmologia</a:t>
            </a:r>
          </a:p>
          <a:p>
            <a:endParaRPr lang="pt-BR" sz="3400" dirty="0"/>
          </a:p>
          <a:p>
            <a:r>
              <a:rPr lang="pt-BR" sz="3400" dirty="0"/>
              <a:t>Cosmogonia </a:t>
            </a:r>
          </a:p>
          <a:p>
            <a:endParaRPr lang="pt-BR" sz="3400" dirty="0"/>
          </a:p>
          <a:p>
            <a:r>
              <a:rPr lang="pt-BR" sz="3400" dirty="0"/>
              <a:t>Teogonia</a:t>
            </a: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83F15E6A-13C9-41D3-AB60-9A60F3BB2379}"/>
              </a:ext>
            </a:extLst>
          </p:cNvPr>
          <p:cNvSpPr txBox="1">
            <a:spLocks/>
          </p:cNvSpPr>
          <p:nvPr/>
        </p:nvSpPr>
        <p:spPr>
          <a:xfrm>
            <a:off x="4566950" y="2118642"/>
            <a:ext cx="8246533" cy="1690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>
                <a:solidFill>
                  <a:srgbClr val="202124"/>
                </a:solidFill>
                <a:latin typeface="arial" panose="020B0604020202020204" pitchFamily="34" charset="0"/>
              </a:rPr>
              <a:t>estuda a origem, a estrutura e a evolução do Universo a partir da aplicação de métodos científicos.</a:t>
            </a:r>
            <a:endParaRPr lang="pt-BR" dirty="0"/>
          </a:p>
        </p:txBody>
      </p:sp>
      <p:sp>
        <p:nvSpPr>
          <p:cNvPr id="9" name="Espaço Reservado para Conteúdo 16">
            <a:extLst>
              <a:ext uri="{FF2B5EF4-FFF2-40B4-BE49-F238E27FC236}">
                <a16:creationId xmlns:a16="http://schemas.microsoft.com/office/drawing/2014/main" id="{616D4566-B847-49E2-BBC9-B5D3A0D2F0DB}"/>
              </a:ext>
            </a:extLst>
          </p:cNvPr>
          <p:cNvSpPr txBox="1">
            <a:spLocks/>
          </p:cNvSpPr>
          <p:nvPr/>
        </p:nvSpPr>
        <p:spPr>
          <a:xfrm>
            <a:off x="4403325" y="3760402"/>
            <a:ext cx="7550987" cy="169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corpo de doutrinas que se ocupa em explicar a origem, o princípio do universo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/>
              <a:t>histórias sobre a origem dos deuses a partir dos seus antepassados e pais.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D83B5C9A-0B8F-4FA0-8AFD-AA2842335410}"/>
              </a:ext>
            </a:extLst>
          </p:cNvPr>
          <p:cNvSpPr/>
          <p:nvPr/>
        </p:nvSpPr>
        <p:spPr>
          <a:xfrm>
            <a:off x="3477237" y="2481846"/>
            <a:ext cx="762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A679CD0-E7F5-4896-9FB7-215D523DE994}"/>
              </a:ext>
            </a:extLst>
          </p:cNvPr>
          <p:cNvSpPr/>
          <p:nvPr/>
        </p:nvSpPr>
        <p:spPr>
          <a:xfrm>
            <a:off x="3477237" y="3766555"/>
            <a:ext cx="677333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1FC7A523-E72C-4F31-B05F-F57677AE8A0F}"/>
              </a:ext>
            </a:extLst>
          </p:cNvPr>
          <p:cNvSpPr/>
          <p:nvPr/>
        </p:nvSpPr>
        <p:spPr>
          <a:xfrm>
            <a:off x="2983581" y="4888254"/>
            <a:ext cx="1007364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3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 Mitologia ao </a:t>
            </a:r>
            <a:r>
              <a:rPr lang="pt-BR" i="1" dirty="0"/>
              <a:t>Logos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C732F2-ACFC-45EB-95C7-947DFE10F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468" y="1939954"/>
            <a:ext cx="11015587" cy="4309844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O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Nunito" pitchFamily="2" charset="0"/>
              </a:rPr>
              <a:t>mito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 explica a origem do Universo e dos seres por meio das relações ou rivalidades entre as 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Nunito" pitchFamily="2" charset="0"/>
              </a:rPr>
              <a:t>divindades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, enquanto a </a:t>
            </a:r>
            <a:r>
              <a:rPr lang="pt-BR" sz="2800" b="0" i="0" dirty="0">
                <a:solidFill>
                  <a:schemeClr val="accent2"/>
                </a:solidFill>
                <a:effectLst/>
                <a:latin typeface="Nunito" pitchFamily="2" charset="0"/>
              </a:rPr>
              <a:t>filosofia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 como o </a:t>
            </a:r>
            <a:r>
              <a:rPr lang="pt-BR" sz="2800" b="0" i="0" dirty="0">
                <a:solidFill>
                  <a:schemeClr val="accent2"/>
                </a:solidFill>
                <a:effectLst/>
                <a:latin typeface="Nunito" pitchFamily="2" charset="0"/>
              </a:rPr>
              <a:t>resultado de causas naturais, racionais e impessoais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A </a:t>
            </a:r>
            <a:r>
              <a:rPr lang="pt-BR" sz="2800" b="0" i="0" dirty="0">
                <a:solidFill>
                  <a:schemeClr val="accent2"/>
                </a:solidFill>
                <a:effectLst/>
                <a:latin typeface="Nunito" pitchFamily="2" charset="0"/>
              </a:rPr>
              <a:t>narrativa mítica não se preocupa com as incoerências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, pois a crença na história é determinada pela autoridade divina do seu porta-voz. Já a </a:t>
            </a:r>
            <a:r>
              <a:rPr lang="pt-BR" sz="2800" b="0" i="0" dirty="0">
                <a:solidFill>
                  <a:schemeClr val="accent2"/>
                </a:solidFill>
                <a:effectLst/>
                <a:latin typeface="Nunito" pitchFamily="2" charset="0"/>
              </a:rPr>
              <a:t>filosofia não admite contradições e exige respostas formuladas racionalmente</a:t>
            </a:r>
            <a:r>
              <a:rPr lang="pt-BR" sz="2800" b="0" i="0" dirty="0">
                <a:solidFill>
                  <a:srgbClr val="212529"/>
                </a:solidFill>
                <a:effectLst/>
                <a:latin typeface="Nunito" pitchFamily="2" charset="0"/>
              </a:rPr>
              <a:t>. O pensamento é colocado em análise, passa por discussões e demonstrações, até ser comprovada a sua veracidade.</a:t>
            </a:r>
          </a:p>
          <a:p>
            <a:endParaRPr lang="pt-BR" sz="2800" dirty="0"/>
          </a:p>
        </p:txBody>
      </p:sp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9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734855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9982</TotalTime>
  <Words>606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Kanit</vt:lpstr>
      <vt:lpstr>Kanit Light</vt:lpstr>
      <vt:lpstr>Kanit SemiBold</vt:lpstr>
      <vt:lpstr>Karla</vt:lpstr>
      <vt:lpstr>Nunito</vt:lpstr>
      <vt:lpstr>Open Sans</vt:lpstr>
      <vt:lpstr>Wingdings</vt:lpstr>
      <vt:lpstr>Tema do Office</vt:lpstr>
      <vt:lpstr>Da cosmogonia a cosmologia</vt:lpstr>
      <vt:lpstr>Apresentação do PowerPoint</vt:lpstr>
      <vt:lpstr>Apresentação do PowerPoint</vt:lpstr>
      <vt:lpstr>Assunto</vt:lpstr>
      <vt:lpstr>Apresentação do PowerPoint</vt:lpstr>
      <vt:lpstr>Apresentação do PowerPoint</vt:lpstr>
      <vt:lpstr>Apresentação do PowerPoint</vt:lpstr>
      <vt:lpstr>Da Mitologia ao Logos</vt:lpstr>
      <vt:lpstr>Da Mitologia ao Logos</vt:lpstr>
      <vt:lpstr>Da Mitologia ao Logos</vt:lpstr>
      <vt:lpstr>Orientações de estudo</vt:lpstr>
      <vt:lpstr>Obrigado</vt:lpstr>
    </vt:vector>
  </TitlesOfParts>
  <Company>Sistema de Ensino Poliedro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Cristieli Aline da Rocha Mariano</dc:creator>
  <cp:lastModifiedBy>MARIALBA RITA MARETTI</cp:lastModifiedBy>
  <cp:revision>99</cp:revision>
  <dcterms:created xsi:type="dcterms:W3CDTF">2021-03-30T17:11:25Z</dcterms:created>
  <dcterms:modified xsi:type="dcterms:W3CDTF">2022-02-21T20:39:28Z</dcterms:modified>
</cp:coreProperties>
</file>