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Lst>
  <p:notesMasterIdLst>
    <p:notesMasterId r:id="rId54"/>
  </p:notesMasterIdLst>
  <p:sldIdLst>
    <p:sldId id="311" r:id="rId2"/>
    <p:sldId id="321" r:id="rId3"/>
    <p:sldId id="317" r:id="rId4"/>
    <p:sldId id="313" r:id="rId5"/>
    <p:sldId id="314" r:id="rId6"/>
    <p:sldId id="315" r:id="rId7"/>
    <p:sldId id="316" r:id="rId8"/>
    <p:sldId id="356" r:id="rId9"/>
    <p:sldId id="357" r:id="rId10"/>
    <p:sldId id="318" r:id="rId11"/>
    <p:sldId id="263" r:id="rId12"/>
    <p:sldId id="351" r:id="rId13"/>
    <p:sldId id="352" r:id="rId14"/>
    <p:sldId id="353" r:id="rId15"/>
    <p:sldId id="354" r:id="rId16"/>
    <p:sldId id="355" r:id="rId17"/>
    <p:sldId id="358" r:id="rId18"/>
    <p:sldId id="359" r:id="rId19"/>
    <p:sldId id="309" r:id="rId20"/>
    <p:sldId id="320" r:id="rId21"/>
    <p:sldId id="266" r:id="rId22"/>
    <p:sldId id="262" r:id="rId23"/>
    <p:sldId id="323" r:id="rId24"/>
    <p:sldId id="268" r:id="rId25"/>
    <p:sldId id="360" r:id="rId26"/>
    <p:sldId id="324" r:id="rId27"/>
    <p:sldId id="271" r:id="rId28"/>
    <p:sldId id="325" r:id="rId29"/>
    <p:sldId id="273" r:id="rId30"/>
    <p:sldId id="362" r:id="rId31"/>
    <p:sldId id="361" r:id="rId32"/>
    <p:sldId id="276" r:id="rId33"/>
    <p:sldId id="327" r:id="rId34"/>
    <p:sldId id="328" r:id="rId35"/>
    <p:sldId id="363" r:id="rId36"/>
    <p:sldId id="332" r:id="rId37"/>
    <p:sldId id="349" r:id="rId38"/>
    <p:sldId id="333" r:id="rId39"/>
    <p:sldId id="365" r:id="rId40"/>
    <p:sldId id="335" r:id="rId41"/>
    <p:sldId id="336" r:id="rId42"/>
    <p:sldId id="338" r:id="rId43"/>
    <p:sldId id="364" r:id="rId44"/>
    <p:sldId id="350" r:id="rId45"/>
    <p:sldId id="366" r:id="rId46"/>
    <p:sldId id="367" r:id="rId47"/>
    <p:sldId id="368" r:id="rId48"/>
    <p:sldId id="369" r:id="rId49"/>
    <p:sldId id="370" r:id="rId50"/>
    <p:sldId id="372" r:id="rId51"/>
    <p:sldId id="373" r:id="rId52"/>
    <p:sldId id="371" r:id="rId53"/>
  </p:sldIdLst>
  <p:sldSz cx="9144000" cy="6858000" type="screen4x3"/>
  <p:notesSz cx="6807200" cy="9906000"/>
  <p:defaultTextStyle>
    <a:defPPr>
      <a:defRPr lang="en-US"/>
    </a:defPPr>
    <a:lvl1pPr algn="l" rtl="0" eaLnBrk="0" fontAlgn="base" hangingPunct="0">
      <a:spcBef>
        <a:spcPct val="0"/>
      </a:spcBef>
      <a:spcAft>
        <a:spcPct val="0"/>
      </a:spcAft>
      <a:defRPr sz="1000" b="1"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sz="1000" b="1"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sz="1000" b="1"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sz="1000" b="1"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sz="1000" b="1"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1000" b="1"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1000" b="1"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1000" b="1"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1000" b="1"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5F5F"/>
    <a:srgbClr val="B2B2B2"/>
    <a:srgbClr val="4D4D4D"/>
    <a:srgbClr val="F2F200"/>
    <a:srgbClr val="FFFFEB"/>
    <a:srgbClr val="E2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526" autoAdjust="0"/>
    <p:restoredTop sz="95533" autoAdjust="0"/>
  </p:normalViewPr>
  <p:slideViewPr>
    <p:cSldViewPr>
      <p:cViewPr>
        <p:scale>
          <a:sx n="75" d="100"/>
          <a:sy n="75" d="100"/>
        </p:scale>
        <p:origin x="-1212"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17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5300"/>
          </a:xfrm>
          <a:prstGeom prst="rect">
            <a:avLst/>
          </a:prstGeom>
          <a:noFill/>
          <a:ln w="9525">
            <a:noFill/>
            <a:miter lim="800000"/>
            <a:headEnd/>
            <a:tailEnd/>
          </a:ln>
        </p:spPr>
        <p:txBody>
          <a:bodyPr vert="horz" wrap="square" lIns="92638" tIns="46319" rIns="92638" bIns="46319" numCol="1" anchor="t" anchorCtr="0" compatLnSpc="1">
            <a:prstTxWarp prst="textNoShape">
              <a:avLst/>
            </a:prstTxWarp>
          </a:bodyPr>
          <a:lstStyle>
            <a:lvl1pPr defTabSz="927100">
              <a:defRPr sz="1200" b="0">
                <a:latin typeface="Arial" pitchFamily="34" charset="0"/>
                <a:ea typeface="ＭＳ Ｐゴシック"/>
                <a:cs typeface="ＭＳ Ｐゴシック"/>
              </a:defRPr>
            </a:lvl1pPr>
          </a:lstStyle>
          <a:p>
            <a:pPr>
              <a:defRPr/>
            </a:pPr>
            <a:endParaRPr lang="pt-BR"/>
          </a:p>
        </p:txBody>
      </p:sp>
      <p:sp>
        <p:nvSpPr>
          <p:cNvPr id="3075" name="Rectangle 3"/>
          <p:cNvSpPr>
            <a:spLocks noGrp="1" noChangeArrowheads="1"/>
          </p:cNvSpPr>
          <p:nvPr>
            <p:ph type="dt" idx="1"/>
          </p:nvPr>
        </p:nvSpPr>
        <p:spPr bwMode="auto">
          <a:xfrm>
            <a:off x="3857625" y="0"/>
            <a:ext cx="2949575" cy="495300"/>
          </a:xfrm>
          <a:prstGeom prst="rect">
            <a:avLst/>
          </a:prstGeom>
          <a:noFill/>
          <a:ln w="9525">
            <a:noFill/>
            <a:miter lim="800000"/>
            <a:headEnd/>
            <a:tailEnd/>
          </a:ln>
        </p:spPr>
        <p:txBody>
          <a:bodyPr vert="horz" wrap="square" lIns="92638" tIns="46319" rIns="92638" bIns="46319" numCol="1" anchor="t" anchorCtr="0" compatLnSpc="1">
            <a:prstTxWarp prst="textNoShape">
              <a:avLst/>
            </a:prstTxWarp>
          </a:bodyPr>
          <a:lstStyle>
            <a:lvl1pPr algn="r" defTabSz="927100">
              <a:defRPr sz="1200" b="0">
                <a:latin typeface="Arial" pitchFamily="34" charset="0"/>
                <a:ea typeface="ＭＳ Ｐゴシック"/>
                <a:cs typeface="ＭＳ Ｐゴシック"/>
              </a:defRPr>
            </a:lvl1pPr>
          </a:lstStyle>
          <a:p>
            <a:pPr>
              <a:defRPr/>
            </a:pPr>
            <a:endParaRPr lang="pt-BR"/>
          </a:p>
        </p:txBody>
      </p:sp>
      <p:sp>
        <p:nvSpPr>
          <p:cNvPr id="55300" name="Rectangle 4"/>
          <p:cNvSpPr>
            <a:spLocks noChangeArrowheads="1" noTextEdit="1"/>
          </p:cNvSpPr>
          <p:nvPr>
            <p:ph type="sldImg" idx="2"/>
          </p:nvPr>
        </p:nvSpPr>
        <p:spPr bwMode="auto">
          <a:xfrm>
            <a:off x="927100" y="742950"/>
            <a:ext cx="495300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05350"/>
            <a:ext cx="4991100" cy="4457700"/>
          </a:xfrm>
          <a:prstGeom prst="rect">
            <a:avLst/>
          </a:prstGeom>
          <a:noFill/>
          <a:ln w="9525">
            <a:noFill/>
            <a:miter lim="800000"/>
            <a:headEnd/>
            <a:tailEnd/>
          </a:ln>
        </p:spPr>
        <p:txBody>
          <a:bodyPr vert="horz" wrap="square" lIns="92638" tIns="46319" rIns="92638" bIns="463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10700"/>
            <a:ext cx="2949575" cy="495300"/>
          </a:xfrm>
          <a:prstGeom prst="rect">
            <a:avLst/>
          </a:prstGeom>
          <a:noFill/>
          <a:ln w="9525">
            <a:noFill/>
            <a:miter lim="800000"/>
            <a:headEnd/>
            <a:tailEnd/>
          </a:ln>
        </p:spPr>
        <p:txBody>
          <a:bodyPr vert="horz" wrap="square" lIns="92638" tIns="46319" rIns="92638" bIns="46319" numCol="1" anchor="b" anchorCtr="0" compatLnSpc="1">
            <a:prstTxWarp prst="textNoShape">
              <a:avLst/>
            </a:prstTxWarp>
          </a:bodyPr>
          <a:lstStyle>
            <a:lvl1pPr defTabSz="927100">
              <a:defRPr sz="1200" b="0">
                <a:latin typeface="Arial" pitchFamily="34" charset="0"/>
                <a:ea typeface="ＭＳ Ｐゴシック"/>
                <a:cs typeface="ＭＳ Ｐゴシック"/>
              </a:defRPr>
            </a:lvl1pPr>
          </a:lstStyle>
          <a:p>
            <a:pPr>
              <a:defRPr/>
            </a:pPr>
            <a:endParaRPr lang="pt-BR"/>
          </a:p>
        </p:txBody>
      </p:sp>
      <p:sp>
        <p:nvSpPr>
          <p:cNvPr id="3079" name="Rectangle 7"/>
          <p:cNvSpPr>
            <a:spLocks noGrp="1" noChangeArrowheads="1"/>
          </p:cNvSpPr>
          <p:nvPr>
            <p:ph type="sldNum" sz="quarter" idx="5"/>
          </p:nvPr>
        </p:nvSpPr>
        <p:spPr bwMode="auto">
          <a:xfrm>
            <a:off x="3857625" y="9410700"/>
            <a:ext cx="2949575" cy="495300"/>
          </a:xfrm>
          <a:prstGeom prst="rect">
            <a:avLst/>
          </a:prstGeom>
          <a:noFill/>
          <a:ln w="9525">
            <a:noFill/>
            <a:miter lim="800000"/>
            <a:headEnd/>
            <a:tailEnd/>
          </a:ln>
        </p:spPr>
        <p:txBody>
          <a:bodyPr vert="horz" wrap="square" lIns="92638" tIns="46319" rIns="92638" bIns="46319" numCol="1" anchor="b" anchorCtr="0" compatLnSpc="1">
            <a:prstTxWarp prst="textNoShape">
              <a:avLst/>
            </a:prstTxWarp>
          </a:bodyPr>
          <a:lstStyle>
            <a:lvl1pPr algn="r" defTabSz="927100">
              <a:defRPr sz="1200" b="0">
                <a:latin typeface="Arial" pitchFamily="34" charset="0"/>
                <a:ea typeface="ＭＳ Ｐゴシック"/>
                <a:cs typeface="ＭＳ Ｐゴシック"/>
              </a:defRPr>
            </a:lvl1pPr>
          </a:lstStyle>
          <a:p>
            <a:pPr>
              <a:defRPr/>
            </a:pPr>
            <a:fld id="{CF810E7A-2764-49E8-99F5-B6046710C250}"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7F9087B-39C1-4974-8A44-B0335FE8E39B}" type="slidenum">
              <a:rPr lang="en-US" smtClean="0">
                <a:latin typeface="Arial" charset="0"/>
                <a:ea typeface="ＭＳ Ｐゴシック" pitchFamily="34" charset="-128"/>
              </a:rPr>
              <a:pPr/>
              <a:t>1</a:t>
            </a:fld>
            <a:endParaRPr lang="en-US" smtClean="0">
              <a:latin typeface="Arial" charset="0"/>
              <a:ea typeface="ＭＳ Ｐゴシック" pitchFamily="34" charset="-128"/>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C44A62-791B-430E-90EE-D2A57AE5397F}" type="slidenum">
              <a:rPr lang="en-US" smtClean="0">
                <a:latin typeface="Arial" charset="0"/>
                <a:ea typeface="ＭＳ Ｐゴシック" pitchFamily="34" charset="-128"/>
              </a:rPr>
              <a:pPr/>
              <a:t>19</a:t>
            </a:fld>
            <a:endParaRPr lang="en-US" smtClean="0">
              <a:latin typeface="Arial" charset="0"/>
              <a:ea typeface="ＭＳ Ｐゴシック" pitchFamily="34" charset="-128"/>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pt-BR" b="1" smtClean="0">
                <a:ea typeface="ＭＳ Ｐゴシック" pitchFamily="34" charset="-128"/>
              </a:rPr>
              <a:t>Professor</a:t>
            </a:r>
            <a:r>
              <a:rPr lang="pt-BR" smtClean="0">
                <a:ea typeface="ＭＳ Ｐゴシック" pitchFamily="34" charset="-128"/>
              </a:rPr>
              <a:t>: essa animação resume as principais características de cada período da pré-história, ao mesmo tempo que reforça sua cronologia. Use-a para preparar uma introdução ao capítulo 3, que detalha cada período abordado aqui.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2CDCA44-B913-47EE-9C17-3777DDB5B78E}" type="slidenum">
              <a:rPr lang="en-US" smtClean="0">
                <a:latin typeface="Arial" charset="0"/>
                <a:ea typeface="ＭＳ Ｐゴシック" pitchFamily="34" charset="-128"/>
              </a:rPr>
              <a:pPr/>
              <a:t>20</a:t>
            </a:fld>
            <a:endParaRPr lang="en-US" smtClean="0">
              <a:latin typeface="Arial" charset="0"/>
              <a:ea typeface="ＭＳ Ｐゴシック" pitchFamily="34" charset="-128"/>
            </a:endParaRPr>
          </a:p>
        </p:txBody>
      </p:sp>
      <p:sp>
        <p:nvSpPr>
          <p:cNvPr id="66563" name="Rectangle 1026"/>
          <p:cNvSpPr>
            <a:spLocks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D6AEA68-7AF2-41BE-B8B5-28638A450CDA}" type="slidenum">
              <a:rPr lang="en-US" smtClean="0">
                <a:latin typeface="Arial" charset="0"/>
                <a:ea typeface="ＭＳ Ｐゴシック" pitchFamily="34" charset="-128"/>
              </a:rPr>
              <a:pPr/>
              <a:t>21</a:t>
            </a:fld>
            <a:endParaRPr lang="en-US" smtClean="0">
              <a:latin typeface="Arial" charset="0"/>
              <a:ea typeface="ＭＳ Ｐゴシック" pitchFamily="34" charset="-128"/>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pt-BR" b="1" smtClean="0">
                <a:ea typeface="ＭＳ Ｐゴシック" pitchFamily="34" charset="-128"/>
              </a:rPr>
              <a:t>Professor</a:t>
            </a:r>
            <a:r>
              <a:rPr lang="pt-BR" smtClean="0">
                <a:ea typeface="ＭＳ Ｐゴシック" pitchFamily="34" charset="-128"/>
              </a:rPr>
              <a:t>: esse trecho do filme </a:t>
            </a:r>
            <a:r>
              <a:rPr lang="pt-BR" i="1" smtClean="0">
                <a:ea typeface="ＭＳ Ｐゴシック" pitchFamily="34" charset="-128"/>
              </a:rPr>
              <a:t>A guerra do fogo</a:t>
            </a:r>
            <a:r>
              <a:rPr lang="pt-BR" smtClean="0">
                <a:ea typeface="ＭＳ Ｐゴシック" pitchFamily="34" charset="-128"/>
              </a:rPr>
              <a:t> dramatiza o suposto momento em que, no Paleolítico</a:t>
            </a:r>
            <a:r>
              <a:rPr lang="pt-BR" smtClean="0">
                <a:latin typeface="Verdana" pitchFamily="34" charset="0"/>
                <a:ea typeface="ＭＳ Ｐゴシック" pitchFamily="34" charset="-128"/>
              </a:rPr>
              <a:t>, </a:t>
            </a:r>
            <a:r>
              <a:rPr lang="pt-BR" smtClean="0">
                <a:ea typeface="ＭＳ Ｐゴシック" pitchFamily="34" charset="-128"/>
              </a:rPr>
              <a:t>os primeiros </a:t>
            </a:r>
            <a:r>
              <a:rPr lang="pt-BR" i="1" smtClean="0">
                <a:ea typeface="ＭＳ Ｐゴシック" pitchFamily="34" charset="-128"/>
              </a:rPr>
              <a:t>Homo erectus</a:t>
            </a:r>
            <a:r>
              <a:rPr lang="pt-BR" i="1" smtClean="0">
                <a:latin typeface="Verdana" pitchFamily="34" charset="0"/>
                <a:ea typeface="ＭＳ Ｐゴシック" pitchFamily="34" charset="-128"/>
              </a:rPr>
              <a:t> </a:t>
            </a:r>
            <a:r>
              <a:rPr lang="pt-BR" smtClean="0">
                <a:latin typeface="Verdana" pitchFamily="34" charset="0"/>
                <a:ea typeface="ＭＳ Ｐゴシック" pitchFamily="34" charset="-128"/>
              </a:rPr>
              <a:t>c</a:t>
            </a:r>
            <a:r>
              <a:rPr lang="pt-BR" smtClean="0">
                <a:ea typeface="ＭＳ Ｐゴシック" pitchFamily="34" charset="-128"/>
              </a:rPr>
              <a:t>onseguiram fazer fogo. Use-o para apresentar o período e associá-lo a essa descoberta que mudou o destino da espécie humana.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9F54EDA-1D1B-4ACF-A665-948CA0E25CA3}" type="slidenum">
              <a:rPr lang="en-US" smtClean="0">
                <a:latin typeface="Arial" charset="0"/>
                <a:ea typeface="ＭＳ Ｐゴシック" pitchFamily="34" charset="-128"/>
              </a:rPr>
              <a:pPr/>
              <a:t>22</a:t>
            </a:fld>
            <a:endParaRPr lang="en-US" smtClean="0">
              <a:latin typeface="Arial" charset="0"/>
              <a:ea typeface="ＭＳ Ｐゴシック" pitchFamily="34" charset="-128"/>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80E2DB0-0893-4675-839A-D5E3AA4A4E4C}" type="slidenum">
              <a:rPr lang="en-US" smtClean="0">
                <a:latin typeface="Arial" charset="0"/>
                <a:ea typeface="ＭＳ Ｐゴシック" pitchFamily="34" charset="-128"/>
              </a:rPr>
              <a:pPr/>
              <a:t>23</a:t>
            </a:fld>
            <a:endParaRPr lang="en-US" smtClean="0">
              <a:latin typeface="Arial" charset="0"/>
              <a:ea typeface="ＭＳ Ｐゴシック" pitchFamily="34" charset="-128"/>
            </a:endParaRPr>
          </a:p>
        </p:txBody>
      </p:sp>
      <p:sp>
        <p:nvSpPr>
          <p:cNvPr id="69635" name="Rectangle 1026"/>
          <p:cNvSpPr>
            <a:spLocks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3CC97E2-8355-49B7-B59D-AF32C0992A7F}" type="slidenum">
              <a:rPr lang="en-US" smtClean="0">
                <a:latin typeface="Arial" charset="0"/>
                <a:ea typeface="ＭＳ Ｐゴシック" pitchFamily="34" charset="-128"/>
              </a:rPr>
              <a:pPr/>
              <a:t>24</a:t>
            </a:fld>
            <a:endParaRPr lang="en-US" smtClean="0">
              <a:latin typeface="Arial" charset="0"/>
              <a:ea typeface="ＭＳ Ｐゴシック" pitchFamily="34" charset="-128"/>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smtClean="0">
                <a:ea typeface="ＭＳ Ｐゴシック" pitchFamily="34" charset="-128"/>
              </a:rPr>
              <a:t>Professor</a:t>
            </a:r>
            <a:r>
              <a:rPr lang="en-US" smtClean="0">
                <a:ea typeface="ＭＳ Ｐゴシック" pitchFamily="34" charset="-128"/>
              </a:rPr>
              <a:t>: a escala indicada se refere ao mapa impresso no módulo.</a:t>
            </a:r>
            <a:endParaRPr lang="pt-BR" smtClean="0">
              <a:ea typeface="ＭＳ Ｐゴシック" pitchFamily="34" charset="-128"/>
            </a:endParaRPr>
          </a:p>
          <a:p>
            <a:pPr eaLnBrk="1" hangingPunct="1"/>
            <a:endParaRPr lang="pt-BR"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pt-BR" b="1" smtClean="0">
                <a:ea typeface="ＭＳ Ｐゴシック" pitchFamily="34" charset="-128"/>
              </a:rPr>
              <a:t>Professor</a:t>
            </a:r>
            <a:r>
              <a:rPr lang="pt-BR" smtClean="0">
                <a:ea typeface="ＭＳ Ｐゴシック" pitchFamily="34" charset="-128"/>
              </a:rPr>
              <a:t>:</a:t>
            </a:r>
            <a:r>
              <a:rPr lang="pt-BR" b="1" smtClean="0">
                <a:ea typeface="ＭＳ Ｐゴシック" pitchFamily="34" charset="-128"/>
              </a:rPr>
              <a:t> </a:t>
            </a:r>
            <a:r>
              <a:rPr lang="pt-BR" smtClean="0">
                <a:ea typeface="ＭＳ Ｐゴシック" pitchFamily="34" charset="-128"/>
              </a:rPr>
              <a:t>a escala original desse mapa se encontra no módulo.</a:t>
            </a:r>
          </a:p>
          <a:p>
            <a:r>
              <a:rPr lang="pt-BR" smtClean="0">
                <a:ea typeface="ＭＳ Ｐゴシック" pitchFamily="34" charset="-128"/>
              </a:rPr>
              <a:t>Utilize-o para a exemplificação sobre as origens da agricultura e da pecuária.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B6D47C6-0969-42BD-B279-76079EEC3509}" type="slidenum">
              <a:rPr lang="en-US" smtClean="0">
                <a:latin typeface="Arial" charset="0"/>
                <a:ea typeface="ＭＳ Ｐゴシック" pitchFamily="34" charset="-128"/>
              </a:rPr>
              <a:pPr/>
              <a:t>26</a:t>
            </a:fld>
            <a:endParaRPr lang="en-US" smtClean="0">
              <a:latin typeface="Arial" charset="0"/>
              <a:ea typeface="ＭＳ Ｐゴシック" pitchFamily="34" charset="-128"/>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CCFED8-A7A9-427E-8ACD-FDE1D6FDBBB6}" type="slidenum">
              <a:rPr lang="en-US" smtClean="0">
                <a:latin typeface="Arial" charset="0"/>
                <a:ea typeface="ＭＳ Ｐゴシック" pitchFamily="34" charset="-128"/>
              </a:rPr>
              <a:pPr/>
              <a:t>27</a:t>
            </a:fld>
            <a:endParaRPr lang="en-US" smtClean="0">
              <a:latin typeface="Arial" charset="0"/>
              <a:ea typeface="ＭＳ Ｐゴシック" pitchFamily="34" charset="-128"/>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99A1A18-DE54-4C96-918C-95C75DA700B8}" type="slidenum">
              <a:rPr lang="en-US" smtClean="0">
                <a:latin typeface="Arial" charset="0"/>
                <a:ea typeface="ＭＳ Ｐゴシック" pitchFamily="34" charset="-128"/>
              </a:rPr>
              <a:pPr/>
              <a:t>28</a:t>
            </a:fld>
            <a:endParaRPr lang="en-US" smtClean="0">
              <a:latin typeface="Arial" charset="0"/>
              <a:ea typeface="ＭＳ Ｐゴシック" pitchFamily="34" charset="-128"/>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0CF7C3F-9CCD-4F4B-9151-D12D6B7EEE60}" type="slidenum">
              <a:rPr lang="en-US" smtClean="0">
                <a:latin typeface="Arial" charset="0"/>
                <a:ea typeface="ＭＳ Ｐゴシック" pitchFamily="34" charset="-128"/>
              </a:rPr>
              <a:pPr/>
              <a:t>2</a:t>
            </a:fld>
            <a:endParaRPr lang="en-US" smtClean="0">
              <a:latin typeface="Arial" charset="0"/>
              <a:ea typeface="ＭＳ Ｐゴシック" pitchFamily="34" charset="-128"/>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pt-BR" b="1" smtClean="0">
                <a:ea typeface="ＭＳ Ｐゴシック" pitchFamily="34" charset="-128"/>
              </a:rPr>
              <a:t>Professor</a:t>
            </a:r>
            <a:r>
              <a:rPr lang="pt-BR" smtClean="0">
                <a:ea typeface="ＭＳ Ｐゴシック" pitchFamily="34" charset="-128"/>
              </a:rPr>
              <a:t>: ao longo dos séculos, e especialmente em épocas mais recentes, a humanidade tem procurado entender o sentido da história – o que é, para que serve. Por muitos considerada uma “invenção” dos gregos, a história é, no entanto, inerente ao ser humano, sendo por isso tão antiga quanto a humanidade. Por meio de seu conhecimento, fazendo uso de interpretações próprias de uma determinada época, os indivíduos podem, com um olhar sobre o passado, compreender sua realidade presente e modificar a história, a sociedade em que vivem e a si mesmos. A necessidade de conhecer o passado para atuar no presente levou pesquisadores (além de historiadores, arqueólogos, antropólogos, linguistas etc.) a desenvolver cada vez mais técnicas de pesquisa que hoje nos possibilitam compreender as transformações humanas no tempo e no espaço por meio dos vestígios deixados por civilizações anteriores à nossa. São esses vestígios que nos capacitam hoje a ler o mundo e a nele atuar.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C61717A-48CB-4004-B07B-A65248C008DB}" type="slidenum">
              <a:rPr lang="en-US" smtClean="0">
                <a:latin typeface="Arial" charset="0"/>
                <a:ea typeface="ＭＳ Ｐゴシック" pitchFamily="34" charset="-128"/>
              </a:rPr>
              <a:pPr/>
              <a:t>29</a:t>
            </a:fld>
            <a:endParaRPr lang="en-US" smtClean="0">
              <a:latin typeface="Arial" charset="0"/>
              <a:ea typeface="ＭＳ Ｐゴシック" pitchFamily="34" charset="-128"/>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pt-BR" b="1" smtClean="0">
                <a:ea typeface="ＭＳ Ｐゴシック" pitchFamily="34" charset="-128"/>
              </a:rPr>
              <a:t>Professor</a:t>
            </a:r>
            <a:r>
              <a:rPr lang="pt-BR" smtClean="0">
                <a:ea typeface="ＭＳ Ｐゴシック" pitchFamily="34" charset="-128"/>
              </a:rPr>
              <a:t>: a escala original desse mapa se encontra no módulo.</a:t>
            </a:r>
          </a:p>
          <a:p>
            <a:r>
              <a:rPr lang="pt-BR" smtClean="0">
                <a:ea typeface="ＭＳ Ｐゴシック" pitchFamily="34" charset="-128"/>
              </a:rPr>
              <a:t>Esse mapa retrata o surgimento das primeiras cidades. É importante perceber que essas formações diferem teoricamente, mas que a interpretação adotada por este material é a mais aceita.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9B1391A-9182-4A9C-B299-9E451A260F7E}" type="slidenum">
              <a:rPr lang="en-US" smtClean="0">
                <a:latin typeface="Arial" charset="0"/>
                <a:ea typeface="ＭＳ Ｐゴシック" pitchFamily="34" charset="-128"/>
              </a:rPr>
              <a:pPr/>
              <a:t>32</a:t>
            </a:fld>
            <a:endParaRPr lang="en-US" smtClean="0">
              <a:latin typeface="Arial" charset="0"/>
              <a:ea typeface="ＭＳ Ｐゴシック" pitchFamily="34" charset="-128"/>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50DB76-84EB-433E-9237-FF5484759ED6}" type="slidenum">
              <a:rPr lang="en-US" smtClean="0">
                <a:latin typeface="Arial" charset="0"/>
                <a:ea typeface="ＭＳ Ｐゴシック" pitchFamily="34" charset="-128"/>
              </a:rPr>
              <a:pPr/>
              <a:t>33</a:t>
            </a:fld>
            <a:endParaRPr lang="en-US" smtClean="0">
              <a:latin typeface="Arial" charset="0"/>
              <a:ea typeface="ＭＳ Ｐゴシック" pitchFamily="34" charset="-128"/>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B8999CD-D42B-4B10-9C5A-2852F17616F5}" type="slidenum">
              <a:rPr lang="en-US" smtClean="0">
                <a:latin typeface="Arial" charset="0"/>
                <a:ea typeface="ＭＳ Ｐゴシック" pitchFamily="34" charset="-128"/>
              </a:rPr>
              <a:pPr/>
              <a:t>34</a:t>
            </a:fld>
            <a:endParaRPr lang="en-US" smtClean="0">
              <a:latin typeface="Arial" charset="0"/>
              <a:ea typeface="ＭＳ Ｐゴシック" pitchFamily="34" charset="-128"/>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pt-BR" b="1" smtClean="0">
                <a:ea typeface="ＭＳ Ｐゴシック" pitchFamily="34" charset="-128"/>
              </a:rPr>
              <a:t>Professor</a:t>
            </a:r>
            <a:r>
              <a:rPr lang="pt-BR" smtClean="0">
                <a:ea typeface="ＭＳ Ｐゴシック" pitchFamily="34" charset="-128"/>
              </a:rPr>
              <a:t>: a escala do mapa se encontra no módulo.</a:t>
            </a:r>
          </a:p>
          <a:p>
            <a:r>
              <a:rPr lang="pt-BR" smtClean="0">
                <a:ea typeface="ＭＳ Ｐゴシック" pitchFamily="34" charset="-128"/>
              </a:rPr>
              <a:t>Nele temos três hipóteses de rotas de migração. Discuta a questão da hipótese no trabalho do historiador.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3244D10-1229-45D9-8113-B1F5824D4A59}" type="slidenum">
              <a:rPr lang="en-US" smtClean="0">
                <a:latin typeface="Arial" charset="0"/>
                <a:ea typeface="ＭＳ Ｐゴシック" pitchFamily="34" charset="-128"/>
              </a:rPr>
              <a:pPr/>
              <a:t>36</a:t>
            </a:fld>
            <a:endParaRPr lang="en-US" smtClean="0">
              <a:latin typeface="Arial" charset="0"/>
              <a:ea typeface="ＭＳ Ｐゴシック" pitchFamily="34" charset="-128"/>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pt-BR" b="1" smtClean="0">
                <a:ea typeface="ＭＳ Ｐゴシック" pitchFamily="34" charset="-128"/>
              </a:rPr>
              <a:t>Professor</a:t>
            </a:r>
            <a:r>
              <a:rPr lang="pt-BR" smtClean="0">
                <a:ea typeface="ＭＳ Ｐゴシック" pitchFamily="34" charset="-128"/>
              </a:rPr>
              <a:t>: no sítio arqueológico de Lagoa Santa, </a:t>
            </a:r>
            <a:r>
              <a:rPr lang="en-US" smtClean="0">
                <a:ea typeface="ＭＳ Ｐゴシック" pitchFamily="34" charset="-128"/>
              </a:rPr>
              <a:t>Walter Neves estudou o fóssil e concluiu (1999) que o crânio era feminino e tinha feições negroides. Luzia (nome dado ao fóssil) se parece com os habitantes de algumas regiões da África e da Oceania.</a:t>
            </a:r>
            <a:endParaRPr lang="pt-BR"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pt-BR" b="1" smtClean="0">
                <a:ea typeface="ＭＳ Ｐゴシック" pitchFamily="34" charset="-128"/>
              </a:rPr>
              <a:t>Professor</a:t>
            </a:r>
            <a:r>
              <a:rPr lang="pt-BR" smtClean="0">
                <a:ea typeface="ＭＳ Ｐゴシック" pitchFamily="34" charset="-128"/>
              </a:rPr>
              <a:t>: a imagem não se encontra no módulo.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7EAB72F-FFF9-445C-B773-843926BA38A8}" type="slidenum">
              <a:rPr lang="en-US" smtClean="0">
                <a:latin typeface="Arial" charset="0"/>
                <a:ea typeface="ＭＳ Ｐゴシック" pitchFamily="34" charset="-128"/>
              </a:rPr>
              <a:pPr/>
              <a:t>38</a:t>
            </a:fld>
            <a:endParaRPr lang="en-US" smtClean="0">
              <a:latin typeface="Arial" charset="0"/>
              <a:ea typeface="ＭＳ Ｐゴシック" pitchFamily="34" charset="-128"/>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smtClean="0">
                <a:ea typeface="ＭＳ Ｐゴシック" pitchFamily="34" charset="-128"/>
              </a:rPr>
              <a:t>Professor</a:t>
            </a:r>
            <a:r>
              <a:rPr lang="en-US" smtClean="0">
                <a:ea typeface="ＭＳ Ｐゴシック" pitchFamily="34" charset="-128"/>
              </a:rPr>
              <a:t>: a escala indicada se refere ao mapa impresso no módulo.</a:t>
            </a:r>
            <a:endParaRPr lang="pt-BR"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57625" y="9410700"/>
            <a:ext cx="2949575" cy="495300"/>
          </a:xfrm>
          <a:prstGeom prst="rect">
            <a:avLst/>
          </a:prstGeom>
          <a:noFill/>
          <a:ln w="9525">
            <a:noFill/>
            <a:miter lim="800000"/>
            <a:headEnd/>
            <a:tailEnd/>
          </a:ln>
        </p:spPr>
        <p:txBody>
          <a:bodyPr lIns="92638" tIns="46319" rIns="92638" bIns="46319" anchor="b"/>
          <a:lstStyle/>
          <a:p>
            <a:pPr algn="r" defTabSz="927100"/>
            <a:fld id="{393DE214-8EE6-4540-96C1-33F557953864}" type="slidenum">
              <a:rPr lang="en-US" sz="1200" b="0">
                <a:latin typeface="Arial" charset="0"/>
              </a:rPr>
              <a:pPr algn="r" defTabSz="927100"/>
              <a:t>39</a:t>
            </a:fld>
            <a:endParaRPr lang="en-US" sz="1200" b="0">
              <a:latin typeface="Arial"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DB784BE-3B2A-45CD-86AB-2AEBCACF37CC}" type="slidenum">
              <a:rPr lang="en-US" smtClean="0">
                <a:latin typeface="Arial" charset="0"/>
                <a:ea typeface="ＭＳ Ｐゴシック" pitchFamily="34" charset="-128"/>
              </a:rPr>
              <a:pPr/>
              <a:t>3</a:t>
            </a:fld>
            <a:endParaRPr lang="en-US" smtClean="0">
              <a:latin typeface="Arial" charset="0"/>
              <a:ea typeface="ＭＳ Ｐゴシック" pitchFamily="34" charset="-128"/>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AC29935-4F9E-4F09-9668-49DF4D1C72CE}" type="slidenum">
              <a:rPr lang="en-US" smtClean="0">
                <a:latin typeface="Arial" charset="0"/>
                <a:ea typeface="ＭＳ Ｐゴシック" pitchFamily="34" charset="-128"/>
              </a:rPr>
              <a:pPr/>
              <a:t>40</a:t>
            </a:fld>
            <a:endParaRPr lang="en-US" smtClean="0">
              <a:latin typeface="Arial" charset="0"/>
              <a:ea typeface="ＭＳ Ｐゴシック" pitchFamily="34" charset="-128"/>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AB6BF35-35D5-4CB1-A5F8-EE9969EDC7BA}" type="slidenum">
              <a:rPr lang="en-US" smtClean="0">
                <a:latin typeface="Arial" charset="0"/>
                <a:ea typeface="ＭＳ Ｐゴシック" pitchFamily="34" charset="-128"/>
              </a:rPr>
              <a:pPr/>
              <a:t>41</a:t>
            </a:fld>
            <a:endParaRPr lang="en-US" smtClean="0">
              <a:latin typeface="Arial" charset="0"/>
              <a:ea typeface="ＭＳ Ｐゴシック" pitchFamily="34" charset="-128"/>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15BD1B5-CFDE-4421-BF37-421195B08519}" type="slidenum">
              <a:rPr lang="en-US" smtClean="0">
                <a:latin typeface="Arial" charset="0"/>
                <a:ea typeface="ＭＳ Ｐゴシック" pitchFamily="34" charset="-128"/>
              </a:rPr>
              <a:pPr/>
              <a:t>42</a:t>
            </a:fld>
            <a:endParaRPr lang="en-US" smtClean="0">
              <a:latin typeface="Arial" charset="0"/>
              <a:ea typeface="ＭＳ Ｐゴシック" pitchFamily="34" charset="-128"/>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pt-BR"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xfrm>
            <a:off x="681038" y="4705350"/>
            <a:ext cx="5445125" cy="4457700"/>
          </a:xfrm>
          <a:noFill/>
          <a:ln/>
        </p:spPr>
        <p:txBody>
          <a:bodyPr/>
          <a:lstStyle/>
          <a:p>
            <a:endParaRPr lang="pt-BR"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xfrm>
            <a:off x="681038" y="4705350"/>
            <a:ext cx="5445125" cy="4457700"/>
          </a:xfrm>
          <a:noFill/>
          <a:ln/>
        </p:spPr>
        <p:txBody>
          <a:bodyPr/>
          <a:lstStyle/>
          <a:p>
            <a:endParaRPr lang="pt-BR"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xfrm>
            <a:off x="681038" y="4705350"/>
            <a:ext cx="5445125" cy="4457700"/>
          </a:xfrm>
          <a:noFill/>
          <a:ln/>
        </p:spPr>
        <p:txBody>
          <a:bodyPr/>
          <a:lstStyle/>
          <a:p>
            <a:r>
              <a:rPr lang="pt-BR" b="1" smtClean="0">
                <a:ea typeface="ＭＳ Ｐゴシック" pitchFamily="34" charset="-128"/>
              </a:rPr>
              <a:t>Professsor</a:t>
            </a:r>
            <a:r>
              <a:rPr lang="pt-BR" smtClean="0">
                <a:ea typeface="ＭＳ Ｐゴシック" pitchFamily="34" charset="-128"/>
              </a:rPr>
              <a:t>: essa questão está ligada à habilidade 1 da área de Ciências Humanas da matriz de referência.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xfrm>
            <a:off x="681038" y="4705350"/>
            <a:ext cx="5445125" cy="4457700"/>
          </a:xfrm>
          <a:noFill/>
          <a:ln/>
        </p:spPr>
        <p:txBody>
          <a:bodyPr/>
          <a:lstStyle/>
          <a:p>
            <a:endParaRPr lang="pt-BR"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xfrm>
            <a:off x="681038" y="4705350"/>
            <a:ext cx="5445125" cy="4457700"/>
          </a:xfrm>
          <a:noFill/>
          <a:ln/>
        </p:spPr>
        <p:txBody>
          <a:bodyPr/>
          <a:lstStyle/>
          <a:p>
            <a:r>
              <a:rPr lang="pt-BR" b="1" smtClean="0">
                <a:ea typeface="ＭＳ Ｐゴシック" pitchFamily="34" charset="-128"/>
              </a:rPr>
              <a:t>Professsor</a:t>
            </a:r>
            <a:r>
              <a:rPr lang="pt-BR" smtClean="0">
                <a:ea typeface="ＭＳ Ｐゴシック" pitchFamily="34" charset="-128"/>
              </a:rPr>
              <a:t>: essa questão está ligada à habilidade 2 da área de Ciências Humanas da matriz de referência.</a:t>
            </a:r>
          </a:p>
          <a:p>
            <a:endParaRPr lang="pt-BR"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pt-BR" b="1" smtClean="0">
                <a:ea typeface="ＭＳ Ｐゴシック" pitchFamily="34" charset="-128"/>
              </a:rPr>
              <a:t>Professsor</a:t>
            </a:r>
            <a:r>
              <a:rPr lang="pt-BR" smtClean="0">
                <a:ea typeface="ＭＳ Ｐゴシック" pitchFamily="34" charset="-128"/>
              </a:rPr>
              <a:t>: essa questão está ligada à habilidade 2 da área de Ciências Humanas da matriz de referência.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E954E1-730D-4DA0-A72E-DA0171EF6D39}" type="slidenum">
              <a:rPr lang="en-US" smtClean="0">
                <a:latin typeface="Arial" charset="0"/>
                <a:ea typeface="ＭＳ Ｐゴシック" pitchFamily="34" charset="-128"/>
              </a:rPr>
              <a:pPr/>
              <a:t>4</a:t>
            </a:fld>
            <a:endParaRPr lang="en-US" smtClean="0">
              <a:latin typeface="Arial" charset="0"/>
              <a:ea typeface="ＭＳ Ｐゴシック" pitchFamily="34" charset="-128"/>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pt-BR"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471A8EA-156F-431A-8C93-94A4E8F98205}" type="slidenum">
              <a:rPr lang="en-US" smtClean="0">
                <a:latin typeface="Arial" charset="0"/>
                <a:ea typeface="ＭＳ Ｐゴシック" pitchFamily="34" charset="-128"/>
              </a:rPr>
              <a:pPr/>
              <a:t>5</a:t>
            </a:fld>
            <a:endParaRPr lang="en-US" smtClean="0">
              <a:latin typeface="Arial" charset="0"/>
              <a:ea typeface="ＭＳ Ｐゴシック" pitchFamily="34" charset="-128"/>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9EC8575-3FDF-436D-9602-01961740C159}" type="slidenum">
              <a:rPr lang="en-US" smtClean="0">
                <a:latin typeface="Arial" charset="0"/>
                <a:ea typeface="ＭＳ Ｐゴシック" pitchFamily="34" charset="-128"/>
              </a:rPr>
              <a:pPr/>
              <a:t>6</a:t>
            </a:fld>
            <a:endParaRPr lang="en-US" smtClean="0">
              <a:latin typeface="Arial" charset="0"/>
              <a:ea typeface="ＭＳ Ｐゴシック" pitchFamily="34" charset="-128"/>
            </a:endParaRPr>
          </a:p>
        </p:txBody>
      </p:sp>
      <p:sp>
        <p:nvSpPr>
          <p:cNvPr id="61443" name="Rectangle 1026"/>
          <p:cNvSpPr>
            <a:spLocks noChangeArrowheads="1" noTextEdit="1"/>
          </p:cNvSpPr>
          <p:nvPr>
            <p:ph type="sldImg"/>
          </p:nvPr>
        </p:nvSpPr>
        <p:spPr>
          <a:ln/>
        </p:spPr>
      </p:sp>
      <p:sp>
        <p:nvSpPr>
          <p:cNvPr id="61444" name="Rectangle 1027"/>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FBC47CD-02B4-4F90-ACE2-9E1975CC6152}" type="slidenum">
              <a:rPr lang="en-US" smtClean="0">
                <a:latin typeface="Arial" charset="0"/>
                <a:ea typeface="ＭＳ Ｐゴシック" pitchFamily="34" charset="-128"/>
              </a:rPr>
              <a:pPr/>
              <a:t>7</a:t>
            </a:fld>
            <a:endParaRPr lang="en-US" smtClean="0">
              <a:latin typeface="Arial" charset="0"/>
              <a:ea typeface="ＭＳ Ｐゴシック" pitchFamily="34" charset="-128"/>
            </a:endParaRPr>
          </a:p>
        </p:txBody>
      </p:sp>
      <p:sp>
        <p:nvSpPr>
          <p:cNvPr id="62467" name="Rectangle 1026"/>
          <p:cNvSpPr>
            <a:spLocks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pPr eaLnBrk="1" hangingPunct="1"/>
            <a:r>
              <a:rPr lang="en-US" b="1" smtClean="0">
                <a:ea typeface="ＭＳ Ｐゴシック" pitchFamily="34" charset="-128"/>
              </a:rPr>
              <a:t>Professor</a:t>
            </a:r>
            <a:r>
              <a:rPr lang="en-US" smtClean="0">
                <a:ea typeface="ＭＳ Ｐゴシック" pitchFamily="34" charset="-128"/>
              </a:rPr>
              <a:t>:</a:t>
            </a:r>
            <a:r>
              <a:rPr lang="en-US" b="1" smtClean="0">
                <a:ea typeface="ＭＳ Ｐゴシック" pitchFamily="34" charset="-128"/>
              </a:rPr>
              <a:t> </a:t>
            </a:r>
            <a:r>
              <a:rPr lang="en-US" smtClean="0">
                <a:ea typeface="ＭＳ Ｐゴシック" pitchFamily="34" charset="-128"/>
              </a:rPr>
              <a:t>use os exemplos das perguntas para ajudar a introduzir o conceito de processo histórico. No Brasil, a permanência do modo de vida indígena foi afetada pelas mudanças impostas pelos colonizadores portugueses. A combinação entre esses elementos resultou no processo histórico que hoje se caracteriza como aquele que deu início ao período colonial brasileiro.</a:t>
            </a:r>
            <a:endParaRPr lang="pt-BR"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60E0DA1-6F7B-441C-9814-B1DB4CAEA50B}" type="slidenum">
              <a:rPr lang="en-US" smtClean="0">
                <a:latin typeface="Arial" charset="0"/>
                <a:ea typeface="ＭＳ Ｐゴシック" pitchFamily="34" charset="-128"/>
              </a:rPr>
              <a:pPr/>
              <a:t>10</a:t>
            </a:fld>
            <a:endParaRPr lang="en-US" smtClean="0">
              <a:latin typeface="Arial" charset="0"/>
              <a:ea typeface="ＭＳ Ｐゴシック" pitchFamily="34" charset="-128"/>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B0EC18-44E5-41DE-A6C5-DD227FC46383}" type="slidenum">
              <a:rPr lang="en-US" smtClean="0">
                <a:latin typeface="Arial" charset="0"/>
                <a:ea typeface="ＭＳ Ｐゴシック" pitchFamily="34" charset="-128"/>
              </a:rPr>
              <a:pPr/>
              <a:t>11</a:t>
            </a:fld>
            <a:endParaRPr lang="en-US" smtClean="0">
              <a:latin typeface="Arial" charset="0"/>
              <a:ea typeface="ＭＳ Ｐゴシック" pitchFamily="34" charset="-128"/>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pt-BR"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9372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0"/>
            <a:ext cx="8229600" cy="593725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90805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90805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4"/>
          <p:cNvSpPr>
            <a:spLocks noGrp="1" noChangeArrowheads="1"/>
          </p:cNvSpPr>
          <p:nvPr>
            <p:ph type="title"/>
          </p:nvPr>
        </p:nvSpPr>
        <p:spPr bwMode="auto">
          <a:xfrm>
            <a:off x="457200" y="0"/>
            <a:ext cx="8229600" cy="836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Click to edit Master title style</a:t>
            </a:r>
          </a:p>
        </p:txBody>
      </p:sp>
      <p:sp>
        <p:nvSpPr>
          <p:cNvPr id="2051" name="Rectangle 20"/>
          <p:cNvSpPr>
            <a:spLocks noGrp="1" noChangeArrowheads="1"/>
          </p:cNvSpPr>
          <p:nvPr>
            <p:ph type="body" idx="1"/>
          </p:nvPr>
        </p:nvSpPr>
        <p:spPr bwMode="auto">
          <a:xfrm>
            <a:off x="457200" y="90805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2057" name="AutoShape 9"/>
          <p:cNvSpPr>
            <a:spLocks noChangeArrowheads="1"/>
          </p:cNvSpPr>
          <p:nvPr userDrawn="1"/>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2055" name="Picture 10" descr="LG_uno_digital"/>
          <p:cNvPicPr>
            <a:picLocks noChangeAspect="1" noChangeArrowheads="1"/>
          </p:cNvPicPr>
          <p:nvPr userDrawn="1"/>
        </p:nvPicPr>
        <p:blipFill>
          <a:blip r:embed="rId15"/>
          <a:srcRect/>
          <a:stretch>
            <a:fillRect/>
          </a:stretch>
        </p:blipFill>
        <p:spPr bwMode="auto">
          <a:xfrm>
            <a:off x="8243888" y="6453188"/>
            <a:ext cx="528637" cy="320675"/>
          </a:xfrm>
          <a:prstGeom prst="rect">
            <a:avLst/>
          </a:prstGeom>
          <a:noFill/>
          <a:ln w="9525">
            <a:noFill/>
            <a:miter lim="800000"/>
            <a:headEnd/>
            <a:tailEnd/>
          </a:ln>
        </p:spPr>
      </p:pic>
      <p:sp>
        <p:nvSpPr>
          <p:cNvPr id="2059" name="AutoShape 11">
            <a:hlinkClick r:id="" action="ppaction://hlinkshowjump?jump=firstslide" highlightClick="1"/>
          </p:cNvPr>
          <p:cNvSpPr>
            <a:spLocks noChangeArrowheads="1"/>
          </p:cNvSpPr>
          <p:nvPr userDrawn="1"/>
        </p:nvSpPr>
        <p:spPr bwMode="auto">
          <a:xfrm>
            <a:off x="7010400" y="6453188"/>
            <a:ext cx="288925" cy="288925"/>
          </a:xfrm>
          <a:prstGeom prst="actionButtonHome">
            <a:avLst/>
          </a:prstGeom>
          <a:solidFill>
            <a:srgbClr val="DDDDDD"/>
          </a:solidFill>
          <a:ln w="9525">
            <a:noFill/>
            <a:miter lim="800000"/>
            <a:headEnd/>
            <a:tailEnd/>
          </a:ln>
          <a:effectLst/>
        </p:spPr>
        <p:txBody>
          <a:bodyPr wrap="none" anchor="ctr"/>
          <a:lstStyle/>
          <a:p>
            <a:pPr>
              <a:defRPr/>
            </a:pPr>
            <a:endParaRPr lang="pt-BR" b="0">
              <a:ea typeface="ＭＳ Ｐゴシック"/>
              <a:cs typeface="ＭＳ Ｐゴシック"/>
            </a:endParaRPr>
          </a:p>
        </p:txBody>
      </p:sp>
      <p:sp>
        <p:nvSpPr>
          <p:cNvPr id="2060" name="AutoShape 12">
            <a:hlinkClick r:id="" action="ppaction://hlinkshowjump?jump=endshow" highlightClick="1"/>
          </p:cNvPr>
          <p:cNvSpPr>
            <a:spLocks noChangeArrowheads="1"/>
          </p:cNvSpPr>
          <p:nvPr userDrawn="1"/>
        </p:nvSpPr>
        <p:spPr bwMode="auto">
          <a:xfrm>
            <a:off x="7477125" y="6475413"/>
            <a:ext cx="576263" cy="238125"/>
          </a:xfrm>
          <a:prstGeom prst="roundRect">
            <a:avLst>
              <a:gd name="adj" fmla="val 16667"/>
            </a:avLst>
          </a:prstGeom>
          <a:solidFill>
            <a:srgbClr val="969696">
              <a:alpha val="67000"/>
            </a:srgbClr>
          </a:solidFill>
          <a:ln w="9525">
            <a:noFill/>
            <a:round/>
            <a:headEnd/>
            <a:tailEnd/>
          </a:ln>
          <a:effectLst/>
        </p:spPr>
        <p:txBody>
          <a:bodyPr wrap="none" rIns="54000" anchor="ctr"/>
          <a:lstStyle/>
          <a:p>
            <a:pPr algn="ctr" eaLnBrk="1" hangingPunct="1">
              <a:defRPr/>
            </a:pPr>
            <a:r>
              <a:rPr lang="es-ES" sz="1200">
                <a:solidFill>
                  <a:schemeClr val="bg1"/>
                </a:solidFill>
                <a:ea typeface="ＭＳ Ｐゴシック"/>
                <a:cs typeface="ＭＳ Ｐゴシック"/>
              </a:rPr>
              <a:t>X </a:t>
            </a:r>
            <a:r>
              <a:rPr lang="es-ES" sz="800">
                <a:ea typeface="ＭＳ Ｐゴシック"/>
                <a:cs typeface="ＭＳ Ｐゴシック"/>
              </a:rPr>
              <a:t>SAIR</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
        <a:defRPr sz="2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Arial"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Arial" charset="0"/>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chemeClr val="bg2"/>
        </a:buClr>
        <a:buFont typeface="Wingdings" pitchFamily="-64" charset="2"/>
        <a:buChar char="§"/>
        <a:defRPr sz="2000">
          <a:solidFill>
            <a:schemeClr val="tx1"/>
          </a:solidFill>
          <a:latin typeface="Arial" charset="0"/>
        </a:defRPr>
      </a:lvl6pPr>
      <a:lvl7pPr marL="2971800" indent="-228600" algn="l" rtl="0" fontAlgn="base">
        <a:spcBef>
          <a:spcPct val="20000"/>
        </a:spcBef>
        <a:spcAft>
          <a:spcPct val="0"/>
        </a:spcAft>
        <a:buClr>
          <a:schemeClr val="bg2"/>
        </a:buClr>
        <a:buFont typeface="Wingdings" pitchFamily="-64" charset="2"/>
        <a:buChar char="§"/>
        <a:defRPr sz="2000">
          <a:solidFill>
            <a:schemeClr val="tx1"/>
          </a:solidFill>
          <a:latin typeface="Arial" charset="0"/>
        </a:defRPr>
      </a:lvl7pPr>
      <a:lvl8pPr marL="3429000" indent="-228600" algn="l" rtl="0" fontAlgn="base">
        <a:spcBef>
          <a:spcPct val="20000"/>
        </a:spcBef>
        <a:spcAft>
          <a:spcPct val="0"/>
        </a:spcAft>
        <a:buClr>
          <a:schemeClr val="bg2"/>
        </a:buClr>
        <a:buFont typeface="Wingdings" pitchFamily="-64" charset="2"/>
        <a:buChar char="§"/>
        <a:defRPr sz="2000">
          <a:solidFill>
            <a:schemeClr val="tx1"/>
          </a:solidFill>
          <a:latin typeface="Arial" charset="0"/>
        </a:defRPr>
      </a:lvl8pPr>
      <a:lvl9pPr marL="3886200" indent="-228600" algn="l" rtl="0" fontAlgn="base">
        <a:spcBef>
          <a:spcPct val="20000"/>
        </a:spcBef>
        <a:spcAft>
          <a:spcPct val="0"/>
        </a:spcAft>
        <a:buClr>
          <a:schemeClr val="bg2"/>
        </a:buClr>
        <a:buFont typeface="Wingdings" pitchFamily="-64" charset="2"/>
        <a:buChar char="§"/>
        <a:defRPr sz="2000">
          <a:solidFill>
            <a:schemeClr val="tx1"/>
          </a:solidFill>
          <a:latin typeface="Arial" charset="0"/>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4.xml"/><Relationship Id="rId18" Type="http://schemas.openxmlformats.org/officeDocument/2006/relationships/slide" Target="slide30.xml"/><Relationship Id="rId3" Type="http://schemas.openxmlformats.org/officeDocument/2006/relationships/image" Target="../media/image3.jpeg"/><Relationship Id="rId7" Type="http://schemas.openxmlformats.org/officeDocument/2006/relationships/image" Target="../media/image2.png"/><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notesSlide" Target="../notesSlides/notesSlide1.xml"/><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links/resolucao_hist_01.pps" TargetMode="External"/><Relationship Id="rId5" Type="http://schemas.openxmlformats.org/officeDocument/2006/relationships/slide" Target="slide45.xml"/><Relationship Id="rId15" Type="http://schemas.openxmlformats.org/officeDocument/2006/relationships/hyperlink" Target="links/videos_hist_01.pps" TargetMode="External"/><Relationship Id="rId10" Type="http://schemas.openxmlformats.org/officeDocument/2006/relationships/slide" Target="slide10.xml"/><Relationship Id="rId19" Type="http://schemas.openxmlformats.org/officeDocument/2006/relationships/slide" Target="slide35.xml"/><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slide" Target="slide1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links/M1_pre_historia_final.ex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links/guerra_fogo.pp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onfigura&#231;&#245;es%20locais/Temporary%20Internet%20Files/Content.IE5/09MB8DAB/links/primeiras_cidades_05.ex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links/M01_origens_da_agricultura_e_da_pecuaria_final.exe"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links/M01_primeiras_cidades_final.ex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Configura&#231;&#245;es%20locais/Temporary%20Internet%20Files/Content.IE5/09MB8DAB/links/primeiras_cidades_05.exe" TargetMode="Externa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Configura&#231;&#245;es%20locais/Temporary%20Internet%20Files/Content.IE5/09MB8DAB/links/primeiras_cidades_05.ex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links/M01_primeiras_migracoes_final.exe" TargetMode="Externa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istemauno.com.b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Documento_do_Microsoft_Office_Word_97_-_20031.doc"/></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www.sistemauno.com.br/"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pic>
        <p:nvPicPr>
          <p:cNvPr id="3074" name="Picture 44" descr="fundo_cinza"/>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5" name="Picture 107"/>
          <p:cNvPicPr>
            <a:picLocks noChangeAspect="1" noChangeArrowheads="1"/>
          </p:cNvPicPr>
          <p:nvPr/>
        </p:nvPicPr>
        <p:blipFill>
          <a:blip r:embed="rId4"/>
          <a:srcRect/>
          <a:stretch>
            <a:fillRect/>
          </a:stretch>
        </p:blipFill>
        <p:spPr bwMode="auto">
          <a:xfrm>
            <a:off x="4284663" y="1341438"/>
            <a:ext cx="4681537" cy="3167062"/>
          </a:xfrm>
          <a:prstGeom prst="rect">
            <a:avLst/>
          </a:prstGeom>
          <a:noFill/>
          <a:ln w="9525">
            <a:noFill/>
            <a:miter lim="800000"/>
            <a:headEnd/>
            <a:tailEnd/>
          </a:ln>
        </p:spPr>
      </p:pic>
      <p:pic>
        <p:nvPicPr>
          <p:cNvPr id="3076" name="Picture 42" descr="botão-enem">
            <a:hlinkClick r:id="rId5" action="ppaction://hlinksldjump"/>
          </p:cNvPr>
          <p:cNvPicPr>
            <a:picLocks noChangeAspect="1" noChangeArrowheads="1"/>
          </p:cNvPicPr>
          <p:nvPr/>
        </p:nvPicPr>
        <p:blipFill>
          <a:blip r:embed="rId6"/>
          <a:srcRect/>
          <a:stretch>
            <a:fillRect/>
          </a:stretch>
        </p:blipFill>
        <p:spPr bwMode="auto">
          <a:xfrm>
            <a:off x="7689850" y="3735388"/>
            <a:ext cx="1274763" cy="779462"/>
          </a:xfrm>
          <a:prstGeom prst="rect">
            <a:avLst/>
          </a:prstGeom>
          <a:noFill/>
          <a:ln w="9525">
            <a:noFill/>
            <a:miter lim="800000"/>
            <a:headEnd/>
            <a:tailEnd/>
          </a:ln>
        </p:spPr>
      </p:pic>
      <p:sp>
        <p:nvSpPr>
          <p:cNvPr id="3077" name="Rectangle 99"/>
          <p:cNvSpPr>
            <a:spLocks noChangeArrowheads="1"/>
          </p:cNvSpPr>
          <p:nvPr/>
        </p:nvSpPr>
        <p:spPr bwMode="auto">
          <a:xfrm>
            <a:off x="230188" y="4926013"/>
            <a:ext cx="8734425" cy="1382712"/>
          </a:xfrm>
          <a:prstGeom prst="rect">
            <a:avLst/>
          </a:prstGeom>
          <a:solidFill>
            <a:schemeClr val="tx2">
              <a:alpha val="25098"/>
            </a:schemeClr>
          </a:solidFill>
          <a:ln w="9525">
            <a:noFill/>
            <a:miter lim="800000"/>
            <a:headEnd/>
            <a:tailEnd/>
          </a:ln>
        </p:spPr>
        <p:txBody>
          <a:bodyPr wrap="none" anchor="ctr"/>
          <a:lstStyle/>
          <a:p>
            <a:endParaRPr lang="pt-BR" b="0"/>
          </a:p>
        </p:txBody>
      </p:sp>
      <p:sp>
        <p:nvSpPr>
          <p:cNvPr id="3078" name="Rectangle 100"/>
          <p:cNvSpPr>
            <a:spLocks noChangeArrowheads="1"/>
          </p:cNvSpPr>
          <p:nvPr/>
        </p:nvSpPr>
        <p:spPr bwMode="auto">
          <a:xfrm>
            <a:off x="230188" y="4567238"/>
            <a:ext cx="8734425" cy="358775"/>
          </a:xfrm>
          <a:prstGeom prst="rect">
            <a:avLst/>
          </a:prstGeom>
          <a:solidFill>
            <a:schemeClr val="tx2">
              <a:alpha val="41176"/>
            </a:schemeClr>
          </a:solidFill>
          <a:ln w="9525">
            <a:noFill/>
            <a:miter lim="800000"/>
            <a:headEnd/>
            <a:tailEnd/>
          </a:ln>
        </p:spPr>
        <p:txBody>
          <a:bodyPr wrap="none" anchor="ctr"/>
          <a:lstStyle/>
          <a:p>
            <a:endParaRPr lang="pt-BR" b="0"/>
          </a:p>
        </p:txBody>
      </p:sp>
      <p:sp>
        <p:nvSpPr>
          <p:cNvPr id="3079" name="AutoShape 101">
            <a:hlinkClick r:id="" action="ppaction://hlinkshowjump?jump=endshow" highlightClick="1"/>
          </p:cNvPr>
          <p:cNvSpPr>
            <a:spLocks noChangeArrowheads="1"/>
          </p:cNvSpPr>
          <p:nvPr/>
        </p:nvSpPr>
        <p:spPr bwMode="auto">
          <a:xfrm>
            <a:off x="8374063" y="6430963"/>
            <a:ext cx="576262" cy="238125"/>
          </a:xfrm>
          <a:prstGeom prst="roundRect">
            <a:avLst>
              <a:gd name="adj" fmla="val 16667"/>
            </a:avLst>
          </a:prstGeom>
          <a:solidFill>
            <a:srgbClr val="969696">
              <a:alpha val="67058"/>
            </a:srgbClr>
          </a:solidFill>
          <a:ln w="9525">
            <a:solidFill>
              <a:schemeClr val="tx1"/>
            </a:solid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3080" name="Rectangle 102"/>
          <p:cNvSpPr>
            <a:spLocks noChangeArrowheads="1"/>
          </p:cNvSpPr>
          <p:nvPr/>
        </p:nvSpPr>
        <p:spPr bwMode="auto">
          <a:xfrm>
            <a:off x="374650" y="4567238"/>
            <a:ext cx="2736850" cy="336550"/>
          </a:xfrm>
          <a:prstGeom prst="rect">
            <a:avLst/>
          </a:prstGeom>
          <a:noFill/>
          <a:ln w="9525">
            <a:noFill/>
            <a:miter lim="800000"/>
            <a:headEnd/>
            <a:tailEnd/>
          </a:ln>
        </p:spPr>
        <p:txBody>
          <a:bodyPr>
            <a:spAutoFit/>
          </a:bodyPr>
          <a:lstStyle/>
          <a:p>
            <a:pPr eaLnBrk="1" hangingPunct="1"/>
            <a:r>
              <a:rPr lang="pt-BR" sz="1600">
                <a:solidFill>
                  <a:srgbClr val="EAEAEA"/>
                </a:solidFill>
              </a:rPr>
              <a:t>Multimídia</a:t>
            </a:r>
          </a:p>
        </p:txBody>
      </p:sp>
      <p:sp>
        <p:nvSpPr>
          <p:cNvPr id="3081" name="Rectangle 57"/>
          <p:cNvSpPr>
            <a:spLocks noChangeArrowheads="1"/>
          </p:cNvSpPr>
          <p:nvPr/>
        </p:nvSpPr>
        <p:spPr bwMode="auto">
          <a:xfrm>
            <a:off x="1588" y="0"/>
            <a:ext cx="9144000" cy="620713"/>
          </a:xfrm>
          <a:prstGeom prst="rect">
            <a:avLst/>
          </a:prstGeom>
          <a:gradFill rotWithShape="1">
            <a:gsLst>
              <a:gs pos="0">
                <a:srgbClr val="000099"/>
              </a:gs>
              <a:gs pos="50000">
                <a:srgbClr val="0033CC"/>
              </a:gs>
              <a:gs pos="100000">
                <a:srgbClr val="000099"/>
              </a:gs>
            </a:gsLst>
            <a:lin ang="5400000" scaled="1"/>
          </a:gradFill>
          <a:ln w="9525">
            <a:noFill/>
            <a:miter lim="800000"/>
            <a:headEnd/>
            <a:tailEnd/>
          </a:ln>
        </p:spPr>
        <p:txBody>
          <a:bodyPr wrap="none" anchor="ctr"/>
          <a:lstStyle/>
          <a:p>
            <a:endParaRPr lang="pt-BR" b="0"/>
          </a:p>
        </p:txBody>
      </p:sp>
      <p:sp>
        <p:nvSpPr>
          <p:cNvPr id="3082" name="Rectangle 59"/>
          <p:cNvSpPr>
            <a:spLocks noChangeArrowheads="1"/>
          </p:cNvSpPr>
          <p:nvPr/>
        </p:nvSpPr>
        <p:spPr bwMode="auto">
          <a:xfrm>
            <a:off x="-268288" y="765175"/>
            <a:ext cx="9144001" cy="366713"/>
          </a:xfrm>
          <a:prstGeom prst="rect">
            <a:avLst/>
          </a:prstGeom>
          <a:noFill/>
          <a:ln w="9525">
            <a:noFill/>
            <a:miter lim="800000"/>
            <a:headEnd/>
            <a:tailEnd/>
          </a:ln>
        </p:spPr>
        <p:txBody>
          <a:bodyPr>
            <a:spAutoFit/>
          </a:bodyPr>
          <a:lstStyle/>
          <a:p>
            <a:pPr algn="ctr" eaLnBrk="1" hangingPunct="1"/>
            <a:r>
              <a:rPr lang="en-US" sz="1800"/>
              <a:t>O CONHECIMENTO HISTÓRICO E A PRÉ-HISTÓRIA</a:t>
            </a:r>
            <a:endParaRPr lang="pt-BR" sz="1800"/>
          </a:p>
        </p:txBody>
      </p:sp>
      <p:pic>
        <p:nvPicPr>
          <p:cNvPr id="3083" name="Picture 60" descr="LG_uno_digital"/>
          <p:cNvPicPr>
            <a:picLocks noChangeAspect="1" noChangeArrowheads="1"/>
          </p:cNvPicPr>
          <p:nvPr/>
        </p:nvPicPr>
        <p:blipFill>
          <a:blip r:embed="rId7"/>
          <a:srcRect/>
          <a:stretch>
            <a:fillRect/>
          </a:stretch>
        </p:blipFill>
        <p:spPr bwMode="auto">
          <a:xfrm>
            <a:off x="8027988" y="68263"/>
            <a:ext cx="792162" cy="481012"/>
          </a:xfrm>
          <a:prstGeom prst="rect">
            <a:avLst/>
          </a:prstGeom>
          <a:noFill/>
          <a:ln w="9525">
            <a:noFill/>
            <a:miter lim="800000"/>
            <a:headEnd/>
            <a:tailEnd/>
          </a:ln>
        </p:spPr>
      </p:pic>
      <p:sp>
        <p:nvSpPr>
          <p:cNvPr id="3084" name="Rectangle 61"/>
          <p:cNvSpPr>
            <a:spLocks noChangeArrowheads="1"/>
          </p:cNvSpPr>
          <p:nvPr/>
        </p:nvSpPr>
        <p:spPr bwMode="auto">
          <a:xfrm>
            <a:off x="107950" y="136525"/>
            <a:ext cx="7993063" cy="336550"/>
          </a:xfrm>
          <a:prstGeom prst="rect">
            <a:avLst/>
          </a:prstGeom>
          <a:noFill/>
          <a:ln w="9525">
            <a:noFill/>
            <a:miter lim="800000"/>
            <a:headEnd/>
            <a:tailEnd/>
          </a:ln>
        </p:spPr>
        <p:txBody>
          <a:bodyPr>
            <a:spAutoFit/>
          </a:bodyPr>
          <a:lstStyle/>
          <a:p>
            <a:pPr eaLnBrk="1" hangingPunct="1"/>
            <a:r>
              <a:rPr lang="pt-BR" sz="1600">
                <a:solidFill>
                  <a:schemeClr val="bg1"/>
                </a:solidFill>
              </a:rPr>
              <a:t>HISTÓRIA </a:t>
            </a:r>
            <a:r>
              <a:rPr lang="pt-BR" sz="1600" b="0">
                <a:solidFill>
                  <a:srgbClr val="C0C0C0"/>
                </a:solidFill>
              </a:rPr>
              <a:t>M.1</a:t>
            </a:r>
          </a:p>
        </p:txBody>
      </p:sp>
      <p:sp>
        <p:nvSpPr>
          <p:cNvPr id="3085" name="Rectangle 70"/>
          <p:cNvSpPr>
            <a:spLocks noChangeArrowheads="1"/>
          </p:cNvSpPr>
          <p:nvPr/>
        </p:nvSpPr>
        <p:spPr bwMode="auto">
          <a:xfrm>
            <a:off x="225425" y="1700213"/>
            <a:ext cx="3816350" cy="2736850"/>
          </a:xfrm>
          <a:prstGeom prst="rect">
            <a:avLst/>
          </a:prstGeom>
          <a:solidFill>
            <a:schemeClr val="bg1">
              <a:alpha val="70979"/>
            </a:schemeClr>
          </a:solidFill>
          <a:ln w="9525">
            <a:noFill/>
            <a:miter lim="800000"/>
            <a:headEnd/>
            <a:tailEnd/>
          </a:ln>
        </p:spPr>
        <p:txBody>
          <a:bodyPr wrap="none" anchor="ctr"/>
          <a:lstStyle/>
          <a:p>
            <a:endParaRPr lang="pt-BR" b="0"/>
          </a:p>
        </p:txBody>
      </p:sp>
      <p:sp>
        <p:nvSpPr>
          <p:cNvPr id="3086" name="AutoShape 71">
            <a:hlinkClick r:id="rId8" action="ppaction://hlinksldjump"/>
          </p:cNvPr>
          <p:cNvSpPr>
            <a:spLocks noChangeArrowheads="1"/>
          </p:cNvSpPr>
          <p:nvPr/>
        </p:nvSpPr>
        <p:spPr bwMode="auto">
          <a:xfrm>
            <a:off x="395288" y="1771650"/>
            <a:ext cx="3600450" cy="360363"/>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marL="268288" eaLnBrk="1" hangingPunct="1"/>
            <a:r>
              <a:rPr lang="pt-BR" b="0"/>
              <a:t>Abertura:</a:t>
            </a:r>
          </a:p>
          <a:p>
            <a:pPr marL="268288" eaLnBrk="1" hangingPunct="1"/>
            <a:r>
              <a:rPr lang="pt-BR"/>
              <a:t>Os sentidos da história</a:t>
            </a:r>
          </a:p>
        </p:txBody>
      </p:sp>
      <p:sp>
        <p:nvSpPr>
          <p:cNvPr id="3087" name="AutoShape 72">
            <a:hlinkClick r:id="rId9" action="ppaction://hlinksldjump"/>
          </p:cNvPr>
          <p:cNvSpPr>
            <a:spLocks noChangeArrowheads="1"/>
          </p:cNvSpPr>
          <p:nvPr/>
        </p:nvSpPr>
        <p:spPr bwMode="auto">
          <a:xfrm>
            <a:off x="395288" y="2203450"/>
            <a:ext cx="3600450" cy="360363"/>
          </a:xfrm>
          <a:prstGeom prst="roundRect">
            <a:avLst>
              <a:gd name="adj" fmla="val 16667"/>
            </a:avLst>
          </a:prstGeom>
          <a:solidFill>
            <a:srgbClr val="DDDDDD"/>
          </a:solidFill>
          <a:ln w="3175">
            <a:noFill/>
            <a:round/>
            <a:headEnd/>
            <a:tailEnd/>
          </a:ln>
          <a:effectLst>
            <a:prstShdw prst="shdw17" dist="17961" dir="2700000">
              <a:srgbClr val="858585"/>
            </a:prstShdw>
          </a:effectLst>
        </p:spPr>
        <p:txBody>
          <a:bodyPr wrap="none" anchor="ctr"/>
          <a:lstStyle/>
          <a:p>
            <a:pPr indent="268288" eaLnBrk="1" hangingPunct="1"/>
            <a:r>
              <a:rPr lang="pt-BR" b="0"/>
              <a:t>Capítulo 1:</a:t>
            </a:r>
          </a:p>
          <a:p>
            <a:pPr indent="268288" eaLnBrk="1" hangingPunct="1"/>
            <a:r>
              <a:rPr lang="pt-BR"/>
              <a:t>História: uma ciência em construção</a:t>
            </a:r>
          </a:p>
        </p:txBody>
      </p:sp>
      <p:sp>
        <p:nvSpPr>
          <p:cNvPr id="3088" name="Oval 73"/>
          <p:cNvSpPr>
            <a:spLocks noChangeArrowheads="1"/>
          </p:cNvSpPr>
          <p:nvPr/>
        </p:nvSpPr>
        <p:spPr bwMode="auto">
          <a:xfrm>
            <a:off x="466725" y="2276475"/>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089" name="AutoShape 74">
            <a:hlinkClick r:id="rId8" action="ppaction://hlinksldjump"/>
          </p:cNvPr>
          <p:cNvSpPr>
            <a:spLocks noChangeArrowheads="1"/>
          </p:cNvSpPr>
          <p:nvPr/>
        </p:nvSpPr>
        <p:spPr bwMode="auto">
          <a:xfrm rot="5400000">
            <a:off x="520700" y="2320925"/>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090" name="AutoShape 75">
            <a:hlinkClick r:id="rId10" action="ppaction://hlinksldjump"/>
          </p:cNvPr>
          <p:cNvSpPr>
            <a:spLocks noChangeArrowheads="1"/>
          </p:cNvSpPr>
          <p:nvPr/>
        </p:nvSpPr>
        <p:spPr bwMode="auto">
          <a:xfrm>
            <a:off x="395288" y="2636838"/>
            <a:ext cx="3600450" cy="360362"/>
          </a:xfrm>
          <a:prstGeom prst="roundRect">
            <a:avLst>
              <a:gd name="adj" fmla="val 16667"/>
            </a:avLst>
          </a:prstGeom>
          <a:solidFill>
            <a:srgbClr val="DDDDDD"/>
          </a:solidFill>
          <a:ln w="3175">
            <a:noFill/>
            <a:round/>
            <a:headEnd/>
            <a:tailEnd/>
          </a:ln>
          <a:effectLst>
            <a:prstShdw prst="shdw17" dist="17961" dir="2700000">
              <a:srgbClr val="858585"/>
            </a:prstShdw>
          </a:effectLst>
        </p:spPr>
        <p:txBody>
          <a:bodyPr wrap="none" anchor="ctr"/>
          <a:lstStyle/>
          <a:p>
            <a:pPr indent="268288" eaLnBrk="1" hangingPunct="1"/>
            <a:r>
              <a:rPr lang="pt-BR" b="0"/>
              <a:t>Capítulo 2:</a:t>
            </a:r>
          </a:p>
          <a:p>
            <a:pPr indent="268288" eaLnBrk="1" hangingPunct="1"/>
            <a:r>
              <a:rPr lang="pt-BR"/>
              <a:t>A origem do homem e a evolução humana</a:t>
            </a:r>
          </a:p>
        </p:txBody>
      </p:sp>
      <p:sp>
        <p:nvSpPr>
          <p:cNvPr id="3091" name="Oval 76"/>
          <p:cNvSpPr>
            <a:spLocks noChangeArrowheads="1"/>
          </p:cNvSpPr>
          <p:nvPr/>
        </p:nvSpPr>
        <p:spPr bwMode="auto">
          <a:xfrm>
            <a:off x="466725" y="2709863"/>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092" name="AutoShape 77">
            <a:hlinkClick r:id="rId8" action="ppaction://hlinksldjump"/>
          </p:cNvPr>
          <p:cNvSpPr>
            <a:spLocks noChangeArrowheads="1"/>
          </p:cNvSpPr>
          <p:nvPr/>
        </p:nvSpPr>
        <p:spPr bwMode="auto">
          <a:xfrm rot="5400000">
            <a:off x="520700" y="2754313"/>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093" name="AutoShape 78">
            <a:hlinkClick r:id="rId11" action="ppaction://hlinkpres?slideindex=1&amp;slidetitle="/>
          </p:cNvPr>
          <p:cNvSpPr>
            <a:spLocks noChangeArrowheads="1"/>
          </p:cNvSpPr>
          <p:nvPr/>
        </p:nvSpPr>
        <p:spPr bwMode="auto">
          <a:xfrm>
            <a:off x="395288" y="3933825"/>
            <a:ext cx="3600450" cy="360363"/>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indent="268288" eaLnBrk="1" hangingPunct="1"/>
            <a:r>
              <a:rPr lang="pt-BR"/>
              <a:t>Resolução dos exercícios</a:t>
            </a:r>
          </a:p>
        </p:txBody>
      </p:sp>
      <p:sp>
        <p:nvSpPr>
          <p:cNvPr id="3094" name="Oval 79"/>
          <p:cNvSpPr>
            <a:spLocks noChangeArrowheads="1"/>
          </p:cNvSpPr>
          <p:nvPr/>
        </p:nvSpPr>
        <p:spPr bwMode="auto">
          <a:xfrm>
            <a:off x="466725" y="4006850"/>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095" name="AutoShape 80">
            <a:hlinkClick r:id="rId8" action="ppaction://hlinksldjump"/>
          </p:cNvPr>
          <p:cNvSpPr>
            <a:spLocks noChangeArrowheads="1"/>
          </p:cNvSpPr>
          <p:nvPr/>
        </p:nvSpPr>
        <p:spPr bwMode="auto">
          <a:xfrm rot="5400000">
            <a:off x="520700" y="4051300"/>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096" name="Rectangle 81"/>
          <p:cNvSpPr>
            <a:spLocks noChangeArrowheads="1"/>
          </p:cNvSpPr>
          <p:nvPr/>
        </p:nvSpPr>
        <p:spPr bwMode="auto">
          <a:xfrm>
            <a:off x="250825" y="1341438"/>
            <a:ext cx="3816350" cy="358775"/>
          </a:xfrm>
          <a:prstGeom prst="rect">
            <a:avLst/>
          </a:prstGeom>
          <a:solidFill>
            <a:schemeClr val="tx2">
              <a:alpha val="41176"/>
            </a:schemeClr>
          </a:solidFill>
          <a:ln w="9525">
            <a:noFill/>
            <a:miter lim="800000"/>
            <a:headEnd/>
            <a:tailEnd/>
          </a:ln>
        </p:spPr>
        <p:txBody>
          <a:bodyPr wrap="none" anchor="ctr"/>
          <a:lstStyle/>
          <a:p>
            <a:endParaRPr lang="pt-BR" b="0"/>
          </a:p>
        </p:txBody>
      </p:sp>
      <p:sp>
        <p:nvSpPr>
          <p:cNvPr id="3097" name="Rectangle 82"/>
          <p:cNvSpPr>
            <a:spLocks noChangeArrowheads="1"/>
          </p:cNvSpPr>
          <p:nvPr/>
        </p:nvSpPr>
        <p:spPr bwMode="auto">
          <a:xfrm>
            <a:off x="322263" y="1363663"/>
            <a:ext cx="1081087" cy="336550"/>
          </a:xfrm>
          <a:prstGeom prst="rect">
            <a:avLst/>
          </a:prstGeom>
          <a:noFill/>
          <a:ln w="9525">
            <a:noFill/>
            <a:miter lim="800000"/>
            <a:headEnd/>
            <a:tailEnd/>
          </a:ln>
        </p:spPr>
        <p:txBody>
          <a:bodyPr>
            <a:spAutoFit/>
          </a:bodyPr>
          <a:lstStyle/>
          <a:p>
            <a:pPr eaLnBrk="1" hangingPunct="1"/>
            <a:r>
              <a:rPr lang="pt-BR" sz="1600" i="1">
                <a:solidFill>
                  <a:srgbClr val="EAEAEA"/>
                </a:solidFill>
              </a:rPr>
              <a:t>Slides</a:t>
            </a:r>
          </a:p>
        </p:txBody>
      </p:sp>
      <p:sp>
        <p:nvSpPr>
          <p:cNvPr id="3098" name="Oval 83"/>
          <p:cNvSpPr>
            <a:spLocks noChangeArrowheads="1"/>
          </p:cNvSpPr>
          <p:nvPr/>
        </p:nvSpPr>
        <p:spPr bwMode="auto">
          <a:xfrm>
            <a:off x="466725" y="1844675"/>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099" name="AutoShape 84">
            <a:hlinkClick r:id="rId8" action="ppaction://hlinksldjump"/>
          </p:cNvPr>
          <p:cNvSpPr>
            <a:spLocks noChangeArrowheads="1"/>
          </p:cNvSpPr>
          <p:nvPr/>
        </p:nvSpPr>
        <p:spPr bwMode="auto">
          <a:xfrm rot="5400000">
            <a:off x="520700" y="1889125"/>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100" name="AutoShape 85">
            <a:hlinkClick r:id="rId12" action="ppaction://hlinksldjump"/>
          </p:cNvPr>
          <p:cNvSpPr>
            <a:spLocks noChangeArrowheads="1"/>
          </p:cNvSpPr>
          <p:nvPr/>
        </p:nvSpPr>
        <p:spPr bwMode="auto">
          <a:xfrm>
            <a:off x="395288" y="3068638"/>
            <a:ext cx="3600450" cy="360362"/>
          </a:xfrm>
          <a:prstGeom prst="roundRect">
            <a:avLst>
              <a:gd name="adj" fmla="val 16667"/>
            </a:avLst>
          </a:prstGeom>
          <a:solidFill>
            <a:srgbClr val="DDDDDD"/>
          </a:solidFill>
          <a:ln w="3175">
            <a:noFill/>
            <a:round/>
            <a:headEnd/>
            <a:tailEnd/>
          </a:ln>
          <a:effectLst>
            <a:prstShdw prst="shdw17" dist="17961" dir="2700000">
              <a:srgbClr val="858585"/>
            </a:prstShdw>
          </a:effectLst>
        </p:spPr>
        <p:txBody>
          <a:bodyPr wrap="none" anchor="ctr"/>
          <a:lstStyle/>
          <a:p>
            <a:pPr indent="268288" eaLnBrk="1" hangingPunct="1"/>
            <a:r>
              <a:rPr lang="pt-BR" b="0"/>
              <a:t>Capítulo 3:</a:t>
            </a:r>
          </a:p>
          <a:p>
            <a:pPr indent="268288" eaLnBrk="1" hangingPunct="1"/>
            <a:r>
              <a:rPr lang="pt-BR"/>
              <a:t>A pré-história</a:t>
            </a:r>
          </a:p>
        </p:txBody>
      </p:sp>
      <p:sp>
        <p:nvSpPr>
          <p:cNvPr id="3101" name="Oval 86"/>
          <p:cNvSpPr>
            <a:spLocks noChangeArrowheads="1"/>
          </p:cNvSpPr>
          <p:nvPr/>
        </p:nvSpPr>
        <p:spPr bwMode="auto">
          <a:xfrm>
            <a:off x="466725" y="3141663"/>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102" name="AutoShape 87">
            <a:hlinkClick r:id="rId8" action="ppaction://hlinksldjump"/>
          </p:cNvPr>
          <p:cNvSpPr>
            <a:spLocks noChangeArrowheads="1"/>
          </p:cNvSpPr>
          <p:nvPr/>
        </p:nvSpPr>
        <p:spPr bwMode="auto">
          <a:xfrm rot="5400000">
            <a:off x="520700" y="3186113"/>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103" name="AutoShape 88">
            <a:hlinkClick r:id="rId13" action="ppaction://hlinksldjump"/>
          </p:cNvPr>
          <p:cNvSpPr>
            <a:spLocks noChangeArrowheads="1"/>
          </p:cNvSpPr>
          <p:nvPr/>
        </p:nvSpPr>
        <p:spPr bwMode="auto">
          <a:xfrm>
            <a:off x="395288" y="3500438"/>
            <a:ext cx="3600450" cy="360362"/>
          </a:xfrm>
          <a:prstGeom prst="roundRect">
            <a:avLst>
              <a:gd name="adj" fmla="val 16667"/>
            </a:avLst>
          </a:prstGeom>
          <a:solidFill>
            <a:srgbClr val="DDDDDD"/>
          </a:solidFill>
          <a:ln w="3175">
            <a:noFill/>
            <a:round/>
            <a:headEnd/>
            <a:tailEnd/>
          </a:ln>
          <a:effectLst>
            <a:prstShdw prst="shdw17" dist="17961" dir="2700000">
              <a:srgbClr val="858585"/>
            </a:prstShdw>
          </a:effectLst>
        </p:spPr>
        <p:txBody>
          <a:bodyPr wrap="none" anchor="ctr"/>
          <a:lstStyle/>
          <a:p>
            <a:pPr indent="268288" eaLnBrk="1" hangingPunct="1"/>
            <a:r>
              <a:rPr lang="pt-BR" b="0"/>
              <a:t>Capítulo 4:</a:t>
            </a:r>
          </a:p>
          <a:p>
            <a:pPr indent="268288" eaLnBrk="1" hangingPunct="1"/>
            <a:r>
              <a:rPr lang="pt-BR"/>
              <a:t>A origem dos povos americanos</a:t>
            </a:r>
          </a:p>
        </p:txBody>
      </p:sp>
      <p:sp>
        <p:nvSpPr>
          <p:cNvPr id="3104" name="Oval 89"/>
          <p:cNvSpPr>
            <a:spLocks noChangeArrowheads="1"/>
          </p:cNvSpPr>
          <p:nvPr/>
        </p:nvSpPr>
        <p:spPr bwMode="auto">
          <a:xfrm>
            <a:off x="466725" y="3573463"/>
            <a:ext cx="215900" cy="215900"/>
          </a:xfrm>
          <a:prstGeom prst="ellipse">
            <a:avLst/>
          </a:prstGeom>
          <a:solidFill>
            <a:srgbClr val="2E8A2E"/>
          </a:solidFill>
          <a:ln w="9525">
            <a:solidFill>
              <a:srgbClr val="B2B2B2"/>
            </a:solidFill>
            <a:round/>
            <a:headEnd/>
            <a:tailEnd/>
          </a:ln>
        </p:spPr>
        <p:txBody>
          <a:bodyPr wrap="none" anchor="ctr"/>
          <a:lstStyle/>
          <a:p>
            <a:endParaRPr lang="pt-BR" b="0"/>
          </a:p>
        </p:txBody>
      </p:sp>
      <p:sp>
        <p:nvSpPr>
          <p:cNvPr id="3105" name="AutoShape 90">
            <a:hlinkClick r:id="rId8" action="ppaction://hlinksldjump"/>
          </p:cNvPr>
          <p:cNvSpPr>
            <a:spLocks noChangeArrowheads="1"/>
          </p:cNvSpPr>
          <p:nvPr/>
        </p:nvSpPr>
        <p:spPr bwMode="auto">
          <a:xfrm rot="5400000">
            <a:off x="520700" y="3617913"/>
            <a:ext cx="142875" cy="123825"/>
          </a:xfrm>
          <a:prstGeom prst="triangle">
            <a:avLst>
              <a:gd name="adj" fmla="val 50000"/>
            </a:avLst>
          </a:prstGeom>
          <a:solidFill>
            <a:schemeClr val="bg1"/>
          </a:solidFill>
          <a:ln w="9525">
            <a:solidFill>
              <a:srgbClr val="B2B2B2"/>
            </a:solidFill>
            <a:miter lim="800000"/>
            <a:headEnd/>
            <a:tailEnd/>
          </a:ln>
        </p:spPr>
        <p:txBody>
          <a:bodyPr rot="10800000" vert="eaVert" wrap="none" anchor="ctr"/>
          <a:lstStyle/>
          <a:p>
            <a:pPr algn="ctr" eaLnBrk="1" hangingPunct="1"/>
            <a:endParaRPr lang="pt-BR" sz="1800" b="0">
              <a:latin typeface="Arial" charset="0"/>
            </a:endParaRPr>
          </a:p>
        </p:txBody>
      </p:sp>
      <p:sp>
        <p:nvSpPr>
          <p:cNvPr id="3106" name="AutoShape 96">
            <a:hlinkClick r:id="rId14" action="ppaction://hlinksldjump"/>
          </p:cNvPr>
          <p:cNvSpPr>
            <a:spLocks noChangeArrowheads="1"/>
          </p:cNvSpPr>
          <p:nvPr/>
        </p:nvSpPr>
        <p:spPr bwMode="auto">
          <a:xfrm>
            <a:off x="295275" y="5056188"/>
            <a:ext cx="2189163" cy="431800"/>
          </a:xfrm>
          <a:prstGeom prst="roundRect">
            <a:avLst>
              <a:gd name="adj" fmla="val 16667"/>
            </a:avLst>
          </a:prstGeom>
          <a:solidFill>
            <a:srgbClr val="DDDDDD"/>
          </a:solidFill>
          <a:ln w="9525">
            <a:noFill/>
            <a:round/>
            <a:headEnd/>
            <a:tailEnd/>
          </a:ln>
          <a:effectLst>
            <a:prstShdw prst="shdw17" dist="17961" dir="13500000">
              <a:srgbClr val="858585"/>
            </a:prstShdw>
          </a:effectLst>
        </p:spPr>
        <p:txBody>
          <a:bodyPr wrap="none" rIns="54000" anchor="ctr"/>
          <a:lstStyle/>
          <a:p>
            <a:pPr eaLnBrk="1" hangingPunct="1"/>
            <a:r>
              <a:rPr lang="pt-BR" b="0"/>
              <a:t>Animação:</a:t>
            </a:r>
            <a:br>
              <a:rPr lang="pt-BR" b="0"/>
            </a:br>
            <a:r>
              <a:rPr lang="pt-BR" sz="900"/>
              <a:t>Pré-história</a:t>
            </a:r>
          </a:p>
        </p:txBody>
      </p:sp>
      <p:sp>
        <p:nvSpPr>
          <p:cNvPr id="3107" name="Rectangle 103"/>
          <p:cNvSpPr>
            <a:spLocks noChangeArrowheads="1"/>
          </p:cNvSpPr>
          <p:nvPr/>
        </p:nvSpPr>
        <p:spPr bwMode="auto">
          <a:xfrm>
            <a:off x="7680325" y="766763"/>
            <a:ext cx="1295400" cy="1366837"/>
          </a:xfrm>
          <a:prstGeom prst="rect">
            <a:avLst/>
          </a:prstGeom>
          <a:solidFill>
            <a:schemeClr val="bg1">
              <a:alpha val="89803"/>
            </a:schemeClr>
          </a:solidFill>
          <a:ln w="9525">
            <a:noFill/>
            <a:miter lim="800000"/>
            <a:headEnd/>
            <a:tailEnd/>
          </a:ln>
        </p:spPr>
        <p:txBody>
          <a:bodyPr wrap="none" anchor="ctr"/>
          <a:lstStyle/>
          <a:p>
            <a:endParaRPr lang="pt-BR" b="0"/>
          </a:p>
        </p:txBody>
      </p:sp>
      <p:sp>
        <p:nvSpPr>
          <p:cNvPr id="3108" name="AutoShape 104">
            <a:hlinkClick r:id="rId15" action="ppaction://hlinkpres?slideindex=1&amp;slidetitle=Slide 1" highlightClick="1"/>
          </p:cNvPr>
          <p:cNvSpPr>
            <a:spLocks noChangeArrowheads="1"/>
          </p:cNvSpPr>
          <p:nvPr/>
        </p:nvSpPr>
        <p:spPr bwMode="auto">
          <a:xfrm>
            <a:off x="7974013" y="1058863"/>
            <a:ext cx="935037" cy="935037"/>
          </a:xfrm>
          <a:prstGeom prst="actionButtonMovie">
            <a:avLst/>
          </a:prstGeom>
          <a:gradFill rotWithShape="1">
            <a:gsLst>
              <a:gs pos="0">
                <a:srgbClr val="777777"/>
              </a:gs>
              <a:gs pos="50000">
                <a:srgbClr val="EAEAEA"/>
              </a:gs>
              <a:gs pos="100000">
                <a:srgbClr val="777777"/>
              </a:gs>
            </a:gsLst>
            <a:lin ang="5400000" scaled="1"/>
          </a:gradFill>
          <a:ln w="9525">
            <a:noFill/>
            <a:miter lim="800000"/>
            <a:headEnd/>
            <a:tailEnd/>
          </a:ln>
        </p:spPr>
        <p:txBody>
          <a:bodyPr wrap="none" anchor="ctr"/>
          <a:lstStyle/>
          <a:p>
            <a:endParaRPr lang="pt-BR" b="0"/>
          </a:p>
        </p:txBody>
      </p:sp>
      <p:sp>
        <p:nvSpPr>
          <p:cNvPr id="3109" name="Text Box 105"/>
          <p:cNvSpPr txBox="1">
            <a:spLocks noChangeArrowheads="1"/>
          </p:cNvSpPr>
          <p:nvPr/>
        </p:nvSpPr>
        <p:spPr bwMode="auto">
          <a:xfrm rot="-5400000">
            <a:off x="7259638" y="1390650"/>
            <a:ext cx="1117600" cy="304800"/>
          </a:xfrm>
          <a:prstGeom prst="rect">
            <a:avLst/>
          </a:prstGeom>
          <a:noFill/>
          <a:ln w="9525">
            <a:noFill/>
            <a:miter lim="800000"/>
            <a:headEnd/>
            <a:tailEnd/>
          </a:ln>
        </p:spPr>
        <p:txBody>
          <a:bodyPr wrap="none">
            <a:spAutoFit/>
          </a:bodyPr>
          <a:lstStyle/>
          <a:p>
            <a:pPr eaLnBrk="1" hangingPunct="1"/>
            <a:r>
              <a:rPr lang="pt-BR" sz="1400">
                <a:solidFill>
                  <a:srgbClr val="292929"/>
                </a:solidFill>
              </a:rPr>
              <a:t>PALAVRA</a:t>
            </a:r>
          </a:p>
        </p:txBody>
      </p:sp>
      <p:sp>
        <p:nvSpPr>
          <p:cNvPr id="3110" name="Text Box 106"/>
          <p:cNvSpPr txBox="1">
            <a:spLocks noChangeArrowheads="1"/>
          </p:cNvSpPr>
          <p:nvPr/>
        </p:nvSpPr>
        <p:spPr bwMode="auto">
          <a:xfrm>
            <a:off x="7794625" y="790575"/>
            <a:ext cx="1236663" cy="304800"/>
          </a:xfrm>
          <a:prstGeom prst="rect">
            <a:avLst/>
          </a:prstGeom>
          <a:noFill/>
          <a:ln w="9525">
            <a:noFill/>
            <a:miter lim="800000"/>
            <a:headEnd/>
            <a:tailEnd/>
          </a:ln>
        </p:spPr>
        <p:txBody>
          <a:bodyPr wrap="none">
            <a:spAutoFit/>
          </a:bodyPr>
          <a:lstStyle/>
          <a:p>
            <a:pPr eaLnBrk="1" hangingPunct="1"/>
            <a:r>
              <a:rPr lang="pt-BR" sz="1400">
                <a:solidFill>
                  <a:srgbClr val="292929"/>
                </a:solidFill>
              </a:rPr>
              <a:t>DO AUTOR</a:t>
            </a:r>
          </a:p>
        </p:txBody>
      </p:sp>
      <p:sp>
        <p:nvSpPr>
          <p:cNvPr id="3111" name="AutoShape 116">
            <a:hlinkClick r:id="rId16" action="ppaction://hlinksldjump"/>
          </p:cNvPr>
          <p:cNvSpPr>
            <a:spLocks noChangeArrowheads="1"/>
          </p:cNvSpPr>
          <p:nvPr/>
        </p:nvSpPr>
        <p:spPr bwMode="auto">
          <a:xfrm>
            <a:off x="295275" y="5630863"/>
            <a:ext cx="2189163" cy="431800"/>
          </a:xfrm>
          <a:prstGeom prst="roundRect">
            <a:avLst>
              <a:gd name="adj" fmla="val 16667"/>
            </a:avLst>
          </a:prstGeom>
          <a:solidFill>
            <a:srgbClr val="DDDDDD"/>
          </a:solidFill>
          <a:ln w="9525">
            <a:noFill/>
            <a:round/>
            <a:headEnd/>
            <a:tailEnd/>
          </a:ln>
          <a:effectLst>
            <a:prstShdw prst="shdw17" dist="17961" dir="13500000">
              <a:srgbClr val="858585"/>
            </a:prstShdw>
          </a:effectLst>
        </p:spPr>
        <p:txBody>
          <a:bodyPr wrap="none" rIns="54000" anchor="ctr"/>
          <a:lstStyle/>
          <a:p>
            <a:pPr eaLnBrk="1" hangingPunct="1"/>
            <a:r>
              <a:rPr lang="pt-BR" b="0"/>
              <a:t>Trecho de filme:</a:t>
            </a:r>
            <a:br>
              <a:rPr lang="pt-BR" b="0"/>
            </a:br>
            <a:r>
              <a:rPr lang="pt-BR" sz="900" i="1"/>
              <a:t>A</a:t>
            </a:r>
            <a:r>
              <a:rPr lang="pt-BR" sz="900" b="0"/>
              <a:t> </a:t>
            </a:r>
            <a:r>
              <a:rPr lang="pt-BR" sz="900" i="1"/>
              <a:t>guerra do fogo</a:t>
            </a:r>
          </a:p>
        </p:txBody>
      </p:sp>
      <p:sp>
        <p:nvSpPr>
          <p:cNvPr id="3112" name="AutoShape 117">
            <a:hlinkClick r:id="rId17" action="ppaction://hlinksldjump"/>
          </p:cNvPr>
          <p:cNvSpPr>
            <a:spLocks noChangeArrowheads="1"/>
          </p:cNvSpPr>
          <p:nvPr/>
        </p:nvSpPr>
        <p:spPr bwMode="auto">
          <a:xfrm>
            <a:off x="2614613" y="5056188"/>
            <a:ext cx="2822575" cy="431800"/>
          </a:xfrm>
          <a:prstGeom prst="roundRect">
            <a:avLst>
              <a:gd name="adj" fmla="val 16667"/>
            </a:avLst>
          </a:prstGeom>
          <a:solidFill>
            <a:srgbClr val="DDDDDD"/>
          </a:solidFill>
          <a:ln w="9525">
            <a:noFill/>
            <a:round/>
            <a:headEnd/>
            <a:tailEnd/>
          </a:ln>
          <a:effectLst>
            <a:prstShdw prst="shdw17" dist="17961" dir="13500000">
              <a:srgbClr val="858585"/>
            </a:prstShdw>
          </a:effectLst>
        </p:spPr>
        <p:txBody>
          <a:bodyPr wrap="none" rIns="54000" anchor="ctr"/>
          <a:lstStyle/>
          <a:p>
            <a:pPr eaLnBrk="1" hangingPunct="1"/>
            <a:r>
              <a:rPr lang="pt-BR" b="0"/>
              <a:t>Mapa animado:</a:t>
            </a:r>
            <a:br>
              <a:rPr lang="pt-BR" b="0"/>
            </a:br>
            <a:r>
              <a:rPr lang="pt-BR" sz="900"/>
              <a:t>Origens da agricultura e da pecuária</a:t>
            </a:r>
          </a:p>
        </p:txBody>
      </p:sp>
      <p:sp>
        <p:nvSpPr>
          <p:cNvPr id="3113" name="AutoShape 120">
            <a:hlinkClick r:id="rId18" action="ppaction://hlinksldjump"/>
          </p:cNvPr>
          <p:cNvSpPr>
            <a:spLocks noChangeArrowheads="1"/>
          </p:cNvSpPr>
          <p:nvPr/>
        </p:nvSpPr>
        <p:spPr bwMode="auto">
          <a:xfrm>
            <a:off x="2630488" y="5630863"/>
            <a:ext cx="2822575" cy="431800"/>
          </a:xfrm>
          <a:prstGeom prst="roundRect">
            <a:avLst>
              <a:gd name="adj" fmla="val 16667"/>
            </a:avLst>
          </a:prstGeom>
          <a:solidFill>
            <a:srgbClr val="DDDDDD"/>
          </a:solidFill>
          <a:ln w="9525">
            <a:noFill/>
            <a:round/>
            <a:headEnd/>
            <a:tailEnd/>
          </a:ln>
          <a:effectLst>
            <a:prstShdw prst="shdw17" dist="17961" dir="13500000">
              <a:srgbClr val="858585"/>
            </a:prstShdw>
          </a:effectLst>
        </p:spPr>
        <p:txBody>
          <a:bodyPr wrap="none" rIns="54000" anchor="ctr"/>
          <a:lstStyle/>
          <a:p>
            <a:pPr eaLnBrk="1" hangingPunct="1"/>
            <a:r>
              <a:rPr lang="pt-BR" b="0"/>
              <a:t>Mapa animado:</a:t>
            </a:r>
            <a:br>
              <a:rPr lang="pt-BR" b="0"/>
            </a:br>
            <a:r>
              <a:rPr lang="pt-BR" sz="900"/>
              <a:t>Primeiras cidades</a:t>
            </a:r>
          </a:p>
        </p:txBody>
      </p:sp>
      <p:sp>
        <p:nvSpPr>
          <p:cNvPr id="3114" name="AutoShape 122">
            <a:hlinkClick r:id="rId19" action="ppaction://hlinksldjump"/>
          </p:cNvPr>
          <p:cNvSpPr>
            <a:spLocks noChangeArrowheads="1"/>
          </p:cNvSpPr>
          <p:nvPr/>
        </p:nvSpPr>
        <p:spPr bwMode="auto">
          <a:xfrm>
            <a:off x="5553075" y="5056188"/>
            <a:ext cx="1611313" cy="433387"/>
          </a:xfrm>
          <a:prstGeom prst="roundRect">
            <a:avLst>
              <a:gd name="adj" fmla="val 16667"/>
            </a:avLst>
          </a:prstGeom>
          <a:solidFill>
            <a:srgbClr val="DDDDDD"/>
          </a:solidFill>
          <a:ln w="9525">
            <a:noFill/>
            <a:round/>
            <a:headEnd/>
            <a:tailEnd/>
          </a:ln>
          <a:effectLst>
            <a:prstShdw prst="shdw17" dist="17961" dir="13500000">
              <a:srgbClr val="858585"/>
            </a:prstShdw>
          </a:effectLst>
        </p:spPr>
        <p:txBody>
          <a:bodyPr wrap="none" rIns="54000" anchor="ctr"/>
          <a:lstStyle/>
          <a:p>
            <a:pPr eaLnBrk="1" hangingPunct="1"/>
            <a:r>
              <a:rPr lang="pt-BR" b="0"/>
              <a:t>Mapa animado:</a:t>
            </a:r>
            <a:br>
              <a:rPr lang="pt-BR" b="0"/>
            </a:br>
            <a:r>
              <a:rPr lang="pt-BR" sz="900"/>
              <a:t>Primeiras migrações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srcRect/>
          <a:stretch>
            <a:fillRect/>
          </a:stretch>
        </p:blipFill>
        <p:spPr bwMode="auto">
          <a:xfrm>
            <a:off x="0" y="0"/>
            <a:ext cx="9144000" cy="6453188"/>
          </a:xfrm>
          <a:prstGeom prst="rect">
            <a:avLst/>
          </a:prstGeom>
          <a:noFill/>
          <a:ln w="9525">
            <a:noFill/>
            <a:miter lim="800000"/>
            <a:headEnd/>
            <a:tailEnd/>
          </a:ln>
        </p:spPr>
      </p:pic>
      <p:sp>
        <p:nvSpPr>
          <p:cNvPr id="11274" name="AutoShape 10"/>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12294" name="Picture 11"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12295" name="AutoShape 12">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12296" name="AutoShape 13">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4" name="Retângulo 3"/>
          <p:cNvSpPr/>
          <p:nvPr/>
        </p:nvSpPr>
        <p:spPr>
          <a:xfrm>
            <a:off x="0" y="2078038"/>
            <a:ext cx="9144000" cy="207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900" b="0">
              <a:solidFill>
                <a:schemeClr val="tx1"/>
              </a:solidFill>
              <a:ea typeface="ＭＳ Ｐゴシック"/>
              <a:cs typeface="ＭＳ Ｐゴシック"/>
            </a:endParaRPr>
          </a:p>
        </p:txBody>
      </p:sp>
      <p:sp>
        <p:nvSpPr>
          <p:cNvPr id="12298" name="Rectangle 15"/>
          <p:cNvSpPr>
            <a:spLocks noChangeArrowheads="1"/>
          </p:cNvSpPr>
          <p:nvPr/>
        </p:nvSpPr>
        <p:spPr bwMode="auto">
          <a:xfrm rot="-5400000">
            <a:off x="7878762" y="912813"/>
            <a:ext cx="2187575"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
        <p:nvSpPr>
          <p:cNvPr id="265220" name="Rectangle 4"/>
          <p:cNvSpPr>
            <a:spLocks noChangeArrowheads="1"/>
          </p:cNvSpPr>
          <p:nvPr/>
        </p:nvSpPr>
        <p:spPr bwMode="auto">
          <a:xfrm>
            <a:off x="2219325" y="2205038"/>
            <a:ext cx="4710113" cy="1668462"/>
          </a:xfrm>
          <a:prstGeom prst="rect">
            <a:avLst/>
          </a:prstGeom>
          <a:noFill/>
          <a:ln w="9525">
            <a:noFill/>
            <a:miter lim="800000"/>
            <a:headEnd/>
            <a:tailEnd/>
          </a:ln>
        </p:spPr>
        <p:txBody>
          <a:bodyPr wrap="none">
            <a:spAutoFit/>
          </a:bodyPr>
          <a:lstStyle/>
          <a:p>
            <a:pPr algn="ctr">
              <a:lnSpc>
                <a:spcPct val="115000"/>
              </a:lnSpc>
              <a:spcBef>
                <a:spcPct val="50000"/>
              </a:spcBef>
            </a:pPr>
            <a:r>
              <a:rPr lang="pt-BR" sz="3000"/>
              <a:t>Capítulo 2</a:t>
            </a:r>
            <a:br>
              <a:rPr lang="pt-BR" sz="3000"/>
            </a:br>
            <a:r>
              <a:rPr lang="pt-BR" sz="3000"/>
              <a:t>A origem do homem</a:t>
            </a:r>
            <a:br>
              <a:rPr lang="pt-BR" sz="3000"/>
            </a:br>
            <a:r>
              <a:rPr lang="pt-BR" sz="3000"/>
              <a:t>e a evolução humana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5220"/>
                                        </p:tgtEl>
                                        <p:attrNameLst>
                                          <p:attrName>style.visibility</p:attrName>
                                        </p:attrNameLst>
                                      </p:cBhvr>
                                      <p:to>
                                        <p:strVal val="visible"/>
                                      </p:to>
                                    </p:set>
                                    <p:animEffect transition="in" filter="box(in)">
                                      <p:cBhvr>
                                        <p:cTn id="7" dur="20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3"/>
          <a:srcRect/>
          <a:stretch>
            <a:fillRect/>
          </a:stretch>
        </p:blipFill>
        <p:spPr bwMode="auto">
          <a:xfrm>
            <a:off x="0" y="2438400"/>
            <a:ext cx="9144000" cy="3810000"/>
          </a:xfrm>
          <a:prstGeom prst="rect">
            <a:avLst/>
          </a:prstGeom>
          <a:noFill/>
          <a:ln w="9525">
            <a:noFill/>
            <a:miter lim="800000"/>
            <a:headEnd/>
            <a:tailEnd/>
          </a:ln>
        </p:spPr>
      </p:pic>
      <p:sp>
        <p:nvSpPr>
          <p:cNvPr id="13315" name="Text Box 5"/>
          <p:cNvSpPr txBox="1">
            <a:spLocks noChangeArrowheads="1"/>
          </p:cNvSpPr>
          <p:nvPr/>
        </p:nvSpPr>
        <p:spPr bwMode="auto">
          <a:xfrm>
            <a:off x="395288" y="76200"/>
            <a:ext cx="8707437" cy="2028825"/>
          </a:xfrm>
          <a:prstGeom prst="rect">
            <a:avLst/>
          </a:prstGeom>
          <a:noFill/>
          <a:ln w="9525">
            <a:noFill/>
            <a:miter lim="800000"/>
            <a:headEnd/>
            <a:tailEnd/>
          </a:ln>
        </p:spPr>
        <p:txBody>
          <a:bodyPr>
            <a:spAutoFit/>
          </a:bodyPr>
          <a:lstStyle/>
          <a:p>
            <a:pPr marL="268288" indent="-268288"/>
            <a:r>
              <a:rPr lang="pt-BR" sz="2400"/>
              <a:t>A origem do homem</a:t>
            </a:r>
          </a:p>
          <a:p>
            <a:pPr marL="268288" indent="-268288"/>
            <a:endParaRPr lang="pt-BR" sz="2400"/>
          </a:p>
          <a:p>
            <a:pPr marL="268288" indent="-268288">
              <a:buClr>
                <a:schemeClr val="bg2"/>
              </a:buClr>
              <a:buSzPct val="130000"/>
              <a:buFont typeface="Wingdings" pitchFamily="2" charset="2"/>
              <a:buChar char="§"/>
            </a:pPr>
            <a:r>
              <a:rPr lang="pt-BR" sz="2100"/>
              <a:t>Teoria da evoluç</a:t>
            </a:r>
            <a:r>
              <a:rPr lang="pt-BR" altLang="ja-JP" sz="2100"/>
              <a:t>ão </a:t>
            </a:r>
            <a:r>
              <a:rPr lang="pt-BR" altLang="ja-JP" sz="2100" b="0"/>
              <a:t>(</a:t>
            </a:r>
            <a:r>
              <a:rPr lang="pt-BR" sz="2100"/>
              <a:t>Darwin</a:t>
            </a:r>
            <a:r>
              <a:rPr lang="pt-BR" sz="2100" b="0"/>
              <a:t>): organismos simples evolu</a:t>
            </a:r>
            <a:r>
              <a:rPr lang="pt-BR" altLang="ja-JP" sz="2100" b="0"/>
              <a:t>íram para organismos mais complexos.</a:t>
            </a:r>
          </a:p>
          <a:p>
            <a:pPr marL="268288" indent="-268288"/>
            <a:endParaRPr lang="pt-BR" sz="800" b="0"/>
          </a:p>
          <a:p>
            <a:pPr marL="268288" indent="-268288"/>
            <a:endParaRPr lang="pt-BR" sz="800" b="0"/>
          </a:p>
          <a:p>
            <a:pPr marL="268288" indent="-268288">
              <a:buClr>
                <a:schemeClr val="bg2"/>
              </a:buClr>
              <a:buSzPct val="130000"/>
              <a:buFont typeface="Wingdings" pitchFamily="2" charset="2"/>
              <a:buChar char="§"/>
            </a:pPr>
            <a:r>
              <a:rPr lang="pt-BR" sz="2100"/>
              <a:t>Criacionismo</a:t>
            </a:r>
            <a:r>
              <a:rPr lang="pt-BR" sz="2100" b="0"/>
              <a:t>: mundo criado por Deus (relato b</a:t>
            </a:r>
            <a:r>
              <a:rPr lang="pt-BR" altLang="ja-JP" sz="2100" b="0"/>
              <a:t>íblico)</a:t>
            </a:r>
          </a:p>
        </p:txBody>
      </p:sp>
      <p:sp>
        <p:nvSpPr>
          <p:cNvPr id="13316" name="Rectangle 12"/>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4339" name="Text Box 5"/>
          <p:cNvSpPr txBox="1">
            <a:spLocks noChangeArrowheads="1"/>
          </p:cNvSpPr>
          <p:nvPr/>
        </p:nvSpPr>
        <p:spPr bwMode="auto">
          <a:xfrm>
            <a:off x="395288" y="141288"/>
            <a:ext cx="5689600" cy="6061075"/>
          </a:xfrm>
          <a:prstGeom prst="rect">
            <a:avLst/>
          </a:prstGeom>
          <a:noFill/>
          <a:ln w="9525">
            <a:noFill/>
            <a:miter lim="800000"/>
            <a:headEnd/>
            <a:tailEnd/>
          </a:ln>
        </p:spPr>
        <p:txBody>
          <a:bodyPr>
            <a:spAutoFit/>
          </a:bodyPr>
          <a:lstStyle/>
          <a:p>
            <a:pPr marL="268288" indent="-268288"/>
            <a:r>
              <a:rPr lang="en-US" sz="2400"/>
              <a:t>As etapas da evolução humana</a:t>
            </a:r>
          </a:p>
          <a:p>
            <a:pPr marL="268288" indent="-268288"/>
            <a:endParaRPr lang="en-US" sz="2400"/>
          </a:p>
          <a:p>
            <a:pPr marL="268288" indent="-268288">
              <a:spcAft>
                <a:spcPct val="10000"/>
              </a:spcAft>
            </a:pPr>
            <a:r>
              <a:rPr lang="pt-BR" sz="2100"/>
              <a:t>Homin</a:t>
            </a:r>
            <a:r>
              <a:rPr lang="pt-BR" altLang="ja-JP" sz="2100"/>
              <a:t>ídeos</a:t>
            </a:r>
            <a:endParaRPr lang="pt-BR" sz="2100"/>
          </a:p>
          <a:p>
            <a:pPr marL="268288" indent="-268288"/>
            <a:r>
              <a:rPr lang="pt-BR" sz="2100" b="0"/>
              <a:t>Família que inclui os gêneros</a:t>
            </a:r>
          </a:p>
          <a:p>
            <a:pPr marL="268288" indent="-268288"/>
            <a:r>
              <a:rPr lang="pt-BR" sz="2100" b="0" i="1"/>
              <a:t>Sahelanthropus</a:t>
            </a:r>
            <a:r>
              <a:rPr lang="pt-BR" sz="2400" b="0" i="1"/>
              <a:t>,</a:t>
            </a:r>
            <a:r>
              <a:rPr lang="pt-BR" sz="2100" b="0"/>
              <a:t> </a:t>
            </a:r>
            <a:r>
              <a:rPr lang="pt-BR" sz="2100" b="0" i="1"/>
              <a:t>Australopithecus</a:t>
            </a:r>
          </a:p>
          <a:p>
            <a:pPr marL="268288" indent="-268288"/>
            <a:r>
              <a:rPr lang="pt-BR" sz="2100" b="0"/>
              <a:t>e </a:t>
            </a:r>
            <a:r>
              <a:rPr lang="pt-BR" sz="2100" b="0" i="1"/>
              <a:t>Homo</a:t>
            </a:r>
            <a:r>
              <a:rPr lang="pt-BR" sz="2100" b="0"/>
              <a:t>.</a:t>
            </a:r>
          </a:p>
          <a:p>
            <a:pPr marL="268288" indent="-268288"/>
            <a:endParaRPr lang="en-US" sz="2100" b="0"/>
          </a:p>
          <a:p>
            <a:pPr marL="268288" indent="-268288">
              <a:spcAft>
                <a:spcPct val="10000"/>
              </a:spcAft>
            </a:pPr>
            <a:r>
              <a:rPr lang="pt-BR" sz="2100"/>
              <a:t>Representantes</a:t>
            </a:r>
            <a:endParaRPr lang="pt-BR" sz="2100" b="0"/>
          </a:p>
          <a:p>
            <a:pPr marL="268288" indent="-268288">
              <a:buClr>
                <a:schemeClr val="bg2"/>
              </a:buClr>
              <a:buSzPct val="130000"/>
              <a:buFont typeface="Wingdings" pitchFamily="2" charset="2"/>
              <a:buChar char="§"/>
            </a:pPr>
            <a:r>
              <a:rPr lang="pt-BR" sz="2100" i="1"/>
              <a:t>Sahelanthropus tchadensis</a:t>
            </a:r>
            <a:r>
              <a:rPr lang="pt-BR" sz="2100" b="0"/>
              <a:t>:</a:t>
            </a:r>
            <a:r>
              <a:rPr lang="pt-BR" sz="2100" i="1"/>
              <a:t> </a:t>
            </a:r>
            <a:r>
              <a:rPr lang="pt-BR" sz="2100" b="0"/>
              <a:t/>
            </a:r>
            <a:br>
              <a:rPr lang="pt-BR" sz="2100" b="0"/>
            </a:br>
            <a:r>
              <a:rPr lang="pt-BR" sz="2100" b="0"/>
              <a:t>7 milhões a 6 milhões de anos atrás</a:t>
            </a:r>
          </a:p>
          <a:p>
            <a:pPr marL="268288" indent="-268288">
              <a:buClr>
                <a:schemeClr val="bg2"/>
              </a:buClr>
              <a:buSzPct val="130000"/>
              <a:buFont typeface="Wingdings" pitchFamily="2" charset="2"/>
              <a:buChar char="§"/>
            </a:pPr>
            <a:r>
              <a:rPr lang="pt-BR" sz="2100" i="1"/>
              <a:t>Orrorin tugenensis</a:t>
            </a:r>
            <a:r>
              <a:rPr lang="pt-BR" sz="2100" b="0"/>
              <a:t>:</a:t>
            </a:r>
            <a:r>
              <a:rPr lang="pt-BR" sz="2100" b="0" i="1"/>
              <a:t> </a:t>
            </a:r>
            <a:br>
              <a:rPr lang="pt-BR" sz="2100" b="0" i="1"/>
            </a:br>
            <a:r>
              <a:rPr lang="pt-BR" sz="2100" b="0"/>
              <a:t>6 milhões de anos atrás</a:t>
            </a:r>
          </a:p>
          <a:p>
            <a:pPr marL="268288" indent="-268288">
              <a:buClr>
                <a:schemeClr val="bg2"/>
              </a:buClr>
              <a:buSzPct val="130000"/>
              <a:buFont typeface="Wingdings" pitchFamily="2" charset="2"/>
              <a:buChar char="§"/>
            </a:pPr>
            <a:r>
              <a:rPr lang="pt-BR" sz="2100" i="1"/>
              <a:t>Australopithecus</a:t>
            </a:r>
            <a:r>
              <a:rPr lang="pt-BR" sz="2100" b="0"/>
              <a:t>:</a:t>
            </a:r>
            <a:r>
              <a:rPr lang="pt-BR" sz="2100" b="0" i="1"/>
              <a:t> </a:t>
            </a:r>
            <a:br>
              <a:rPr lang="pt-BR" sz="2100" b="0" i="1"/>
            </a:br>
            <a:r>
              <a:rPr lang="pt-BR" sz="2100" b="0"/>
              <a:t>4,5 milhões a 2 milhões de anos atrás </a:t>
            </a:r>
          </a:p>
          <a:p>
            <a:pPr marL="268288" indent="-268288">
              <a:buClr>
                <a:schemeClr val="bg2"/>
              </a:buClr>
              <a:buSzPct val="130000"/>
              <a:buFont typeface="Wingdings" pitchFamily="2" charset="2"/>
              <a:buNone/>
            </a:pPr>
            <a:endParaRPr lang="pt-BR" sz="2100" b="0"/>
          </a:p>
          <a:p>
            <a:pPr marL="268288" indent="-268288">
              <a:buClr>
                <a:schemeClr val="bg2"/>
              </a:buClr>
              <a:buSzPct val="130000"/>
              <a:buFont typeface="Wingdings" pitchFamily="2" charset="2"/>
              <a:buNone/>
            </a:pPr>
            <a:r>
              <a:rPr lang="pt-BR" sz="2100" b="0"/>
              <a:t>Acredita-se que tanto o </a:t>
            </a:r>
            <a:r>
              <a:rPr lang="pt-BR" sz="2100" b="0" i="1"/>
              <a:t>S. tchadensis</a:t>
            </a:r>
            <a:r>
              <a:rPr lang="pt-BR" sz="2100" b="0"/>
              <a:t> </a:t>
            </a:r>
          </a:p>
          <a:p>
            <a:pPr marL="268288" indent="-268288">
              <a:buClr>
                <a:schemeClr val="bg2"/>
              </a:buClr>
              <a:buSzPct val="130000"/>
              <a:buFont typeface="Wingdings" pitchFamily="2" charset="2"/>
              <a:buNone/>
            </a:pPr>
            <a:r>
              <a:rPr lang="pt-BR" sz="2100" b="0"/>
              <a:t>quanto o </a:t>
            </a:r>
            <a:r>
              <a:rPr lang="pt-BR" sz="2100" b="0" i="1"/>
              <a:t>O. tugenensis</a:t>
            </a:r>
            <a:r>
              <a:rPr lang="pt-BR" sz="2100" b="0"/>
              <a:t> já caminhavam </a:t>
            </a:r>
          </a:p>
          <a:p>
            <a:pPr marL="268288" indent="-268288">
              <a:buClr>
                <a:schemeClr val="bg2"/>
              </a:buClr>
              <a:buSzPct val="130000"/>
              <a:buFont typeface="Wingdings" pitchFamily="2" charset="2"/>
              <a:buNone/>
            </a:pPr>
            <a:r>
              <a:rPr lang="pt-BR" sz="2100" b="0"/>
              <a:t>sobre dois pés.</a:t>
            </a:r>
            <a:endParaRPr lang="en-US" sz="2100" b="0"/>
          </a:p>
        </p:txBody>
      </p:sp>
      <p:pic>
        <p:nvPicPr>
          <p:cNvPr id="14340" name="Picture 6" descr="IMG_01"/>
          <p:cNvPicPr>
            <a:picLocks noChangeAspect="1" noChangeArrowheads="1"/>
          </p:cNvPicPr>
          <p:nvPr/>
        </p:nvPicPr>
        <p:blipFill>
          <a:blip r:embed="rId2"/>
          <a:srcRect/>
          <a:stretch>
            <a:fillRect/>
          </a:stretch>
        </p:blipFill>
        <p:spPr bwMode="auto">
          <a:xfrm>
            <a:off x="5643563" y="714375"/>
            <a:ext cx="3219450" cy="41052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3"/>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5363" name="Text Box 5"/>
          <p:cNvSpPr txBox="1">
            <a:spLocks noChangeArrowheads="1"/>
          </p:cNvSpPr>
          <p:nvPr/>
        </p:nvSpPr>
        <p:spPr bwMode="auto">
          <a:xfrm>
            <a:off x="395288" y="155575"/>
            <a:ext cx="5534025" cy="3419475"/>
          </a:xfrm>
          <a:prstGeom prst="rect">
            <a:avLst/>
          </a:prstGeom>
          <a:noFill/>
          <a:ln w="9525">
            <a:noFill/>
            <a:miter lim="800000"/>
            <a:headEnd/>
            <a:tailEnd/>
          </a:ln>
        </p:spPr>
        <p:txBody>
          <a:bodyPr>
            <a:spAutoFit/>
          </a:bodyPr>
          <a:lstStyle/>
          <a:p>
            <a:pPr marL="268288" indent="-268288"/>
            <a:r>
              <a:rPr lang="en-US" sz="2400"/>
              <a:t>As etapas da evolução humana</a:t>
            </a:r>
          </a:p>
          <a:p>
            <a:pPr marL="268288" indent="-268288"/>
            <a:endParaRPr lang="en-US" sz="2400"/>
          </a:p>
          <a:p>
            <a:pPr marL="268288" indent="-268288">
              <a:spcAft>
                <a:spcPct val="10000"/>
              </a:spcAft>
            </a:pPr>
            <a:r>
              <a:rPr lang="pt-BR" sz="2100" i="1"/>
              <a:t>Homo habilis</a:t>
            </a:r>
          </a:p>
          <a:p>
            <a:pPr marL="268288" indent="-268288">
              <a:buClr>
                <a:schemeClr val="bg2"/>
              </a:buClr>
              <a:buSzPct val="130000"/>
              <a:buFont typeface="Wingdings" pitchFamily="2" charset="2"/>
              <a:buChar char="§"/>
            </a:pPr>
            <a:r>
              <a:rPr lang="pt-BR" sz="2100" b="0"/>
              <a:t>Primeiro hominídeo do gênero </a:t>
            </a:r>
            <a:r>
              <a:rPr lang="pt-BR" sz="2100" b="0" i="1"/>
              <a:t>Homo</a:t>
            </a:r>
            <a:endParaRPr lang="pt-BR" sz="2100" b="0"/>
          </a:p>
          <a:p>
            <a:pPr marL="268288" indent="-268288">
              <a:buClr>
                <a:schemeClr val="bg2"/>
              </a:buClr>
              <a:buSzPct val="130000"/>
              <a:buFont typeface="Wingdings" pitchFamily="2" charset="2"/>
              <a:buChar char="§"/>
            </a:pPr>
            <a:r>
              <a:rPr lang="pt-BR" sz="2100" b="0"/>
              <a:t>Viveu por volta de 2,4 milhões a 1,5 milhão de anos atrás.</a:t>
            </a:r>
          </a:p>
          <a:p>
            <a:pPr marL="268288" indent="-268288">
              <a:buClr>
                <a:schemeClr val="bg2"/>
              </a:buClr>
              <a:buSzPct val="130000"/>
              <a:buFont typeface="Wingdings" pitchFamily="2" charset="2"/>
              <a:buChar char="§"/>
            </a:pPr>
            <a:r>
              <a:rPr lang="pt-BR" sz="2100" b="0"/>
              <a:t>Fabricava instrumentos grosseiros </a:t>
            </a:r>
            <a:br>
              <a:rPr lang="pt-BR" sz="2100" b="0"/>
            </a:br>
            <a:r>
              <a:rPr lang="pt-BR" sz="2100" b="0"/>
              <a:t>de pedra.</a:t>
            </a:r>
          </a:p>
          <a:p>
            <a:pPr marL="268288" indent="-268288">
              <a:buClr>
                <a:schemeClr val="bg2"/>
              </a:buClr>
              <a:buSzPct val="130000"/>
              <a:buFont typeface="Wingdings" pitchFamily="2" charset="2"/>
              <a:buChar char="§"/>
            </a:pPr>
            <a:r>
              <a:rPr lang="pt-BR" sz="2100" b="0"/>
              <a:t>Provavelmente desenvolveu linguagem rudimentar.</a:t>
            </a:r>
          </a:p>
        </p:txBody>
      </p:sp>
      <p:pic>
        <p:nvPicPr>
          <p:cNvPr id="15364" name="Picture 7" descr="IMG_02"/>
          <p:cNvPicPr>
            <a:picLocks noChangeAspect="1" noChangeArrowheads="1"/>
          </p:cNvPicPr>
          <p:nvPr/>
        </p:nvPicPr>
        <p:blipFill>
          <a:blip r:embed="rId2"/>
          <a:srcRect/>
          <a:stretch>
            <a:fillRect/>
          </a:stretch>
        </p:blipFill>
        <p:spPr bwMode="auto">
          <a:xfrm>
            <a:off x="6159500" y="146050"/>
            <a:ext cx="2651125" cy="6019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6387" name="Text Box 5"/>
          <p:cNvSpPr txBox="1">
            <a:spLocks noChangeArrowheads="1"/>
          </p:cNvSpPr>
          <p:nvPr/>
        </p:nvSpPr>
        <p:spPr bwMode="auto">
          <a:xfrm>
            <a:off x="395288" y="155575"/>
            <a:ext cx="5616575" cy="4060825"/>
          </a:xfrm>
          <a:prstGeom prst="rect">
            <a:avLst/>
          </a:prstGeom>
          <a:noFill/>
          <a:ln w="9525">
            <a:noFill/>
            <a:miter lim="800000"/>
            <a:headEnd/>
            <a:tailEnd/>
          </a:ln>
        </p:spPr>
        <p:txBody>
          <a:bodyPr>
            <a:spAutoFit/>
          </a:bodyPr>
          <a:lstStyle/>
          <a:p>
            <a:pPr marL="268288" indent="-268288"/>
            <a:r>
              <a:rPr lang="en-US" sz="2400"/>
              <a:t>As etapas da evolução humana</a:t>
            </a:r>
          </a:p>
          <a:p>
            <a:pPr marL="268288" indent="-268288"/>
            <a:endParaRPr lang="en-US" sz="2400"/>
          </a:p>
          <a:p>
            <a:pPr marL="268288" indent="-268288">
              <a:spcAft>
                <a:spcPct val="10000"/>
              </a:spcAft>
            </a:pPr>
            <a:r>
              <a:rPr lang="pt-BR" sz="2100" i="1"/>
              <a:t>Homo erectus</a:t>
            </a:r>
          </a:p>
          <a:p>
            <a:pPr marL="268288" indent="-268288">
              <a:buClr>
                <a:schemeClr val="bg2"/>
              </a:buClr>
              <a:buSzPct val="130000"/>
              <a:buFont typeface="Wingdings" pitchFamily="2" charset="2"/>
              <a:buChar char="§"/>
            </a:pPr>
            <a:r>
              <a:rPr lang="pt-BR" sz="2100" b="0"/>
              <a:t>Descendente do </a:t>
            </a:r>
            <a:r>
              <a:rPr lang="pt-BR" sz="2100" b="0" i="1"/>
              <a:t>Homo habilis</a:t>
            </a:r>
          </a:p>
          <a:p>
            <a:pPr marL="268288" indent="-268288">
              <a:buClr>
                <a:schemeClr val="bg2"/>
              </a:buClr>
              <a:buSzPct val="130000"/>
              <a:buFont typeface="Wingdings" pitchFamily="2" charset="2"/>
              <a:buChar char="§"/>
            </a:pPr>
            <a:r>
              <a:rPr lang="pt-BR" sz="2100" b="0"/>
              <a:t>Viveu há 1,8 milhão de anos.</a:t>
            </a:r>
          </a:p>
          <a:p>
            <a:pPr marL="268288" indent="-268288">
              <a:buClr>
                <a:schemeClr val="bg2"/>
              </a:buClr>
              <a:buSzPct val="130000"/>
              <a:buFont typeface="Wingdings" pitchFamily="2" charset="2"/>
              <a:buChar char="§"/>
            </a:pPr>
            <a:r>
              <a:rPr lang="pt-BR" sz="2100" b="0"/>
              <a:t>Saiu da África e alcançou a Europa, a Ásia e a Oceania.</a:t>
            </a:r>
          </a:p>
          <a:p>
            <a:pPr marL="268288" indent="-268288">
              <a:buClr>
                <a:schemeClr val="bg2"/>
              </a:buClr>
              <a:buSzPct val="130000"/>
              <a:buFont typeface="Wingdings" pitchFamily="2" charset="2"/>
              <a:buChar char="§"/>
            </a:pPr>
            <a:r>
              <a:rPr lang="pt-BR" sz="2100" b="0"/>
              <a:t>Foi o descobridor do fogo.</a:t>
            </a:r>
          </a:p>
          <a:p>
            <a:pPr marL="268288" indent="-268288">
              <a:buClr>
                <a:schemeClr val="bg2"/>
              </a:buClr>
              <a:buSzPct val="130000"/>
              <a:buFont typeface="Wingdings" pitchFamily="2" charset="2"/>
              <a:buChar char="§"/>
            </a:pPr>
            <a:r>
              <a:rPr lang="pt-BR" sz="2100" b="0"/>
              <a:t>Fabricava instrumentos de pedra mais complexos.</a:t>
            </a:r>
          </a:p>
          <a:p>
            <a:pPr marL="268288" indent="-268288">
              <a:buClr>
                <a:schemeClr val="bg2"/>
              </a:buClr>
              <a:buSzPct val="130000"/>
              <a:buFont typeface="Wingdings" pitchFamily="2" charset="2"/>
              <a:buChar char="§"/>
            </a:pPr>
            <a:r>
              <a:rPr lang="pt-BR" sz="2100" b="0"/>
              <a:t>Cobria o corpo com peles de animais.</a:t>
            </a:r>
          </a:p>
          <a:p>
            <a:pPr marL="268288" indent="-268288">
              <a:buClr>
                <a:schemeClr val="bg2"/>
              </a:buClr>
              <a:buSzPct val="130000"/>
              <a:buFont typeface="Wingdings" pitchFamily="2" charset="2"/>
              <a:buChar char="§"/>
            </a:pPr>
            <a:r>
              <a:rPr lang="pt-BR" sz="2100" b="0"/>
              <a:t>Tinha uma linguagem mais elaborada.</a:t>
            </a:r>
          </a:p>
        </p:txBody>
      </p:sp>
      <p:pic>
        <p:nvPicPr>
          <p:cNvPr id="16388" name="Picture 6" descr="IMG_03"/>
          <p:cNvPicPr>
            <a:picLocks noChangeAspect="1" noChangeArrowheads="1"/>
          </p:cNvPicPr>
          <p:nvPr/>
        </p:nvPicPr>
        <p:blipFill>
          <a:blip r:embed="rId2"/>
          <a:srcRect/>
          <a:stretch>
            <a:fillRect/>
          </a:stretch>
        </p:blipFill>
        <p:spPr bwMode="auto">
          <a:xfrm>
            <a:off x="6227763" y="476250"/>
            <a:ext cx="2809875"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7411" name="Text Box 5"/>
          <p:cNvSpPr txBox="1">
            <a:spLocks noChangeArrowheads="1"/>
          </p:cNvSpPr>
          <p:nvPr/>
        </p:nvSpPr>
        <p:spPr bwMode="auto">
          <a:xfrm>
            <a:off x="395288" y="155575"/>
            <a:ext cx="5534025" cy="4381500"/>
          </a:xfrm>
          <a:prstGeom prst="rect">
            <a:avLst/>
          </a:prstGeom>
          <a:noFill/>
          <a:ln w="9525">
            <a:noFill/>
            <a:miter lim="800000"/>
            <a:headEnd/>
            <a:tailEnd/>
          </a:ln>
        </p:spPr>
        <p:txBody>
          <a:bodyPr>
            <a:spAutoFit/>
          </a:bodyPr>
          <a:lstStyle/>
          <a:p>
            <a:pPr marL="268288" indent="-268288"/>
            <a:r>
              <a:rPr lang="en-US" sz="2400"/>
              <a:t>As etapas da evolução humana</a:t>
            </a:r>
          </a:p>
          <a:p>
            <a:pPr marL="268288" indent="-268288"/>
            <a:endParaRPr lang="en-US" sz="2400"/>
          </a:p>
          <a:p>
            <a:pPr marL="268288" indent="-268288">
              <a:spcAft>
                <a:spcPct val="10000"/>
              </a:spcAft>
            </a:pPr>
            <a:r>
              <a:rPr lang="pt-BR" sz="2100" i="1"/>
              <a:t>Homo neanderthalensis</a:t>
            </a:r>
          </a:p>
          <a:p>
            <a:pPr marL="268288" indent="-268288">
              <a:buClr>
                <a:schemeClr val="bg2"/>
              </a:buClr>
              <a:buSzPct val="130000"/>
              <a:buFont typeface="Wingdings" pitchFamily="2" charset="2"/>
              <a:buChar char="§"/>
            </a:pPr>
            <a:r>
              <a:rPr lang="pt-BR" sz="2100" b="0"/>
              <a:t>Provável descendente do </a:t>
            </a:r>
            <a:br>
              <a:rPr lang="pt-BR" sz="2100" b="0"/>
            </a:br>
            <a:r>
              <a:rPr lang="pt-BR" sz="2100" b="0" i="1"/>
              <a:t>Homo erectus</a:t>
            </a:r>
          </a:p>
          <a:p>
            <a:pPr marL="268288" indent="-268288">
              <a:buClr>
                <a:schemeClr val="bg2"/>
              </a:buClr>
              <a:buSzPct val="130000"/>
              <a:buFont typeface="Wingdings" pitchFamily="2" charset="2"/>
              <a:buChar char="§"/>
            </a:pPr>
            <a:r>
              <a:rPr lang="pt-BR" sz="2100" b="0"/>
              <a:t>Viveu há 230 mil anos.</a:t>
            </a:r>
          </a:p>
          <a:p>
            <a:pPr marL="268288" indent="-268288">
              <a:buClr>
                <a:schemeClr val="bg2"/>
              </a:buClr>
              <a:buSzPct val="130000"/>
              <a:buFont typeface="Wingdings" pitchFamily="2" charset="2"/>
              <a:buChar char="§"/>
            </a:pPr>
            <a:r>
              <a:rPr lang="pt-BR" sz="2100" b="0"/>
              <a:t>Criou ferramentas e armas sofisticadas.</a:t>
            </a:r>
          </a:p>
          <a:p>
            <a:pPr marL="268288" indent="-268288">
              <a:buClr>
                <a:schemeClr val="bg2"/>
              </a:buClr>
              <a:buSzPct val="130000"/>
              <a:buFont typeface="Wingdings" pitchFamily="2" charset="2"/>
              <a:buChar char="§"/>
            </a:pPr>
            <a:r>
              <a:rPr lang="pt-BR" sz="2100" b="0"/>
              <a:t>Enterrava seus mortos com flores </a:t>
            </a:r>
            <a:br>
              <a:rPr lang="pt-BR" sz="2100" b="0"/>
            </a:br>
            <a:r>
              <a:rPr lang="pt-BR" sz="2100" b="0"/>
              <a:t>e objetos.</a:t>
            </a:r>
          </a:p>
          <a:p>
            <a:pPr marL="268288" indent="-268288">
              <a:buClr>
                <a:schemeClr val="bg2"/>
              </a:buClr>
              <a:buSzPct val="130000"/>
              <a:buFont typeface="Wingdings" pitchFamily="2" charset="2"/>
              <a:buChar char="§"/>
            </a:pPr>
            <a:r>
              <a:rPr lang="pt-BR" sz="2100" b="0"/>
              <a:t>Conviveu com os primeiros homens modernos e desapareceu por motivos ainda inexplicados.</a:t>
            </a:r>
          </a:p>
        </p:txBody>
      </p:sp>
      <p:pic>
        <p:nvPicPr>
          <p:cNvPr id="17412" name="Picture 6" descr="IMG_04"/>
          <p:cNvPicPr>
            <a:picLocks noChangeAspect="1" noChangeArrowheads="1"/>
          </p:cNvPicPr>
          <p:nvPr/>
        </p:nvPicPr>
        <p:blipFill>
          <a:blip r:embed="rId2"/>
          <a:srcRect b="2315"/>
          <a:stretch>
            <a:fillRect/>
          </a:stretch>
        </p:blipFill>
        <p:spPr bwMode="auto">
          <a:xfrm>
            <a:off x="6011863" y="141288"/>
            <a:ext cx="299402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8435" name="Text Box 5"/>
          <p:cNvSpPr txBox="1">
            <a:spLocks noChangeArrowheads="1"/>
          </p:cNvSpPr>
          <p:nvPr/>
        </p:nvSpPr>
        <p:spPr bwMode="auto">
          <a:xfrm>
            <a:off x="395288" y="155575"/>
            <a:ext cx="5534025" cy="2552700"/>
          </a:xfrm>
          <a:prstGeom prst="rect">
            <a:avLst/>
          </a:prstGeom>
          <a:noFill/>
          <a:ln w="9525">
            <a:noFill/>
            <a:miter lim="800000"/>
            <a:headEnd/>
            <a:tailEnd/>
          </a:ln>
        </p:spPr>
        <p:txBody>
          <a:bodyPr>
            <a:spAutoFit/>
          </a:bodyPr>
          <a:lstStyle/>
          <a:p>
            <a:pPr marL="268288" indent="-268288"/>
            <a:r>
              <a:rPr lang="en-US" sz="2400"/>
              <a:t>As etapas da evolução humana</a:t>
            </a:r>
          </a:p>
          <a:p>
            <a:pPr marL="268288" indent="-268288"/>
            <a:endParaRPr lang="en-US" sz="2400"/>
          </a:p>
          <a:p>
            <a:pPr marL="268288" indent="-268288">
              <a:lnSpc>
                <a:spcPct val="115000"/>
              </a:lnSpc>
              <a:spcAft>
                <a:spcPct val="10000"/>
              </a:spcAft>
            </a:pPr>
            <a:r>
              <a:rPr lang="pt-BR" sz="2100" i="1"/>
              <a:t>Homo sapiens</a:t>
            </a:r>
          </a:p>
          <a:p>
            <a:pPr marL="268288" indent="-268288">
              <a:lnSpc>
                <a:spcPct val="115000"/>
              </a:lnSpc>
              <a:buClr>
                <a:schemeClr val="bg2"/>
              </a:buClr>
              <a:buSzPct val="130000"/>
              <a:buFont typeface="Wingdings" pitchFamily="2" charset="2"/>
              <a:buChar char="§"/>
            </a:pPr>
            <a:r>
              <a:rPr lang="pt-BR" sz="2100" b="0"/>
              <a:t>Descendente do </a:t>
            </a:r>
            <a:r>
              <a:rPr lang="pt-BR" sz="2100" b="0" i="1"/>
              <a:t>Homo erectus</a:t>
            </a:r>
          </a:p>
          <a:p>
            <a:pPr marL="268288" indent="-268288">
              <a:buClr>
                <a:schemeClr val="bg2"/>
              </a:buClr>
              <a:buSzPct val="130000"/>
              <a:buFont typeface="Wingdings" pitchFamily="2" charset="2"/>
              <a:buChar char="§"/>
            </a:pPr>
            <a:r>
              <a:rPr lang="pt-BR" sz="2100" b="0" i="1"/>
              <a:t>S</a:t>
            </a:r>
            <a:r>
              <a:rPr lang="pt-BR" sz="2100" b="0"/>
              <a:t>urgiu há cerca de 100 mil anos.</a:t>
            </a:r>
          </a:p>
          <a:p>
            <a:pPr marL="268288" indent="-268288">
              <a:buClr>
                <a:schemeClr val="bg2"/>
              </a:buClr>
              <a:buSzPct val="130000"/>
              <a:buFont typeface="Wingdings" pitchFamily="2" charset="2"/>
              <a:buChar char="§"/>
            </a:pPr>
            <a:r>
              <a:rPr lang="pt-BR" sz="2100" b="0"/>
              <a:t>Trata-se do homem moderno, a</a:t>
            </a:r>
            <a:br>
              <a:rPr lang="pt-BR" sz="2100" b="0"/>
            </a:br>
            <a:r>
              <a:rPr lang="pt-BR" sz="2100" b="0"/>
              <a:t>espécie a que pertencemos.</a:t>
            </a:r>
          </a:p>
        </p:txBody>
      </p:sp>
      <p:pic>
        <p:nvPicPr>
          <p:cNvPr id="18436" name="Picture 6" descr="IMG_05"/>
          <p:cNvPicPr>
            <a:picLocks noChangeAspect="1" noChangeArrowheads="1"/>
          </p:cNvPicPr>
          <p:nvPr/>
        </p:nvPicPr>
        <p:blipFill>
          <a:blip r:embed="rId2"/>
          <a:srcRect/>
          <a:stretch>
            <a:fillRect/>
          </a:stretch>
        </p:blipFill>
        <p:spPr bwMode="auto">
          <a:xfrm>
            <a:off x="6011863" y="333375"/>
            <a:ext cx="27051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3" descr="emenda_pre_historia"/>
          <p:cNvPicPr>
            <a:picLocks noChangeAspect="1" noChangeArrowheads="1"/>
          </p:cNvPicPr>
          <p:nvPr>
            <p:ph/>
          </p:nvPr>
        </p:nvPicPr>
        <p:blipFill>
          <a:blip r:embed="rId2"/>
          <a:srcRect/>
          <a:stretch>
            <a:fillRect/>
          </a:stretch>
        </p:blipFill>
        <p:spPr>
          <a:xfrm>
            <a:off x="0" y="836613"/>
            <a:ext cx="8229600" cy="3246437"/>
          </a:xfrm>
        </p:spPr>
      </p:pic>
      <p:sp>
        <p:nvSpPr>
          <p:cNvPr id="116745" name="Text Box 9"/>
          <p:cNvSpPr txBox="1">
            <a:spLocks noChangeArrowheads="1"/>
          </p:cNvSpPr>
          <p:nvPr/>
        </p:nvSpPr>
        <p:spPr bwMode="auto">
          <a:xfrm>
            <a:off x="5219700" y="3379788"/>
            <a:ext cx="1743075" cy="336550"/>
          </a:xfrm>
          <a:prstGeom prst="rect">
            <a:avLst/>
          </a:prstGeom>
          <a:noFill/>
          <a:ln w="9525">
            <a:noFill/>
            <a:miter lim="800000"/>
            <a:headEnd/>
            <a:tailEnd/>
          </a:ln>
        </p:spPr>
        <p:txBody>
          <a:bodyPr wrap="none">
            <a:spAutoFit/>
          </a:bodyPr>
          <a:lstStyle/>
          <a:p>
            <a:r>
              <a:rPr lang="pt-BR" sz="1600"/>
              <a:t>PALEOLÍTICO</a:t>
            </a:r>
          </a:p>
        </p:txBody>
      </p:sp>
      <p:sp>
        <p:nvSpPr>
          <p:cNvPr id="125961" name="Text Box 8"/>
          <p:cNvSpPr txBox="1">
            <a:spLocks noChangeArrowheads="1"/>
          </p:cNvSpPr>
          <p:nvPr/>
        </p:nvSpPr>
        <p:spPr bwMode="auto">
          <a:xfrm>
            <a:off x="2041525" y="1628775"/>
            <a:ext cx="1697038" cy="361950"/>
          </a:xfrm>
          <a:prstGeom prst="rect">
            <a:avLst/>
          </a:prstGeom>
          <a:solidFill>
            <a:srgbClr val="FFFF99"/>
          </a:solidFill>
          <a:ln w="25400">
            <a:solidFill>
              <a:schemeClr val="tx1"/>
            </a:solidFill>
            <a:miter lim="800000"/>
            <a:headEnd/>
            <a:tailEnd/>
          </a:ln>
        </p:spPr>
        <p:txBody>
          <a:bodyPr wrap="none">
            <a:spAutoFit/>
          </a:bodyPr>
          <a:lstStyle/>
          <a:p>
            <a:pPr algn="ctr"/>
            <a:r>
              <a:rPr lang="pt-BR" sz="1600" i="1"/>
              <a:t>Homo habilis</a:t>
            </a:r>
          </a:p>
        </p:txBody>
      </p:sp>
      <p:sp>
        <p:nvSpPr>
          <p:cNvPr id="19461" name="Rectangle 23"/>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19462" name="Text Box 5"/>
          <p:cNvSpPr txBox="1">
            <a:spLocks noChangeArrowheads="1"/>
          </p:cNvSpPr>
          <p:nvPr/>
        </p:nvSpPr>
        <p:spPr bwMode="auto">
          <a:xfrm>
            <a:off x="395288" y="155575"/>
            <a:ext cx="5534025" cy="457200"/>
          </a:xfrm>
          <a:prstGeom prst="rect">
            <a:avLst/>
          </a:prstGeom>
          <a:noFill/>
          <a:ln w="9525">
            <a:noFill/>
            <a:miter lim="800000"/>
            <a:headEnd/>
            <a:tailEnd/>
          </a:ln>
        </p:spPr>
        <p:txBody>
          <a:bodyPr>
            <a:spAutoFit/>
          </a:bodyPr>
          <a:lstStyle/>
          <a:p>
            <a:pPr marL="268288" indent="-268288"/>
            <a:r>
              <a:rPr lang="en-US" sz="2400"/>
              <a:t>Os períodos da pré-história</a:t>
            </a:r>
            <a:endParaRPr lang="en-US" altLang="ja-JP" sz="2400"/>
          </a:p>
        </p:txBody>
      </p:sp>
      <p:sp>
        <p:nvSpPr>
          <p:cNvPr id="125977" name="Text Box 8"/>
          <p:cNvSpPr txBox="1">
            <a:spLocks noChangeArrowheads="1"/>
          </p:cNvSpPr>
          <p:nvPr/>
        </p:nvSpPr>
        <p:spPr bwMode="auto">
          <a:xfrm>
            <a:off x="4941888" y="1628775"/>
            <a:ext cx="1790700" cy="361950"/>
          </a:xfrm>
          <a:prstGeom prst="rect">
            <a:avLst/>
          </a:prstGeom>
          <a:solidFill>
            <a:srgbClr val="FFFF99"/>
          </a:solidFill>
          <a:ln w="25400">
            <a:solidFill>
              <a:schemeClr val="tx1"/>
            </a:solidFill>
            <a:miter lim="800000"/>
            <a:headEnd/>
            <a:tailEnd/>
          </a:ln>
        </p:spPr>
        <p:txBody>
          <a:bodyPr wrap="none">
            <a:spAutoFit/>
          </a:bodyPr>
          <a:lstStyle/>
          <a:p>
            <a:pPr algn="ctr"/>
            <a:r>
              <a:rPr lang="pt-BR" sz="1600" i="1"/>
              <a:t>Homo erectus</a:t>
            </a:r>
          </a:p>
        </p:txBody>
      </p:sp>
      <p:sp>
        <p:nvSpPr>
          <p:cNvPr id="2" name="Text Box 9"/>
          <p:cNvSpPr txBox="1">
            <a:spLocks noChangeArrowheads="1"/>
          </p:cNvSpPr>
          <p:nvPr/>
        </p:nvSpPr>
        <p:spPr bwMode="auto">
          <a:xfrm>
            <a:off x="468313" y="3716338"/>
            <a:ext cx="2468562" cy="336550"/>
          </a:xfrm>
          <a:prstGeom prst="rect">
            <a:avLst/>
          </a:prstGeom>
          <a:noFill/>
          <a:ln w="9525">
            <a:noFill/>
            <a:miter lim="800000"/>
            <a:headEnd/>
            <a:tailEnd/>
          </a:ln>
        </p:spPr>
        <p:txBody>
          <a:bodyPr wrap="none">
            <a:spAutoFit/>
          </a:bodyPr>
          <a:lstStyle/>
          <a:p>
            <a:r>
              <a:rPr lang="pt-BR" sz="1600">
                <a:solidFill>
                  <a:schemeClr val="bg1"/>
                </a:solidFill>
              </a:rPr>
              <a:t>2,5 milhões de anos</a:t>
            </a:r>
          </a:p>
        </p:txBody>
      </p:sp>
      <p:sp>
        <p:nvSpPr>
          <p:cNvPr id="3" name="Text Box 9"/>
          <p:cNvSpPr txBox="1">
            <a:spLocks noChangeArrowheads="1"/>
          </p:cNvSpPr>
          <p:nvPr/>
        </p:nvSpPr>
        <p:spPr bwMode="auto">
          <a:xfrm>
            <a:off x="3492500" y="3716338"/>
            <a:ext cx="2349500" cy="336550"/>
          </a:xfrm>
          <a:prstGeom prst="rect">
            <a:avLst/>
          </a:prstGeom>
          <a:noFill/>
          <a:ln w="9525">
            <a:noFill/>
            <a:miter lim="800000"/>
            <a:headEnd/>
            <a:tailEnd/>
          </a:ln>
        </p:spPr>
        <p:txBody>
          <a:bodyPr wrap="none">
            <a:spAutoFit/>
          </a:bodyPr>
          <a:lstStyle/>
          <a:p>
            <a:r>
              <a:rPr lang="pt-BR" sz="1600">
                <a:solidFill>
                  <a:schemeClr val="bg1"/>
                </a:solidFill>
              </a:rPr>
              <a:t>1,8 milhão de anos</a:t>
            </a:r>
          </a:p>
        </p:txBody>
      </p:sp>
      <p:grpSp>
        <p:nvGrpSpPr>
          <p:cNvPr id="4" name="Group 38"/>
          <p:cNvGrpSpPr>
            <a:grpSpLocks/>
          </p:cNvGrpSpPr>
          <p:nvPr/>
        </p:nvGrpSpPr>
        <p:grpSpPr bwMode="auto">
          <a:xfrm>
            <a:off x="395288" y="4076700"/>
            <a:ext cx="4030662" cy="2033588"/>
            <a:chOff x="249" y="2568"/>
            <a:chExt cx="2539" cy="1281"/>
          </a:xfrm>
        </p:grpSpPr>
        <p:grpSp>
          <p:nvGrpSpPr>
            <p:cNvPr id="19475" name="Group 15"/>
            <p:cNvGrpSpPr>
              <a:grpSpLocks/>
            </p:cNvGrpSpPr>
            <p:nvPr/>
          </p:nvGrpSpPr>
          <p:grpSpPr bwMode="auto">
            <a:xfrm>
              <a:off x="249" y="2568"/>
              <a:ext cx="1417" cy="838"/>
              <a:chOff x="533" y="2296"/>
              <a:chExt cx="1417" cy="838"/>
            </a:xfrm>
          </p:grpSpPr>
          <p:sp>
            <p:nvSpPr>
              <p:cNvPr id="19478" name="Text Box 10"/>
              <p:cNvSpPr txBox="1">
                <a:spLocks noChangeArrowheads="1"/>
              </p:cNvSpPr>
              <p:nvPr/>
            </p:nvSpPr>
            <p:spPr bwMode="auto">
              <a:xfrm>
                <a:off x="533" y="2714"/>
                <a:ext cx="1417" cy="420"/>
              </a:xfrm>
              <a:prstGeom prst="rect">
                <a:avLst/>
              </a:prstGeom>
              <a:noFill/>
              <a:ln w="25400">
                <a:solidFill>
                  <a:schemeClr val="tx1"/>
                </a:solidFill>
                <a:miter lim="800000"/>
                <a:headEnd/>
                <a:tailEnd/>
              </a:ln>
            </p:spPr>
            <p:txBody>
              <a:bodyPr wrap="none">
                <a:spAutoFit/>
              </a:bodyPr>
              <a:lstStyle/>
              <a:p>
                <a:pPr algn="ctr"/>
                <a:r>
                  <a:rPr lang="pt-BR" sz="1800" b="0"/>
                  <a:t>Pedra trabalhada </a:t>
                </a:r>
                <a:br>
                  <a:rPr lang="pt-BR" sz="1800" b="0"/>
                </a:br>
                <a:r>
                  <a:rPr lang="pt-BR" sz="1800" b="0"/>
                  <a:t>de um lado</a:t>
                </a:r>
              </a:p>
            </p:txBody>
          </p:sp>
          <p:sp>
            <p:nvSpPr>
              <p:cNvPr id="19479" name="Line 14"/>
              <p:cNvSpPr>
                <a:spLocks noChangeShapeType="1"/>
              </p:cNvSpPr>
              <p:nvPr/>
            </p:nvSpPr>
            <p:spPr bwMode="auto">
              <a:xfrm>
                <a:off x="1247" y="2296"/>
                <a:ext cx="0" cy="408"/>
              </a:xfrm>
              <a:prstGeom prst="line">
                <a:avLst/>
              </a:prstGeom>
              <a:noFill/>
              <a:ln w="25400">
                <a:solidFill>
                  <a:schemeClr val="tx1"/>
                </a:solidFill>
                <a:round/>
                <a:headEnd/>
                <a:tailEnd/>
              </a:ln>
            </p:spPr>
            <p:txBody>
              <a:bodyPr/>
              <a:lstStyle/>
              <a:p>
                <a:endParaRPr lang="pt-BR"/>
              </a:p>
            </p:txBody>
          </p:sp>
        </p:grpSp>
        <p:pic>
          <p:nvPicPr>
            <p:cNvPr id="19476" name="Picture 28" descr="emenda_pre_historia_2"/>
            <p:cNvPicPr>
              <a:picLocks noChangeAspect="1" noChangeArrowheads="1"/>
            </p:cNvPicPr>
            <p:nvPr/>
          </p:nvPicPr>
          <p:blipFill>
            <a:blip r:embed="rId3"/>
            <a:srcRect/>
            <a:stretch>
              <a:fillRect/>
            </a:stretch>
          </p:blipFill>
          <p:spPr bwMode="auto">
            <a:xfrm>
              <a:off x="1701" y="2968"/>
              <a:ext cx="1043" cy="881"/>
            </a:xfrm>
            <a:prstGeom prst="rect">
              <a:avLst/>
            </a:prstGeom>
            <a:noFill/>
            <a:ln w="9525">
              <a:noFill/>
              <a:miter lim="800000"/>
              <a:headEnd/>
              <a:tailEnd/>
            </a:ln>
          </p:spPr>
        </p:pic>
        <p:sp>
          <p:nvSpPr>
            <p:cNvPr id="19477" name="Text Box 35"/>
            <p:cNvSpPr txBox="1">
              <a:spLocks noChangeArrowheads="1"/>
            </p:cNvSpPr>
            <p:nvPr/>
          </p:nvSpPr>
          <p:spPr bwMode="auto">
            <a:xfrm rot="5400000">
              <a:off x="2663" y="3004"/>
              <a:ext cx="116" cy="135"/>
            </a:xfrm>
            <a:prstGeom prst="rect">
              <a:avLst/>
            </a:prstGeom>
            <a:noFill/>
            <a:ln w="9525" algn="ctr">
              <a:noFill/>
              <a:miter lim="800000"/>
              <a:headEnd/>
              <a:tailEnd/>
            </a:ln>
          </p:spPr>
          <p:txBody>
            <a:bodyPr wrap="none">
              <a:spAutoFit/>
            </a:bodyPr>
            <a:lstStyle/>
            <a:p>
              <a:endParaRPr lang="pt-BR" sz="800"/>
            </a:p>
          </p:txBody>
        </p:sp>
      </p:grpSp>
      <p:grpSp>
        <p:nvGrpSpPr>
          <p:cNvPr id="6" name="Group 37"/>
          <p:cNvGrpSpPr>
            <a:grpSpLocks/>
          </p:cNvGrpSpPr>
          <p:nvPr/>
        </p:nvGrpSpPr>
        <p:grpSpPr bwMode="auto">
          <a:xfrm>
            <a:off x="4572000" y="4005263"/>
            <a:ext cx="3452813" cy="2185987"/>
            <a:chOff x="2880" y="2523"/>
            <a:chExt cx="2175" cy="1377"/>
          </a:xfrm>
        </p:grpSpPr>
        <p:grpSp>
          <p:nvGrpSpPr>
            <p:cNvPr id="19470" name="Group 15"/>
            <p:cNvGrpSpPr>
              <a:grpSpLocks/>
            </p:cNvGrpSpPr>
            <p:nvPr/>
          </p:nvGrpSpPr>
          <p:grpSpPr bwMode="auto">
            <a:xfrm>
              <a:off x="2880" y="2523"/>
              <a:ext cx="993" cy="665"/>
              <a:chOff x="746" y="2296"/>
              <a:chExt cx="993" cy="665"/>
            </a:xfrm>
          </p:grpSpPr>
          <p:sp>
            <p:nvSpPr>
              <p:cNvPr id="19473" name="Text Box 10"/>
              <p:cNvSpPr txBox="1">
                <a:spLocks noChangeArrowheads="1"/>
              </p:cNvSpPr>
              <p:nvPr/>
            </p:nvSpPr>
            <p:spPr bwMode="auto">
              <a:xfrm>
                <a:off x="746" y="2714"/>
                <a:ext cx="993" cy="247"/>
              </a:xfrm>
              <a:prstGeom prst="rect">
                <a:avLst/>
              </a:prstGeom>
              <a:noFill/>
              <a:ln w="25400">
                <a:solidFill>
                  <a:schemeClr val="tx1"/>
                </a:solidFill>
                <a:miter lim="800000"/>
                <a:headEnd/>
                <a:tailEnd/>
              </a:ln>
            </p:spPr>
            <p:txBody>
              <a:bodyPr wrap="none">
                <a:spAutoFit/>
              </a:bodyPr>
              <a:lstStyle/>
              <a:p>
                <a:pPr algn="ctr"/>
                <a:r>
                  <a:rPr lang="pt-BR" sz="1800" b="0"/>
                  <a:t>Uso do fogo</a:t>
                </a:r>
              </a:p>
            </p:txBody>
          </p:sp>
          <p:sp>
            <p:nvSpPr>
              <p:cNvPr id="19474" name="Line 14"/>
              <p:cNvSpPr>
                <a:spLocks noChangeShapeType="1"/>
              </p:cNvSpPr>
              <p:nvPr/>
            </p:nvSpPr>
            <p:spPr bwMode="auto">
              <a:xfrm>
                <a:off x="1247" y="2296"/>
                <a:ext cx="0" cy="408"/>
              </a:xfrm>
              <a:prstGeom prst="line">
                <a:avLst/>
              </a:prstGeom>
              <a:noFill/>
              <a:ln w="25400">
                <a:solidFill>
                  <a:schemeClr val="tx1"/>
                </a:solidFill>
                <a:round/>
                <a:headEnd/>
                <a:tailEnd/>
              </a:ln>
            </p:spPr>
            <p:txBody>
              <a:bodyPr/>
              <a:lstStyle/>
              <a:p>
                <a:endParaRPr lang="pt-BR"/>
              </a:p>
            </p:txBody>
          </p:sp>
        </p:grpSp>
        <p:pic>
          <p:nvPicPr>
            <p:cNvPr id="19471" name="Picture 32" descr="emenda_pre_historia_3"/>
            <p:cNvPicPr>
              <a:picLocks noChangeAspect="1" noChangeArrowheads="1"/>
            </p:cNvPicPr>
            <p:nvPr/>
          </p:nvPicPr>
          <p:blipFill>
            <a:blip r:embed="rId4"/>
            <a:srcRect/>
            <a:stretch>
              <a:fillRect/>
            </a:stretch>
          </p:blipFill>
          <p:spPr bwMode="auto">
            <a:xfrm>
              <a:off x="3923" y="2886"/>
              <a:ext cx="1043" cy="1014"/>
            </a:xfrm>
            <a:prstGeom prst="rect">
              <a:avLst/>
            </a:prstGeom>
            <a:noFill/>
            <a:ln w="9525">
              <a:noFill/>
              <a:miter lim="800000"/>
              <a:headEnd/>
              <a:tailEnd/>
            </a:ln>
          </p:spPr>
        </p:pic>
        <p:sp>
          <p:nvSpPr>
            <p:cNvPr id="19472" name="Text Box 36"/>
            <p:cNvSpPr txBox="1">
              <a:spLocks noChangeArrowheads="1"/>
            </p:cNvSpPr>
            <p:nvPr/>
          </p:nvSpPr>
          <p:spPr bwMode="auto">
            <a:xfrm rot="5400000">
              <a:off x="4930" y="2876"/>
              <a:ext cx="116" cy="135"/>
            </a:xfrm>
            <a:prstGeom prst="rect">
              <a:avLst/>
            </a:prstGeom>
            <a:noFill/>
            <a:ln w="9525" algn="ctr">
              <a:noFill/>
              <a:miter lim="800000"/>
              <a:headEnd/>
              <a:tailEnd/>
            </a:ln>
          </p:spPr>
          <p:txBody>
            <a:bodyPr wrap="none">
              <a:spAutoFit/>
            </a:bodyPr>
            <a:lstStyle/>
            <a:p>
              <a:endParaRPr lang="pt-BR" sz="800"/>
            </a:p>
          </p:txBody>
        </p:sp>
      </p:grpSp>
      <p:sp>
        <p:nvSpPr>
          <p:cNvPr id="18460" name="Text Box 35"/>
          <p:cNvSpPr txBox="1">
            <a:spLocks noChangeArrowheads="1"/>
          </p:cNvSpPr>
          <p:nvPr/>
        </p:nvSpPr>
        <p:spPr bwMode="auto">
          <a:xfrm rot="-5400000">
            <a:off x="3741737" y="5307013"/>
            <a:ext cx="1501775" cy="336550"/>
          </a:xfrm>
          <a:prstGeom prst="rect">
            <a:avLst/>
          </a:prstGeom>
          <a:noFill/>
          <a:ln w="9525" algn="ctr">
            <a:noFill/>
            <a:miter lim="800000"/>
            <a:headEnd/>
            <a:tailEnd/>
          </a:ln>
        </p:spPr>
        <p:txBody>
          <a:bodyPr wrap="none">
            <a:spAutoFit/>
          </a:bodyPr>
          <a:lstStyle/>
          <a:p>
            <a:r>
              <a:rPr lang="pt-BR" sz="800"/>
              <a:t>GIUSEPPE GIORCELLI/</a:t>
            </a:r>
            <a:br>
              <a:rPr lang="pt-BR" sz="800"/>
            </a:br>
            <a:r>
              <a:rPr lang="pt-BR" sz="800"/>
              <a:t>CID</a:t>
            </a:r>
          </a:p>
        </p:txBody>
      </p:sp>
      <p:sp>
        <p:nvSpPr>
          <p:cNvPr id="18461" name="Rectangle 29"/>
          <p:cNvSpPr>
            <a:spLocks noChangeArrowheads="1"/>
          </p:cNvSpPr>
          <p:nvPr/>
        </p:nvSpPr>
        <p:spPr bwMode="auto">
          <a:xfrm rot="-5400000">
            <a:off x="7423944" y="4845844"/>
            <a:ext cx="984250" cy="21431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800"/>
              <a:t>LEA LEVI/CID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846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597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ox(in)">
                                      <p:cBhvr>
                                        <p:cTn id="34" dur="500"/>
                                        <p:tgtEl>
                                          <p:spTgt spid="6"/>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8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p:bldP spid="125961" grpId="0" animBg="1"/>
      <p:bldP spid="125977" grpId="0" animBg="1"/>
      <p:bldP spid="2" grpId="0"/>
      <p:bldP spid="3" grpId="0"/>
      <p:bldP spid="18460" grpId="0"/>
      <p:bldP spid="18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018" name="Picture 42" descr="emenda_pre_hist_5"/>
          <p:cNvPicPr>
            <a:picLocks noChangeAspect="1" noChangeArrowheads="1"/>
          </p:cNvPicPr>
          <p:nvPr>
            <p:ph/>
          </p:nvPr>
        </p:nvPicPr>
        <p:blipFill>
          <a:blip r:embed="rId2"/>
          <a:srcRect/>
          <a:stretch>
            <a:fillRect/>
          </a:stretch>
        </p:blipFill>
        <p:spPr>
          <a:xfrm>
            <a:off x="468313" y="1844675"/>
            <a:ext cx="8229600" cy="2711450"/>
          </a:xfrm>
        </p:spPr>
      </p:pic>
      <p:sp>
        <p:nvSpPr>
          <p:cNvPr id="163849" name="Text Box 9"/>
          <p:cNvSpPr txBox="1">
            <a:spLocks noChangeArrowheads="1"/>
          </p:cNvSpPr>
          <p:nvPr/>
        </p:nvSpPr>
        <p:spPr bwMode="auto">
          <a:xfrm>
            <a:off x="4067175" y="3644900"/>
            <a:ext cx="3600450" cy="336550"/>
          </a:xfrm>
          <a:prstGeom prst="rect">
            <a:avLst/>
          </a:prstGeom>
          <a:noFill/>
          <a:ln w="9525">
            <a:noFill/>
            <a:miter lim="800000"/>
            <a:headEnd/>
            <a:tailEnd/>
          </a:ln>
        </p:spPr>
        <p:txBody>
          <a:bodyPr>
            <a:spAutoFit/>
          </a:bodyPr>
          <a:lstStyle/>
          <a:p>
            <a:pPr algn="ctr"/>
            <a:r>
              <a:rPr lang="pt-BR" sz="1600"/>
              <a:t>NEOLÍTICO</a:t>
            </a:r>
            <a:endParaRPr lang="pt-BR" sz="1600" i="1"/>
          </a:p>
        </p:txBody>
      </p:sp>
      <p:sp>
        <p:nvSpPr>
          <p:cNvPr id="20484" name="Rectangle 21"/>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sp>
        <p:nvSpPr>
          <p:cNvPr id="20485" name="Text Box 5"/>
          <p:cNvSpPr txBox="1">
            <a:spLocks noChangeArrowheads="1"/>
          </p:cNvSpPr>
          <p:nvPr/>
        </p:nvSpPr>
        <p:spPr bwMode="auto">
          <a:xfrm>
            <a:off x="395288" y="155575"/>
            <a:ext cx="5534025" cy="457200"/>
          </a:xfrm>
          <a:prstGeom prst="rect">
            <a:avLst/>
          </a:prstGeom>
          <a:noFill/>
          <a:ln w="9525">
            <a:noFill/>
            <a:miter lim="800000"/>
            <a:headEnd/>
            <a:tailEnd/>
          </a:ln>
        </p:spPr>
        <p:txBody>
          <a:bodyPr>
            <a:spAutoFit/>
          </a:bodyPr>
          <a:lstStyle/>
          <a:p>
            <a:pPr marL="268288" indent="-268288"/>
            <a:r>
              <a:rPr lang="en-US" sz="2400"/>
              <a:t>Os períodos da pré-história</a:t>
            </a:r>
            <a:endParaRPr lang="en-US" altLang="ja-JP" sz="2400"/>
          </a:p>
        </p:txBody>
      </p:sp>
      <p:sp>
        <p:nvSpPr>
          <p:cNvPr id="21" name="Text Box 6"/>
          <p:cNvSpPr txBox="1">
            <a:spLocks noChangeArrowheads="1"/>
          </p:cNvSpPr>
          <p:nvPr/>
        </p:nvSpPr>
        <p:spPr bwMode="auto">
          <a:xfrm>
            <a:off x="107950" y="1166813"/>
            <a:ext cx="2182813" cy="606425"/>
          </a:xfrm>
          <a:prstGeom prst="rect">
            <a:avLst/>
          </a:prstGeom>
          <a:solidFill>
            <a:srgbClr val="FFFF99"/>
          </a:solidFill>
          <a:ln w="25400">
            <a:solidFill>
              <a:schemeClr val="tx1"/>
            </a:solidFill>
            <a:miter lim="800000"/>
            <a:headEnd/>
            <a:tailEnd/>
          </a:ln>
        </p:spPr>
        <p:txBody>
          <a:bodyPr wrap="none">
            <a:spAutoFit/>
          </a:bodyPr>
          <a:lstStyle/>
          <a:p>
            <a:pPr algn="ctr"/>
            <a:r>
              <a:rPr lang="pt-BR" sz="1600" i="1"/>
              <a:t>Homo </a:t>
            </a:r>
            <a:br>
              <a:rPr lang="pt-BR" sz="1600" i="1"/>
            </a:br>
            <a:r>
              <a:rPr lang="pt-BR" sz="1600" i="1"/>
              <a:t>neanderthalensis</a:t>
            </a:r>
          </a:p>
        </p:txBody>
      </p:sp>
      <p:sp>
        <p:nvSpPr>
          <p:cNvPr id="2" name="Text Box 6"/>
          <p:cNvSpPr txBox="1">
            <a:spLocks noChangeArrowheads="1"/>
          </p:cNvSpPr>
          <p:nvPr/>
        </p:nvSpPr>
        <p:spPr bwMode="auto">
          <a:xfrm>
            <a:off x="2413000" y="1166813"/>
            <a:ext cx="1079500" cy="606425"/>
          </a:xfrm>
          <a:prstGeom prst="rect">
            <a:avLst/>
          </a:prstGeom>
          <a:solidFill>
            <a:srgbClr val="FFFF99"/>
          </a:solidFill>
          <a:ln w="25400">
            <a:solidFill>
              <a:schemeClr val="tx1"/>
            </a:solidFill>
            <a:miter lim="800000"/>
            <a:headEnd/>
            <a:tailEnd/>
          </a:ln>
        </p:spPr>
        <p:txBody>
          <a:bodyPr wrap="none">
            <a:spAutoFit/>
          </a:bodyPr>
          <a:lstStyle/>
          <a:p>
            <a:pPr algn="ctr"/>
            <a:r>
              <a:rPr lang="pt-BR" sz="1600" i="1"/>
              <a:t>Homo </a:t>
            </a:r>
            <a:br>
              <a:rPr lang="pt-BR" sz="1600" i="1"/>
            </a:br>
            <a:r>
              <a:rPr lang="pt-BR" sz="1600" i="1"/>
              <a:t>sapiens</a:t>
            </a:r>
          </a:p>
        </p:txBody>
      </p:sp>
      <p:sp>
        <p:nvSpPr>
          <p:cNvPr id="116745" name="Text Box 9"/>
          <p:cNvSpPr txBox="1">
            <a:spLocks noChangeArrowheads="1"/>
          </p:cNvSpPr>
          <p:nvPr/>
        </p:nvSpPr>
        <p:spPr bwMode="auto">
          <a:xfrm>
            <a:off x="455613" y="3860800"/>
            <a:ext cx="1377950" cy="290513"/>
          </a:xfrm>
          <a:prstGeom prst="rect">
            <a:avLst/>
          </a:prstGeom>
          <a:noFill/>
          <a:ln w="9525">
            <a:noFill/>
            <a:miter lim="800000"/>
            <a:headEnd/>
            <a:tailEnd/>
          </a:ln>
        </p:spPr>
        <p:txBody>
          <a:bodyPr wrap="none">
            <a:spAutoFit/>
          </a:bodyPr>
          <a:lstStyle/>
          <a:p>
            <a:r>
              <a:rPr lang="pt-BR" sz="1300">
                <a:solidFill>
                  <a:schemeClr val="bg1"/>
                </a:solidFill>
              </a:rPr>
              <a:t>230 mil anos</a:t>
            </a:r>
          </a:p>
        </p:txBody>
      </p:sp>
      <p:sp>
        <p:nvSpPr>
          <p:cNvPr id="3" name="Text Box 9"/>
          <p:cNvSpPr txBox="1">
            <a:spLocks noChangeArrowheads="1"/>
          </p:cNvSpPr>
          <p:nvPr/>
        </p:nvSpPr>
        <p:spPr bwMode="auto">
          <a:xfrm>
            <a:off x="2051050" y="3860800"/>
            <a:ext cx="1377950" cy="290513"/>
          </a:xfrm>
          <a:prstGeom prst="rect">
            <a:avLst/>
          </a:prstGeom>
          <a:noFill/>
          <a:ln w="9525">
            <a:noFill/>
            <a:miter lim="800000"/>
            <a:headEnd/>
            <a:tailEnd/>
          </a:ln>
        </p:spPr>
        <p:txBody>
          <a:bodyPr wrap="none">
            <a:spAutoFit/>
          </a:bodyPr>
          <a:lstStyle/>
          <a:p>
            <a:r>
              <a:rPr lang="pt-BR" sz="1300">
                <a:solidFill>
                  <a:schemeClr val="bg1"/>
                </a:solidFill>
              </a:rPr>
              <a:t>100 mil anos</a:t>
            </a:r>
          </a:p>
        </p:txBody>
      </p:sp>
      <p:sp>
        <p:nvSpPr>
          <p:cNvPr id="4" name="Text Box 9"/>
          <p:cNvSpPr txBox="1">
            <a:spLocks noChangeArrowheads="1"/>
          </p:cNvSpPr>
          <p:nvPr/>
        </p:nvSpPr>
        <p:spPr bwMode="auto">
          <a:xfrm>
            <a:off x="3409950" y="3860800"/>
            <a:ext cx="1171575" cy="290513"/>
          </a:xfrm>
          <a:prstGeom prst="rect">
            <a:avLst/>
          </a:prstGeom>
          <a:noFill/>
          <a:ln w="9525">
            <a:noFill/>
            <a:miter lim="800000"/>
            <a:headEnd/>
            <a:tailEnd/>
          </a:ln>
        </p:spPr>
        <p:txBody>
          <a:bodyPr wrap="none">
            <a:spAutoFit/>
          </a:bodyPr>
          <a:lstStyle/>
          <a:p>
            <a:r>
              <a:rPr lang="pt-BR" sz="1300">
                <a:solidFill>
                  <a:schemeClr val="bg1"/>
                </a:solidFill>
              </a:rPr>
              <a:t>10 mil a.C.</a:t>
            </a:r>
          </a:p>
        </p:txBody>
      </p:sp>
      <p:sp>
        <p:nvSpPr>
          <p:cNvPr id="5" name="Text Box 9"/>
          <p:cNvSpPr txBox="1">
            <a:spLocks noChangeArrowheads="1"/>
          </p:cNvSpPr>
          <p:nvPr/>
        </p:nvSpPr>
        <p:spPr bwMode="auto">
          <a:xfrm>
            <a:off x="4716463" y="3860800"/>
            <a:ext cx="1054100" cy="290513"/>
          </a:xfrm>
          <a:prstGeom prst="rect">
            <a:avLst/>
          </a:prstGeom>
          <a:noFill/>
          <a:ln w="9525">
            <a:noFill/>
            <a:miter lim="800000"/>
            <a:headEnd/>
            <a:tailEnd/>
          </a:ln>
        </p:spPr>
        <p:txBody>
          <a:bodyPr wrap="none">
            <a:spAutoFit/>
          </a:bodyPr>
          <a:lstStyle/>
          <a:p>
            <a:r>
              <a:rPr lang="pt-BR" sz="1300">
                <a:solidFill>
                  <a:schemeClr val="bg1"/>
                </a:solidFill>
              </a:rPr>
              <a:t>8 mil a.C.</a:t>
            </a:r>
          </a:p>
        </p:txBody>
      </p:sp>
      <p:sp>
        <p:nvSpPr>
          <p:cNvPr id="6" name="Text Box 9"/>
          <p:cNvSpPr txBox="1">
            <a:spLocks noChangeArrowheads="1"/>
          </p:cNvSpPr>
          <p:nvPr/>
        </p:nvSpPr>
        <p:spPr bwMode="auto">
          <a:xfrm>
            <a:off x="6021388" y="3860800"/>
            <a:ext cx="1054100" cy="290513"/>
          </a:xfrm>
          <a:prstGeom prst="rect">
            <a:avLst/>
          </a:prstGeom>
          <a:noFill/>
          <a:ln w="9525">
            <a:noFill/>
            <a:miter lim="800000"/>
            <a:headEnd/>
            <a:tailEnd/>
          </a:ln>
        </p:spPr>
        <p:txBody>
          <a:bodyPr wrap="none">
            <a:spAutoFit/>
          </a:bodyPr>
          <a:lstStyle/>
          <a:p>
            <a:r>
              <a:rPr lang="pt-BR" sz="1300">
                <a:solidFill>
                  <a:schemeClr val="bg1"/>
                </a:solidFill>
              </a:rPr>
              <a:t>6 mil a.C.</a:t>
            </a:r>
          </a:p>
        </p:txBody>
      </p:sp>
      <p:sp>
        <p:nvSpPr>
          <p:cNvPr id="7" name="Text Box 9"/>
          <p:cNvSpPr txBox="1">
            <a:spLocks noChangeArrowheads="1"/>
          </p:cNvSpPr>
          <p:nvPr/>
        </p:nvSpPr>
        <p:spPr bwMode="auto">
          <a:xfrm>
            <a:off x="7316788" y="3860800"/>
            <a:ext cx="1054100" cy="290513"/>
          </a:xfrm>
          <a:prstGeom prst="rect">
            <a:avLst/>
          </a:prstGeom>
          <a:noFill/>
          <a:ln w="9525">
            <a:noFill/>
            <a:miter lim="800000"/>
            <a:headEnd/>
            <a:tailEnd/>
          </a:ln>
        </p:spPr>
        <p:txBody>
          <a:bodyPr wrap="none">
            <a:spAutoFit/>
          </a:bodyPr>
          <a:lstStyle/>
          <a:p>
            <a:r>
              <a:rPr lang="pt-BR" sz="1300">
                <a:solidFill>
                  <a:schemeClr val="bg1"/>
                </a:solidFill>
              </a:rPr>
              <a:t>4 mil a.C.</a:t>
            </a:r>
          </a:p>
        </p:txBody>
      </p:sp>
      <p:grpSp>
        <p:nvGrpSpPr>
          <p:cNvPr id="8" name="Group 15"/>
          <p:cNvGrpSpPr>
            <a:grpSpLocks/>
          </p:cNvGrpSpPr>
          <p:nvPr/>
        </p:nvGrpSpPr>
        <p:grpSpPr bwMode="auto">
          <a:xfrm>
            <a:off x="2124075" y="4221163"/>
            <a:ext cx="1474788" cy="993775"/>
            <a:chOff x="785" y="2296"/>
            <a:chExt cx="929" cy="626"/>
          </a:xfrm>
        </p:grpSpPr>
        <p:sp>
          <p:nvSpPr>
            <p:cNvPr id="20506" name="Text Box 10"/>
            <p:cNvSpPr txBox="1">
              <a:spLocks noChangeArrowheads="1"/>
            </p:cNvSpPr>
            <p:nvPr/>
          </p:nvSpPr>
          <p:spPr bwMode="auto">
            <a:xfrm>
              <a:off x="785" y="2714"/>
              <a:ext cx="929" cy="208"/>
            </a:xfrm>
            <a:prstGeom prst="rect">
              <a:avLst/>
            </a:prstGeom>
            <a:noFill/>
            <a:ln w="25400">
              <a:solidFill>
                <a:schemeClr val="tx1"/>
              </a:solidFill>
              <a:miter lim="800000"/>
              <a:headEnd/>
              <a:tailEnd/>
            </a:ln>
          </p:spPr>
          <p:txBody>
            <a:bodyPr wrap="none">
              <a:spAutoFit/>
            </a:bodyPr>
            <a:lstStyle/>
            <a:p>
              <a:pPr algn="ctr"/>
              <a:r>
                <a:rPr lang="pt-BR" sz="1400" b="0"/>
                <a:t>Arpão de osso</a:t>
              </a:r>
            </a:p>
          </p:txBody>
        </p:sp>
        <p:sp>
          <p:nvSpPr>
            <p:cNvPr id="20507" name="Line 14"/>
            <p:cNvSpPr>
              <a:spLocks noChangeShapeType="1"/>
            </p:cNvSpPr>
            <p:nvPr/>
          </p:nvSpPr>
          <p:spPr bwMode="auto">
            <a:xfrm>
              <a:off x="1247" y="2296"/>
              <a:ext cx="0" cy="408"/>
            </a:xfrm>
            <a:prstGeom prst="line">
              <a:avLst/>
            </a:prstGeom>
            <a:noFill/>
            <a:ln w="25400">
              <a:solidFill>
                <a:schemeClr val="tx1"/>
              </a:solidFill>
              <a:round/>
              <a:headEnd/>
              <a:tailEnd/>
            </a:ln>
          </p:spPr>
          <p:txBody>
            <a:bodyPr/>
            <a:lstStyle/>
            <a:p>
              <a:endParaRPr lang="pt-BR"/>
            </a:p>
          </p:txBody>
        </p:sp>
      </p:grpSp>
      <p:sp>
        <p:nvSpPr>
          <p:cNvPr id="127037" name="Text Box 10"/>
          <p:cNvSpPr txBox="1">
            <a:spLocks noChangeArrowheads="1"/>
          </p:cNvSpPr>
          <p:nvPr/>
        </p:nvSpPr>
        <p:spPr bwMode="auto">
          <a:xfrm>
            <a:off x="5187950" y="1163638"/>
            <a:ext cx="1976438" cy="755650"/>
          </a:xfrm>
          <a:prstGeom prst="rect">
            <a:avLst/>
          </a:prstGeom>
          <a:noFill/>
          <a:ln w="25400">
            <a:solidFill>
              <a:schemeClr val="tx1"/>
            </a:solidFill>
            <a:miter lim="800000"/>
            <a:headEnd/>
            <a:tailEnd/>
          </a:ln>
        </p:spPr>
        <p:txBody>
          <a:bodyPr wrap="none">
            <a:spAutoFit/>
          </a:bodyPr>
          <a:lstStyle/>
          <a:p>
            <a:pPr algn="ctr" rtl="1"/>
            <a:r>
              <a:rPr lang="pt-BR" sz="1400" b="0"/>
              <a:t>Estatueta</a:t>
            </a:r>
            <a:br>
              <a:rPr lang="pt-BR" sz="1400" b="0"/>
            </a:br>
            <a:r>
              <a:rPr lang="pt-BR" sz="1400" b="0"/>
              <a:t>de cerâmica da</a:t>
            </a:r>
          </a:p>
          <a:p>
            <a:pPr algn="ctr" rtl="1"/>
            <a:r>
              <a:rPr lang="pt-BR" sz="1400" b="0"/>
              <a:t>deusa da fertilidade</a:t>
            </a:r>
          </a:p>
        </p:txBody>
      </p:sp>
      <p:grpSp>
        <p:nvGrpSpPr>
          <p:cNvPr id="9" name="Group 15"/>
          <p:cNvGrpSpPr>
            <a:grpSpLocks/>
          </p:cNvGrpSpPr>
          <p:nvPr/>
        </p:nvGrpSpPr>
        <p:grpSpPr bwMode="auto">
          <a:xfrm>
            <a:off x="7137400" y="4149725"/>
            <a:ext cx="1250950" cy="1206500"/>
            <a:chOff x="858" y="2296"/>
            <a:chExt cx="788" cy="760"/>
          </a:xfrm>
        </p:grpSpPr>
        <p:sp>
          <p:nvSpPr>
            <p:cNvPr id="20504" name="Text Box 10"/>
            <p:cNvSpPr txBox="1">
              <a:spLocks noChangeArrowheads="1"/>
            </p:cNvSpPr>
            <p:nvPr/>
          </p:nvSpPr>
          <p:spPr bwMode="auto">
            <a:xfrm>
              <a:off x="858" y="2714"/>
              <a:ext cx="788" cy="342"/>
            </a:xfrm>
            <a:prstGeom prst="rect">
              <a:avLst/>
            </a:prstGeom>
            <a:noFill/>
            <a:ln w="25400">
              <a:solidFill>
                <a:schemeClr val="tx1"/>
              </a:solidFill>
              <a:miter lim="800000"/>
              <a:headEnd/>
              <a:tailEnd/>
            </a:ln>
          </p:spPr>
          <p:txBody>
            <a:bodyPr wrap="none">
              <a:spAutoFit/>
            </a:bodyPr>
            <a:lstStyle/>
            <a:p>
              <a:pPr algn="ctr"/>
              <a:r>
                <a:rPr lang="pt-BR" sz="1400" b="0"/>
                <a:t>Surgimento</a:t>
              </a:r>
              <a:br>
                <a:rPr lang="pt-BR" sz="1400" b="0"/>
              </a:br>
              <a:r>
                <a:rPr lang="pt-BR" sz="1400" b="0"/>
                <a:t>da escrita</a:t>
              </a:r>
            </a:p>
          </p:txBody>
        </p:sp>
        <p:sp>
          <p:nvSpPr>
            <p:cNvPr id="20505" name="Line 14"/>
            <p:cNvSpPr>
              <a:spLocks noChangeShapeType="1"/>
            </p:cNvSpPr>
            <p:nvPr/>
          </p:nvSpPr>
          <p:spPr bwMode="auto">
            <a:xfrm>
              <a:off x="1247" y="2296"/>
              <a:ext cx="0" cy="408"/>
            </a:xfrm>
            <a:prstGeom prst="line">
              <a:avLst/>
            </a:prstGeom>
            <a:noFill/>
            <a:ln w="25400">
              <a:solidFill>
                <a:schemeClr val="tx1"/>
              </a:solidFill>
              <a:round/>
              <a:headEnd/>
              <a:tailEnd/>
            </a:ln>
          </p:spPr>
          <p:txBody>
            <a:bodyPr/>
            <a:lstStyle/>
            <a:p>
              <a:endParaRPr lang="pt-BR"/>
            </a:p>
          </p:txBody>
        </p:sp>
      </p:grpSp>
      <p:sp>
        <p:nvSpPr>
          <p:cNvPr id="127043" name="Text Box 10"/>
          <p:cNvSpPr txBox="1">
            <a:spLocks noChangeArrowheads="1"/>
          </p:cNvSpPr>
          <p:nvPr/>
        </p:nvSpPr>
        <p:spPr bwMode="auto">
          <a:xfrm>
            <a:off x="3708400" y="1163638"/>
            <a:ext cx="1290638" cy="542925"/>
          </a:xfrm>
          <a:prstGeom prst="rect">
            <a:avLst/>
          </a:prstGeom>
          <a:noFill/>
          <a:ln w="25400">
            <a:solidFill>
              <a:schemeClr val="tx1"/>
            </a:solidFill>
            <a:miter lim="800000"/>
            <a:headEnd/>
            <a:tailEnd/>
          </a:ln>
        </p:spPr>
        <p:txBody>
          <a:bodyPr wrap="none">
            <a:spAutoFit/>
          </a:bodyPr>
          <a:lstStyle/>
          <a:p>
            <a:pPr algn="ctr" rtl="1"/>
            <a:r>
              <a:rPr lang="pt-BR" sz="1400" b="0"/>
              <a:t>Vaso</a:t>
            </a:r>
            <a:br>
              <a:rPr lang="pt-BR" sz="1400" b="0"/>
            </a:br>
            <a:r>
              <a:rPr lang="pt-BR" sz="1400" b="0"/>
              <a:t>de cerâmica</a:t>
            </a:r>
          </a:p>
        </p:txBody>
      </p:sp>
      <p:pic>
        <p:nvPicPr>
          <p:cNvPr id="127047" name="Picture 71" descr="emenda_pre_hist_7"/>
          <p:cNvPicPr>
            <a:picLocks noChangeAspect="1" noChangeArrowheads="1"/>
          </p:cNvPicPr>
          <p:nvPr/>
        </p:nvPicPr>
        <p:blipFill>
          <a:blip r:embed="rId3"/>
          <a:srcRect/>
          <a:stretch>
            <a:fillRect/>
          </a:stretch>
        </p:blipFill>
        <p:spPr bwMode="auto">
          <a:xfrm>
            <a:off x="2555875" y="5300663"/>
            <a:ext cx="552450" cy="947737"/>
          </a:xfrm>
          <a:prstGeom prst="rect">
            <a:avLst/>
          </a:prstGeom>
          <a:noFill/>
          <a:ln w="9525">
            <a:noFill/>
            <a:miter lim="800000"/>
            <a:headEnd/>
            <a:tailEnd/>
          </a:ln>
        </p:spPr>
      </p:pic>
      <p:pic>
        <p:nvPicPr>
          <p:cNvPr id="127050" name="Picture 74" descr="emenda_pre_hist_8"/>
          <p:cNvPicPr>
            <a:picLocks noChangeAspect="1" noChangeArrowheads="1"/>
          </p:cNvPicPr>
          <p:nvPr/>
        </p:nvPicPr>
        <p:blipFill>
          <a:blip r:embed="rId4"/>
          <a:srcRect/>
          <a:stretch>
            <a:fillRect/>
          </a:stretch>
        </p:blipFill>
        <p:spPr bwMode="auto">
          <a:xfrm>
            <a:off x="4832350" y="1989138"/>
            <a:ext cx="906463" cy="1506537"/>
          </a:xfrm>
          <a:prstGeom prst="rect">
            <a:avLst/>
          </a:prstGeom>
          <a:noFill/>
          <a:ln w="9525">
            <a:noFill/>
            <a:miter lim="800000"/>
            <a:headEnd/>
            <a:tailEnd/>
          </a:ln>
        </p:spPr>
      </p:pic>
      <p:pic>
        <p:nvPicPr>
          <p:cNvPr id="127053" name="Picture 77" descr="emenda_pre_hist_9"/>
          <p:cNvPicPr>
            <a:picLocks noChangeAspect="1" noChangeArrowheads="1"/>
          </p:cNvPicPr>
          <p:nvPr/>
        </p:nvPicPr>
        <p:blipFill>
          <a:blip r:embed="rId5"/>
          <a:srcRect/>
          <a:stretch>
            <a:fillRect/>
          </a:stretch>
        </p:blipFill>
        <p:spPr bwMode="auto">
          <a:xfrm>
            <a:off x="3492500" y="1916113"/>
            <a:ext cx="1150938" cy="1584325"/>
          </a:xfrm>
          <a:prstGeom prst="rect">
            <a:avLst/>
          </a:prstGeom>
          <a:noFill/>
          <a:ln w="9525">
            <a:noFill/>
            <a:miter lim="800000"/>
            <a:headEnd/>
            <a:tailEnd/>
          </a:ln>
        </p:spPr>
      </p:pic>
      <p:sp>
        <p:nvSpPr>
          <p:cNvPr id="19486" name="Rectangle 30"/>
          <p:cNvSpPr>
            <a:spLocks noChangeArrowheads="1"/>
          </p:cNvSpPr>
          <p:nvPr/>
        </p:nvSpPr>
        <p:spPr bwMode="auto">
          <a:xfrm rot="-5400000">
            <a:off x="4960937" y="2603501"/>
            <a:ext cx="1711325" cy="3365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800"/>
              <a:t>WERNER FORMAN/</a:t>
            </a:r>
            <a:br>
              <a:rPr lang="pt-BR" sz="800"/>
            </a:br>
            <a:r>
              <a:rPr lang="pt-BR" sz="800"/>
              <a:t>AKG-IMAGES-LATINSTOCK</a:t>
            </a:r>
          </a:p>
        </p:txBody>
      </p:sp>
      <p:sp>
        <p:nvSpPr>
          <p:cNvPr id="19487" name="Rectangle 31"/>
          <p:cNvSpPr>
            <a:spLocks noChangeArrowheads="1"/>
          </p:cNvSpPr>
          <p:nvPr/>
        </p:nvSpPr>
        <p:spPr bwMode="auto">
          <a:xfrm rot="-5400000">
            <a:off x="4032250" y="2768601"/>
            <a:ext cx="1336675" cy="3365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800"/>
              <a:t>HERITAGE IMAGES/</a:t>
            </a:r>
            <a:br>
              <a:rPr lang="pt-BR" sz="800"/>
            </a:br>
            <a:r>
              <a:rPr lang="pt-BR" sz="800"/>
              <a:t>OTHER IMAGES</a:t>
            </a:r>
          </a:p>
        </p:txBody>
      </p:sp>
      <p:sp>
        <p:nvSpPr>
          <p:cNvPr id="19488" name="Rectangle 32"/>
          <p:cNvSpPr>
            <a:spLocks noChangeArrowheads="1"/>
          </p:cNvSpPr>
          <p:nvPr/>
        </p:nvSpPr>
        <p:spPr bwMode="auto">
          <a:xfrm rot="-5400000">
            <a:off x="2763044" y="6049169"/>
            <a:ext cx="396875" cy="21431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800"/>
              <a:t>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7018"/>
                                        </p:tgtEl>
                                        <p:attrNameLst>
                                          <p:attrName>style.visibility</p:attrName>
                                        </p:attrNameLst>
                                      </p:cBhvr>
                                      <p:to>
                                        <p:strVal val="visible"/>
                                      </p:to>
                                    </p:set>
                                    <p:animEffect transition="in" filter="box(in)">
                                      <p:cBhvr>
                                        <p:cTn id="7" dur="500"/>
                                        <p:tgtEl>
                                          <p:spTgt spid="1270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45"/>
                                        </p:tgtEl>
                                        <p:attrNameLst>
                                          <p:attrName>style.visibility</p:attrName>
                                        </p:attrNameLst>
                                      </p:cBhvr>
                                      <p:to>
                                        <p:strVal val="visible"/>
                                      </p:to>
                                    </p:set>
                                    <p:animEffect transition="in" filter="box(in)">
                                      <p:cBhvr>
                                        <p:cTn id="12" dur="500"/>
                                        <p:tgtEl>
                                          <p:spTgt spid="1167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9488"/>
                                        </p:tgtEl>
                                        <p:attrNameLst>
                                          <p:attrName>style.visibility</p:attrName>
                                        </p:attrNameLst>
                                      </p:cBhvr>
                                      <p:to>
                                        <p:strVal val="visible"/>
                                      </p:to>
                                    </p:set>
                                  </p:childTnLst>
                                </p:cTn>
                              </p:par>
                              <p:par>
                                <p:cTn id="35" presetID="4" presetClass="entr" presetSubtype="16" fill="hold" nodeType="withEffect">
                                  <p:stCondLst>
                                    <p:cond delay="0"/>
                                  </p:stCondLst>
                                  <p:childTnLst>
                                    <p:set>
                                      <p:cBhvr>
                                        <p:cTn id="36" dur="1" fill="hold">
                                          <p:stCondLst>
                                            <p:cond delay="0"/>
                                          </p:stCondLst>
                                        </p:cTn>
                                        <p:tgtEl>
                                          <p:spTgt spid="127047"/>
                                        </p:tgtEl>
                                        <p:attrNameLst>
                                          <p:attrName>style.visibility</p:attrName>
                                        </p:attrNameLst>
                                      </p:cBhvr>
                                      <p:to>
                                        <p:strVal val="visible"/>
                                      </p:to>
                                    </p:set>
                                    <p:animEffect transition="in" filter="box(in)">
                                      <p:cBhvr>
                                        <p:cTn id="37" dur="500"/>
                                        <p:tgtEl>
                                          <p:spTgt spid="12704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7053"/>
                                        </p:tgtEl>
                                        <p:attrNameLst>
                                          <p:attrName>style.visibility</p:attrName>
                                        </p:attrNameLst>
                                      </p:cBhvr>
                                      <p:to>
                                        <p:strVal val="visible"/>
                                      </p:to>
                                    </p:set>
                                    <p:animEffect transition="in" filter="box(in)">
                                      <p:cBhvr>
                                        <p:cTn id="47" dur="500"/>
                                        <p:tgtEl>
                                          <p:spTgt spid="127053"/>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948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27043"/>
                                        </p:tgtEl>
                                        <p:attrNameLst>
                                          <p:attrName>style.visibility</p:attrName>
                                        </p:attrNameLst>
                                      </p:cBhvr>
                                      <p:to>
                                        <p:strVal val="visible"/>
                                      </p:to>
                                    </p:set>
                                    <p:animEffect transition="in" filter="box(in)">
                                      <p:cBhvr>
                                        <p:cTn id="54" dur="500"/>
                                        <p:tgtEl>
                                          <p:spTgt spid="12704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ox(i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486"/>
                                        </p:tgtEl>
                                        <p:attrNameLst>
                                          <p:attrName>style.visibility</p:attrName>
                                        </p:attrNameLst>
                                      </p:cBhvr>
                                      <p:to>
                                        <p:strVal val="visible"/>
                                      </p:to>
                                    </p:set>
                                  </p:childTnLst>
                                </p:cTn>
                              </p:par>
                              <p:par>
                                <p:cTn id="64" presetID="4" presetClass="entr" presetSubtype="16" fill="hold" nodeType="withEffect">
                                  <p:stCondLst>
                                    <p:cond delay="0"/>
                                  </p:stCondLst>
                                  <p:childTnLst>
                                    <p:set>
                                      <p:cBhvr>
                                        <p:cTn id="65" dur="1" fill="hold">
                                          <p:stCondLst>
                                            <p:cond delay="0"/>
                                          </p:stCondLst>
                                        </p:cTn>
                                        <p:tgtEl>
                                          <p:spTgt spid="127050"/>
                                        </p:tgtEl>
                                        <p:attrNameLst>
                                          <p:attrName>style.visibility</p:attrName>
                                        </p:attrNameLst>
                                      </p:cBhvr>
                                      <p:to>
                                        <p:strVal val="visible"/>
                                      </p:to>
                                    </p:set>
                                    <p:animEffect transition="in" filter="box(in)">
                                      <p:cBhvr>
                                        <p:cTn id="66" dur="500"/>
                                        <p:tgtEl>
                                          <p:spTgt spid="127050"/>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27037"/>
                                        </p:tgtEl>
                                        <p:attrNameLst>
                                          <p:attrName>style.visibility</p:attrName>
                                        </p:attrNameLst>
                                      </p:cBhvr>
                                      <p:to>
                                        <p:strVal val="visible"/>
                                      </p:to>
                                    </p:set>
                                    <p:animEffect transition="in" filter="box(in)">
                                      <p:cBhvr>
                                        <p:cTn id="71" dur="500"/>
                                        <p:tgtEl>
                                          <p:spTgt spid="127037"/>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163849"/>
                                        </p:tgtEl>
                                        <p:attrNameLst>
                                          <p:attrName>style.visibility</p:attrName>
                                        </p:attrNameLst>
                                      </p:cBhvr>
                                      <p:to>
                                        <p:strVal val="visible"/>
                                      </p:to>
                                    </p:set>
                                    <p:animEffect transition="in" filter="box(in)">
                                      <p:cBhvr>
                                        <p:cTn id="76" dur="500"/>
                                        <p:tgtEl>
                                          <p:spTgt spid="163849"/>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box(in)">
                                      <p:cBhvr>
                                        <p:cTn id="81" dur="5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box(in)">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ox(in)">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6745" grpId="0"/>
      <p:bldP spid="3" grpId="0"/>
      <p:bldP spid="4" grpId="0"/>
      <p:bldP spid="7" grpId="0"/>
      <p:bldP spid="127037" grpId="0" animBg="1"/>
      <p:bldP spid="127043" grpId="0" animBg="1"/>
      <p:bldP spid="19486" grpId="0"/>
      <p:bldP spid="19487" grpId="0"/>
      <p:bldP spid="194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1114425" y="0"/>
            <a:ext cx="8101013" cy="6323013"/>
          </a:xfrm>
          <a:prstGeom prst="rect">
            <a:avLst/>
          </a:prstGeom>
          <a:solidFill>
            <a:schemeClr val="tx1"/>
          </a:solidFill>
          <a:ln w="9525">
            <a:solidFill>
              <a:schemeClr val="tx1"/>
            </a:solidFill>
            <a:miter lim="800000"/>
            <a:headEnd/>
            <a:tailEnd/>
          </a:ln>
        </p:spPr>
        <p:txBody>
          <a:bodyPr wrap="none" anchor="ctr"/>
          <a:lstStyle/>
          <a:p>
            <a:endParaRPr lang="pt-BR" b="0"/>
          </a:p>
        </p:txBody>
      </p:sp>
      <p:pic>
        <p:nvPicPr>
          <p:cNvPr id="21507" name="Picture 9" descr="multimidia"/>
          <p:cNvPicPr>
            <a:picLocks noChangeAspect="1" noChangeArrowheads="1"/>
          </p:cNvPicPr>
          <p:nvPr/>
        </p:nvPicPr>
        <p:blipFill>
          <a:blip r:embed="rId3"/>
          <a:srcRect/>
          <a:stretch>
            <a:fillRect/>
          </a:stretch>
        </p:blipFill>
        <p:spPr bwMode="auto">
          <a:xfrm>
            <a:off x="179388" y="115888"/>
            <a:ext cx="671512" cy="679450"/>
          </a:xfrm>
          <a:prstGeom prst="rect">
            <a:avLst/>
          </a:prstGeom>
          <a:noFill/>
          <a:ln w="9525">
            <a:noFill/>
            <a:miter lim="800000"/>
            <a:headEnd/>
            <a:tailEnd/>
          </a:ln>
        </p:spPr>
      </p:pic>
      <p:sp>
        <p:nvSpPr>
          <p:cNvPr id="21508" name="Text Box 5"/>
          <p:cNvSpPr txBox="1">
            <a:spLocks noChangeArrowheads="1"/>
          </p:cNvSpPr>
          <p:nvPr/>
        </p:nvSpPr>
        <p:spPr bwMode="auto">
          <a:xfrm>
            <a:off x="1152525" y="627063"/>
            <a:ext cx="7812088" cy="304800"/>
          </a:xfrm>
          <a:prstGeom prst="rect">
            <a:avLst/>
          </a:prstGeom>
          <a:noFill/>
          <a:ln w="9525">
            <a:noFill/>
            <a:miter lim="800000"/>
            <a:headEnd/>
            <a:tailEnd/>
          </a:ln>
        </p:spPr>
        <p:txBody>
          <a:bodyPr>
            <a:spAutoFit/>
          </a:bodyPr>
          <a:lstStyle/>
          <a:p>
            <a:r>
              <a:rPr lang="pt-BR" sz="1400">
                <a:solidFill>
                  <a:schemeClr val="bg1"/>
                </a:solidFill>
              </a:rPr>
              <a:t>Clique na imagem</a:t>
            </a:r>
            <a:r>
              <a:rPr lang="pt-BR" sz="1400" i="1">
                <a:solidFill>
                  <a:schemeClr val="bg1"/>
                </a:solidFill>
              </a:rPr>
              <a:t> </a:t>
            </a:r>
            <a:r>
              <a:rPr lang="pt-BR" sz="1400">
                <a:solidFill>
                  <a:schemeClr val="bg1"/>
                </a:solidFill>
              </a:rPr>
              <a:t>abaixo</a:t>
            </a:r>
            <a:r>
              <a:rPr lang="pt-BR" sz="1400" i="1">
                <a:solidFill>
                  <a:schemeClr val="bg1"/>
                </a:solidFill>
              </a:rPr>
              <a:t> </a:t>
            </a:r>
            <a:r>
              <a:rPr lang="pt-BR" sz="1400">
                <a:solidFill>
                  <a:schemeClr val="bg1"/>
                </a:solidFill>
              </a:rPr>
              <a:t>para ver a animaç</a:t>
            </a:r>
            <a:r>
              <a:rPr lang="pt-BR" altLang="ja-JP" sz="1400">
                <a:solidFill>
                  <a:schemeClr val="bg1"/>
                </a:solidFill>
              </a:rPr>
              <a:t>ão.</a:t>
            </a:r>
            <a:endParaRPr lang="pt-BR" sz="1400">
              <a:solidFill>
                <a:schemeClr val="bg1"/>
              </a:solidFill>
            </a:endParaRPr>
          </a:p>
        </p:txBody>
      </p:sp>
      <p:sp>
        <p:nvSpPr>
          <p:cNvPr id="21509" name="Text Box 9"/>
          <p:cNvSpPr txBox="1">
            <a:spLocks noChangeArrowheads="1"/>
          </p:cNvSpPr>
          <p:nvPr/>
        </p:nvSpPr>
        <p:spPr bwMode="auto">
          <a:xfrm>
            <a:off x="328613" y="254000"/>
            <a:ext cx="9067800" cy="457200"/>
          </a:xfrm>
          <a:prstGeom prst="rect">
            <a:avLst/>
          </a:prstGeom>
          <a:noFill/>
          <a:ln w="9525">
            <a:noFill/>
            <a:miter lim="800000"/>
            <a:headEnd/>
            <a:tailEnd/>
          </a:ln>
        </p:spPr>
        <p:txBody>
          <a:bodyPr>
            <a:spAutoFit/>
          </a:bodyPr>
          <a:lstStyle/>
          <a:p>
            <a:pPr marL="725488" indent="77788"/>
            <a:r>
              <a:rPr lang="pt-BR" sz="2400">
                <a:solidFill>
                  <a:schemeClr val="bg1"/>
                </a:solidFill>
              </a:rPr>
              <a:t>Pré-história</a:t>
            </a:r>
            <a:endParaRPr lang="pt-BR" altLang="ja-JP" sz="2400">
              <a:solidFill>
                <a:schemeClr val="bg1"/>
              </a:solidFill>
            </a:endParaRPr>
          </a:p>
        </p:txBody>
      </p:sp>
      <p:sp>
        <p:nvSpPr>
          <p:cNvPr id="21510" name="Rectangle 13"/>
          <p:cNvSpPr>
            <a:spLocks noChangeArrowheads="1"/>
          </p:cNvSpPr>
          <p:nvPr/>
        </p:nvSpPr>
        <p:spPr bwMode="auto">
          <a:xfrm>
            <a:off x="539750" y="6407150"/>
            <a:ext cx="455771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2 A origem do homem e a evolução humana</a:t>
            </a:r>
          </a:p>
        </p:txBody>
      </p:sp>
      <p:pic>
        <p:nvPicPr>
          <p:cNvPr id="21511" name="Picture 10" descr="preHistoria_03abas">
            <a:hlinkClick r:id="rId4" action="ppaction://hlinkfile"/>
          </p:cNvPr>
          <p:cNvPicPr>
            <a:picLocks noChangeAspect="1" noChangeArrowheads="1"/>
          </p:cNvPicPr>
          <p:nvPr/>
        </p:nvPicPr>
        <p:blipFill>
          <a:blip r:embed="rId5"/>
          <a:srcRect/>
          <a:stretch>
            <a:fillRect/>
          </a:stretch>
        </p:blipFill>
        <p:spPr bwMode="auto">
          <a:xfrm>
            <a:off x="1619250" y="1152525"/>
            <a:ext cx="6756400" cy="5140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1" descr="hist-01"/>
          <p:cNvPicPr>
            <a:picLocks noChangeAspect="1" noChangeArrowheads="1"/>
          </p:cNvPicPr>
          <p:nvPr/>
        </p:nvPicPr>
        <p:blipFill>
          <a:blip r:embed="rId3"/>
          <a:srcRect r="4503"/>
          <a:stretch>
            <a:fillRect/>
          </a:stretch>
        </p:blipFill>
        <p:spPr bwMode="auto">
          <a:xfrm>
            <a:off x="0" y="0"/>
            <a:ext cx="9159875" cy="6759575"/>
          </a:xfrm>
          <a:prstGeom prst="rect">
            <a:avLst/>
          </a:prstGeom>
          <a:noFill/>
          <a:ln w="9525">
            <a:noFill/>
            <a:miter lim="800000"/>
            <a:headEnd/>
            <a:tailEnd/>
          </a:ln>
        </p:spPr>
      </p:pic>
      <p:sp>
        <p:nvSpPr>
          <p:cNvPr id="3078" name="AutoShape 6"/>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4102" name="Picture 7"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4103" name="AutoShape 8">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4104" name="AutoShape 9">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4105" name="Rectangle 7"/>
          <p:cNvSpPr>
            <a:spLocks noChangeArrowheads="1"/>
          </p:cNvSpPr>
          <p:nvPr/>
        </p:nvSpPr>
        <p:spPr bwMode="auto">
          <a:xfrm>
            <a:off x="468313" y="6437313"/>
            <a:ext cx="2468562"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Os sentidos da história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3"/>
          <a:srcRect/>
          <a:stretch>
            <a:fillRect/>
          </a:stretch>
        </p:blipFill>
        <p:spPr bwMode="auto">
          <a:xfrm>
            <a:off x="0" y="0"/>
            <a:ext cx="9144000" cy="6453188"/>
          </a:xfrm>
          <a:prstGeom prst="rect">
            <a:avLst/>
          </a:prstGeom>
          <a:noFill/>
          <a:ln w="9525">
            <a:noFill/>
            <a:miter lim="800000"/>
            <a:headEnd/>
            <a:tailEnd/>
          </a:ln>
        </p:spPr>
      </p:pic>
      <p:sp>
        <p:nvSpPr>
          <p:cNvPr id="4" name="Retângulo 3"/>
          <p:cNvSpPr/>
          <p:nvPr/>
        </p:nvSpPr>
        <p:spPr>
          <a:xfrm>
            <a:off x="0" y="2078038"/>
            <a:ext cx="9144000" cy="207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900" b="0">
              <a:solidFill>
                <a:schemeClr val="tx1"/>
              </a:solidFill>
              <a:ea typeface="ＭＳ Ｐゴシック"/>
              <a:cs typeface="ＭＳ Ｐゴシック"/>
            </a:endParaRPr>
          </a:p>
        </p:txBody>
      </p:sp>
      <p:sp>
        <p:nvSpPr>
          <p:cNvPr id="22532" name="Rectangle 17"/>
          <p:cNvSpPr>
            <a:spLocks noChangeArrowheads="1"/>
          </p:cNvSpPr>
          <p:nvPr/>
        </p:nvSpPr>
        <p:spPr bwMode="auto">
          <a:xfrm rot="-5400000">
            <a:off x="7878762" y="914400"/>
            <a:ext cx="2187576"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
        <p:nvSpPr>
          <p:cNvPr id="21515" name="AutoShape 11"/>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22536" name="Picture 12"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22537" name="AutoShape 13">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22538" name="AutoShape 14">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269317" name="Rectangle 5"/>
          <p:cNvSpPr>
            <a:spLocks noChangeArrowheads="1"/>
          </p:cNvSpPr>
          <p:nvPr/>
        </p:nvSpPr>
        <p:spPr bwMode="auto">
          <a:xfrm>
            <a:off x="3021013" y="2481263"/>
            <a:ext cx="3135312" cy="1235075"/>
          </a:xfrm>
          <a:prstGeom prst="rect">
            <a:avLst/>
          </a:prstGeom>
          <a:noFill/>
          <a:ln w="9525">
            <a:noFill/>
            <a:miter lim="800000"/>
            <a:headEnd/>
            <a:tailEnd/>
          </a:ln>
        </p:spPr>
        <p:txBody>
          <a:bodyPr wrap="none">
            <a:spAutoFit/>
          </a:bodyPr>
          <a:lstStyle/>
          <a:p>
            <a:pPr algn="ctr">
              <a:spcBef>
                <a:spcPct val="50000"/>
              </a:spcBef>
            </a:pPr>
            <a:r>
              <a:rPr lang="pt-BR" sz="3000"/>
              <a:t>Capítulo 3</a:t>
            </a:r>
          </a:p>
          <a:p>
            <a:pPr algn="ctr">
              <a:spcBef>
                <a:spcPct val="50000"/>
              </a:spcBef>
            </a:pPr>
            <a:r>
              <a:rPr lang="pt-BR" sz="3000"/>
              <a:t>A pré-história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9317"/>
                                        </p:tgtEl>
                                        <p:attrNameLst>
                                          <p:attrName>style.visibility</p:attrName>
                                        </p:attrNameLst>
                                      </p:cBhvr>
                                      <p:to>
                                        <p:strVal val="visible"/>
                                      </p:to>
                                    </p:set>
                                    <p:animEffect transition="in" filter="box(in)">
                                      <p:cBhvr>
                                        <p:cTn id="7" dur="2000"/>
                                        <p:tgtEl>
                                          <p:spTgt spid="26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ChangeArrowheads="1"/>
          </p:cNvSpPr>
          <p:nvPr/>
        </p:nvSpPr>
        <p:spPr bwMode="auto">
          <a:xfrm>
            <a:off x="1114425" y="0"/>
            <a:ext cx="8101013" cy="6324600"/>
          </a:xfrm>
          <a:prstGeom prst="rect">
            <a:avLst/>
          </a:prstGeom>
          <a:solidFill>
            <a:schemeClr val="tx1"/>
          </a:solidFill>
          <a:ln w="9525">
            <a:solidFill>
              <a:schemeClr val="tx1"/>
            </a:solidFill>
            <a:miter lim="800000"/>
            <a:headEnd/>
            <a:tailEnd/>
          </a:ln>
        </p:spPr>
        <p:txBody>
          <a:bodyPr wrap="none" anchor="ctr"/>
          <a:lstStyle/>
          <a:p>
            <a:endParaRPr lang="pt-BR" b="0"/>
          </a:p>
        </p:txBody>
      </p:sp>
      <p:pic>
        <p:nvPicPr>
          <p:cNvPr id="23555" name="Picture 11" descr="multimidia"/>
          <p:cNvPicPr>
            <a:picLocks noChangeAspect="1" noChangeArrowheads="1"/>
          </p:cNvPicPr>
          <p:nvPr/>
        </p:nvPicPr>
        <p:blipFill>
          <a:blip r:embed="rId3"/>
          <a:srcRect/>
          <a:stretch>
            <a:fillRect/>
          </a:stretch>
        </p:blipFill>
        <p:spPr bwMode="auto">
          <a:xfrm>
            <a:off x="179388" y="131763"/>
            <a:ext cx="671512" cy="679450"/>
          </a:xfrm>
          <a:prstGeom prst="rect">
            <a:avLst/>
          </a:prstGeom>
          <a:noFill/>
          <a:ln w="9525">
            <a:noFill/>
            <a:miter lim="800000"/>
            <a:headEnd/>
            <a:tailEnd/>
          </a:ln>
        </p:spPr>
      </p:pic>
      <p:sp>
        <p:nvSpPr>
          <p:cNvPr id="23556" name="Text Box 16"/>
          <p:cNvSpPr txBox="1">
            <a:spLocks noChangeArrowheads="1"/>
          </p:cNvSpPr>
          <p:nvPr/>
        </p:nvSpPr>
        <p:spPr bwMode="auto">
          <a:xfrm>
            <a:off x="328613" y="188913"/>
            <a:ext cx="9067800" cy="457200"/>
          </a:xfrm>
          <a:prstGeom prst="rect">
            <a:avLst/>
          </a:prstGeom>
          <a:noFill/>
          <a:ln w="9525">
            <a:noFill/>
            <a:miter lim="800000"/>
            <a:headEnd/>
            <a:tailEnd/>
          </a:ln>
        </p:spPr>
        <p:txBody>
          <a:bodyPr>
            <a:spAutoFit/>
          </a:bodyPr>
          <a:lstStyle/>
          <a:p>
            <a:pPr marL="725488" indent="77788"/>
            <a:r>
              <a:rPr lang="pt-BR" sz="2400">
                <a:solidFill>
                  <a:schemeClr val="bg1"/>
                </a:solidFill>
              </a:rPr>
              <a:t>O Paleolítico: </a:t>
            </a:r>
            <a:r>
              <a:rPr lang="pt-BR" sz="2400" i="1">
                <a:solidFill>
                  <a:schemeClr val="bg1"/>
                </a:solidFill>
              </a:rPr>
              <a:t>A guerra do fogo</a:t>
            </a:r>
            <a:endParaRPr lang="pt-BR" altLang="ja-JP" sz="2400" i="1">
              <a:solidFill>
                <a:schemeClr val="bg1"/>
              </a:solidFill>
            </a:endParaRPr>
          </a:p>
        </p:txBody>
      </p:sp>
      <p:sp>
        <p:nvSpPr>
          <p:cNvPr id="23557"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
        <p:nvSpPr>
          <p:cNvPr id="23558" name="Text Box 24"/>
          <p:cNvSpPr txBox="1">
            <a:spLocks noChangeArrowheads="1"/>
          </p:cNvSpPr>
          <p:nvPr/>
        </p:nvSpPr>
        <p:spPr bwMode="auto">
          <a:xfrm>
            <a:off x="1149350" y="614363"/>
            <a:ext cx="7454900" cy="304800"/>
          </a:xfrm>
          <a:prstGeom prst="rect">
            <a:avLst/>
          </a:prstGeom>
          <a:noFill/>
          <a:ln w="9525">
            <a:noFill/>
            <a:miter lim="800000"/>
            <a:headEnd/>
            <a:tailEnd/>
          </a:ln>
        </p:spPr>
        <p:txBody>
          <a:bodyPr>
            <a:spAutoFit/>
          </a:bodyPr>
          <a:lstStyle/>
          <a:p>
            <a:r>
              <a:rPr lang="pt-BR" sz="1400">
                <a:solidFill>
                  <a:schemeClr val="bg1"/>
                </a:solidFill>
              </a:rPr>
              <a:t>Clique na imagem</a:t>
            </a:r>
            <a:r>
              <a:rPr lang="pt-BR" sz="1400"/>
              <a:t> </a:t>
            </a:r>
            <a:r>
              <a:rPr lang="pt-BR" sz="1400">
                <a:solidFill>
                  <a:schemeClr val="bg1"/>
                </a:solidFill>
              </a:rPr>
              <a:t>abaixo</a:t>
            </a:r>
            <a:r>
              <a:rPr lang="pt-BR" sz="1400"/>
              <a:t> </a:t>
            </a:r>
            <a:r>
              <a:rPr lang="pt-BR" sz="1400">
                <a:solidFill>
                  <a:schemeClr val="bg1"/>
                </a:solidFill>
              </a:rPr>
              <a:t>para ver o trecho do filme.</a:t>
            </a:r>
          </a:p>
        </p:txBody>
      </p:sp>
      <p:pic>
        <p:nvPicPr>
          <p:cNvPr id="23559" name="Picture 12" descr="fogo">
            <a:hlinkClick r:id="rId4" action="ppaction://hlinkpres?slideindex=1&amp;slidetitle="/>
          </p:cNvPr>
          <p:cNvPicPr>
            <a:picLocks noChangeAspect="1" noChangeArrowheads="1"/>
          </p:cNvPicPr>
          <p:nvPr/>
        </p:nvPicPr>
        <p:blipFill>
          <a:blip r:embed="rId5"/>
          <a:srcRect/>
          <a:stretch>
            <a:fillRect/>
          </a:stretch>
        </p:blipFill>
        <p:spPr bwMode="auto">
          <a:xfrm>
            <a:off x="1258888" y="1125538"/>
            <a:ext cx="7705725" cy="4895850"/>
          </a:xfrm>
          <a:prstGeom prst="rect">
            <a:avLst/>
          </a:prstGeom>
          <a:noFill/>
          <a:ln w="9525">
            <a:noFill/>
            <a:miter lim="800000"/>
            <a:headEnd/>
            <a:tailEnd/>
          </a:ln>
        </p:spPr>
      </p:pic>
      <p:sp>
        <p:nvSpPr>
          <p:cNvPr id="23560" name="Text Box 13"/>
          <p:cNvSpPr txBox="1">
            <a:spLocks noChangeArrowheads="1"/>
          </p:cNvSpPr>
          <p:nvPr/>
        </p:nvSpPr>
        <p:spPr bwMode="auto">
          <a:xfrm rot="-5400000">
            <a:off x="7242969" y="2755106"/>
            <a:ext cx="3654425" cy="214313"/>
          </a:xfrm>
          <a:prstGeom prst="rect">
            <a:avLst/>
          </a:prstGeom>
          <a:noFill/>
          <a:ln w="9525">
            <a:noFill/>
            <a:miter lim="800000"/>
            <a:headEnd/>
            <a:tailEnd/>
          </a:ln>
        </p:spPr>
        <p:txBody>
          <a:bodyPr wrap="none">
            <a:spAutoFit/>
          </a:bodyPr>
          <a:lstStyle/>
          <a:p>
            <a:pPr algn="r" eaLnBrk="1" hangingPunct="1"/>
            <a:r>
              <a:rPr lang="pt-BR" sz="800">
                <a:solidFill>
                  <a:schemeClr val="bg1"/>
                </a:solidFill>
              </a:rPr>
              <a:t>20TH CENTURY FOX FILM/EVERETT COLLECTION/KEYSTONE</a:t>
            </a:r>
          </a:p>
        </p:txBody>
      </p:sp>
      <p:sp>
        <p:nvSpPr>
          <p:cNvPr id="23561" name="Text Box 8"/>
          <p:cNvSpPr txBox="1">
            <a:spLocks noChangeArrowheads="1"/>
          </p:cNvSpPr>
          <p:nvPr/>
        </p:nvSpPr>
        <p:spPr bwMode="auto">
          <a:xfrm>
            <a:off x="6948488" y="6045200"/>
            <a:ext cx="2195512" cy="304800"/>
          </a:xfrm>
          <a:prstGeom prst="rect">
            <a:avLst/>
          </a:prstGeom>
          <a:noFill/>
          <a:ln w="9525">
            <a:noFill/>
            <a:miter lim="800000"/>
            <a:headEnd/>
            <a:tailEnd/>
          </a:ln>
        </p:spPr>
        <p:txBody>
          <a:bodyPr>
            <a:spAutoFit/>
          </a:bodyPr>
          <a:lstStyle/>
          <a:p>
            <a:pPr algn="r"/>
            <a:r>
              <a:rPr lang="pt-BR" sz="1400">
                <a:solidFill>
                  <a:schemeClr val="bg1"/>
                </a:solidFill>
              </a:rPr>
              <a:t>Duração: 2min20s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a:srcRect/>
          <a:stretch>
            <a:fillRect/>
          </a:stretch>
        </p:blipFill>
        <p:spPr bwMode="auto">
          <a:xfrm>
            <a:off x="539750" y="703263"/>
            <a:ext cx="8064500" cy="5102225"/>
          </a:xfrm>
          <a:prstGeom prst="rect">
            <a:avLst/>
          </a:prstGeom>
          <a:noFill/>
          <a:ln w="38100">
            <a:noFill/>
            <a:miter lim="800000"/>
            <a:headEnd/>
            <a:tailEnd/>
          </a:ln>
        </p:spPr>
      </p:pic>
      <p:sp>
        <p:nvSpPr>
          <p:cNvPr id="24579" name="Rectangle 6"/>
          <p:cNvSpPr>
            <a:spLocks noChangeArrowheads="1"/>
          </p:cNvSpPr>
          <p:nvPr/>
        </p:nvSpPr>
        <p:spPr bwMode="auto">
          <a:xfrm>
            <a:off x="785813" y="5861050"/>
            <a:ext cx="8394700" cy="338138"/>
          </a:xfrm>
          <a:prstGeom prst="rect">
            <a:avLst/>
          </a:prstGeom>
          <a:noFill/>
          <a:ln w="9525">
            <a:noFill/>
            <a:miter lim="800000"/>
            <a:headEnd/>
            <a:tailEnd/>
          </a:ln>
        </p:spPr>
        <p:txBody>
          <a:bodyPr>
            <a:spAutoFit/>
          </a:bodyPr>
          <a:lstStyle/>
          <a:p>
            <a:r>
              <a:rPr lang="en-US" sz="1600" b="0"/>
              <a:t>Pintura rupestre na caverna de Lascaux, França, cerca de 15 mil anos a.C.</a:t>
            </a:r>
          </a:p>
        </p:txBody>
      </p:sp>
      <p:sp>
        <p:nvSpPr>
          <p:cNvPr id="24580" name="Text Box 9"/>
          <p:cNvSpPr txBox="1">
            <a:spLocks noChangeArrowheads="1"/>
          </p:cNvSpPr>
          <p:nvPr/>
        </p:nvSpPr>
        <p:spPr bwMode="auto">
          <a:xfrm>
            <a:off x="-323850" y="188913"/>
            <a:ext cx="9067800" cy="457200"/>
          </a:xfrm>
          <a:prstGeom prst="rect">
            <a:avLst/>
          </a:prstGeom>
          <a:noFill/>
          <a:ln w="9525">
            <a:noFill/>
            <a:miter lim="800000"/>
            <a:headEnd/>
            <a:tailEnd/>
          </a:ln>
        </p:spPr>
        <p:txBody>
          <a:bodyPr>
            <a:spAutoFit/>
          </a:bodyPr>
          <a:lstStyle/>
          <a:p>
            <a:pPr marL="725488" indent="77788"/>
            <a:r>
              <a:rPr lang="en-US" sz="2400"/>
              <a:t>A transição mesolítica </a:t>
            </a:r>
            <a:endParaRPr lang="en-US" altLang="ja-JP" sz="2400"/>
          </a:p>
        </p:txBody>
      </p:sp>
      <p:sp>
        <p:nvSpPr>
          <p:cNvPr id="24581" name="Text Box 6"/>
          <p:cNvSpPr txBox="1">
            <a:spLocks noChangeArrowheads="1"/>
          </p:cNvSpPr>
          <p:nvPr/>
        </p:nvSpPr>
        <p:spPr bwMode="auto">
          <a:xfrm rot="-5400000">
            <a:off x="8443119" y="664369"/>
            <a:ext cx="396875" cy="214313"/>
          </a:xfrm>
          <a:prstGeom prst="rect">
            <a:avLst/>
          </a:prstGeom>
          <a:noFill/>
          <a:ln w="9525">
            <a:noFill/>
            <a:miter lim="800000"/>
            <a:headEnd/>
            <a:tailEnd/>
          </a:ln>
        </p:spPr>
        <p:txBody>
          <a:bodyPr wrap="none">
            <a:spAutoFit/>
          </a:bodyPr>
          <a:lstStyle/>
          <a:p>
            <a:pPr eaLnBrk="1" hangingPunct="1"/>
            <a:r>
              <a:rPr lang="pt-BR" sz="800"/>
              <a:t>CID</a:t>
            </a:r>
          </a:p>
        </p:txBody>
      </p:sp>
      <p:sp>
        <p:nvSpPr>
          <p:cNvPr id="24582"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pt-BR" smtClean="0"/>
              <a:t>A revolução neolítica</a:t>
            </a:r>
          </a:p>
        </p:txBody>
      </p:sp>
      <p:sp>
        <p:nvSpPr>
          <p:cNvPr id="25603" name="Rectangle 3"/>
          <p:cNvSpPr>
            <a:spLocks noGrp="1" noChangeArrowheads="1"/>
          </p:cNvSpPr>
          <p:nvPr>
            <p:ph type="body" idx="1"/>
          </p:nvPr>
        </p:nvSpPr>
        <p:spPr/>
        <p:txBody>
          <a:bodyPr/>
          <a:lstStyle/>
          <a:p>
            <a:pPr>
              <a:buFont typeface="Wingdings" pitchFamily="2" charset="2"/>
              <a:buNone/>
            </a:pPr>
            <a:endParaRPr lang="pt-BR" smtClean="0"/>
          </a:p>
          <a:p>
            <a:pPr eaLnBrk="1" hangingPunct="1">
              <a:buSzPct val="130000"/>
              <a:buFont typeface="Wingdings" pitchFamily="2" charset="2"/>
              <a:buChar char="§"/>
            </a:pPr>
            <a:r>
              <a:rPr lang="pt-BR" smtClean="0"/>
              <a:t>Identificaç</a:t>
            </a:r>
            <a:r>
              <a:rPr lang="pt-BR" altLang="ja-JP" smtClean="0">
                <a:ea typeface="ＭＳ Ｐゴシック" pitchFamily="34" charset="-128"/>
              </a:rPr>
              <a:t>ão dos</a:t>
            </a:r>
            <a:r>
              <a:rPr lang="pt-BR" smtClean="0"/>
              <a:t> animais de caça e das plantas </a:t>
            </a:r>
            <a:br>
              <a:rPr lang="pt-BR" smtClean="0"/>
            </a:br>
            <a:r>
              <a:rPr lang="pt-BR" smtClean="0"/>
              <a:t>comestíveis ou úteis no tratamento de doenças</a:t>
            </a:r>
          </a:p>
          <a:p>
            <a:pPr eaLnBrk="1" hangingPunct="1">
              <a:buSzPct val="130000"/>
              <a:buFont typeface="Wingdings" pitchFamily="2" charset="2"/>
              <a:buChar char="§"/>
            </a:pPr>
            <a:endParaRPr lang="pt-BR" smtClean="0"/>
          </a:p>
          <a:p>
            <a:pPr eaLnBrk="1" hangingPunct="1">
              <a:buSzPct val="130000"/>
              <a:buFont typeface="Wingdings" pitchFamily="2" charset="2"/>
              <a:buChar char="§"/>
            </a:pPr>
            <a:r>
              <a:rPr lang="pt-BR" smtClean="0"/>
              <a:t>Construç</a:t>
            </a:r>
            <a:r>
              <a:rPr lang="pt-BR" altLang="ja-JP" smtClean="0">
                <a:ea typeface="ＭＳ Ｐゴシック" pitchFamily="34" charset="-128"/>
              </a:rPr>
              <a:t>ão de </a:t>
            </a:r>
            <a:r>
              <a:rPr lang="pt-BR" smtClean="0"/>
              <a:t>canoas, jangadas e barcos, </a:t>
            </a:r>
            <a:br>
              <a:rPr lang="pt-BR" smtClean="0"/>
            </a:br>
            <a:r>
              <a:rPr lang="pt-BR" smtClean="0"/>
              <a:t>importantes para as migrações</a:t>
            </a:r>
          </a:p>
          <a:p>
            <a:pPr eaLnBrk="1" hangingPunct="1">
              <a:buSzPct val="130000"/>
              <a:buFont typeface="Wingdings" pitchFamily="2" charset="2"/>
              <a:buChar char="§"/>
            </a:pPr>
            <a:endParaRPr lang="pt-BR" smtClean="0"/>
          </a:p>
          <a:p>
            <a:pPr eaLnBrk="1" hangingPunct="1">
              <a:buSzPct val="130000"/>
              <a:buFont typeface="Wingdings" pitchFamily="2" charset="2"/>
              <a:buChar char="§"/>
            </a:pPr>
            <a:r>
              <a:rPr lang="pt-BR" smtClean="0"/>
              <a:t>Polimento de instrumentos de pedra, o que criou peças mais duráveis que as usadas anteriormente.</a:t>
            </a:r>
          </a:p>
          <a:p>
            <a:pPr eaLnBrk="1" hangingPunct="1">
              <a:buSzPct val="130000"/>
              <a:buFont typeface="Wingdings" pitchFamily="2" charset="2"/>
              <a:buChar char="§"/>
            </a:pPr>
            <a:endParaRPr lang="pt-BR" smtClean="0"/>
          </a:p>
          <a:p>
            <a:pPr eaLnBrk="1" hangingPunct="1">
              <a:buSzPct val="130000"/>
              <a:buFont typeface="Wingdings" pitchFamily="2" charset="2"/>
              <a:buChar char="§"/>
            </a:pPr>
            <a:r>
              <a:rPr lang="pt-BR" smtClean="0"/>
              <a:t>Desenvolvimento de crenças religiosas</a:t>
            </a:r>
          </a:p>
        </p:txBody>
      </p:sp>
      <p:sp>
        <p:nvSpPr>
          <p:cNvPr id="25604"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
        <p:nvSpPr>
          <p:cNvPr id="24584" name="Rectangle 8"/>
          <p:cNvSpPr>
            <a:spLocks noChangeArrowheads="1"/>
          </p:cNvSpPr>
          <p:nvPr/>
        </p:nvSpPr>
        <p:spPr bwMode="auto">
          <a:xfrm>
            <a:off x="461963" y="806450"/>
            <a:ext cx="7670800" cy="4127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pt-BR" sz="2100"/>
              <a:t>Período Neolítico</a:t>
            </a:r>
            <a:r>
              <a:rPr lang="pt-BR" sz="2100" b="0"/>
              <a:t>: início em cerca de 10 mil anos a.C.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mapa"/>
          <p:cNvPicPr>
            <a:picLocks noChangeAspect="1" noChangeArrowheads="1"/>
          </p:cNvPicPr>
          <p:nvPr/>
        </p:nvPicPr>
        <p:blipFill>
          <a:blip r:embed="rId3"/>
          <a:srcRect/>
          <a:stretch>
            <a:fillRect/>
          </a:stretch>
        </p:blipFill>
        <p:spPr bwMode="auto">
          <a:xfrm>
            <a:off x="3419475" y="1700213"/>
            <a:ext cx="5761038" cy="4478337"/>
          </a:xfrm>
          <a:prstGeom prst="rect">
            <a:avLst/>
          </a:prstGeom>
          <a:noFill/>
          <a:ln w="9525">
            <a:noFill/>
            <a:miter lim="800000"/>
            <a:headEnd/>
            <a:tailEnd/>
          </a:ln>
        </p:spPr>
      </p:pic>
      <p:sp>
        <p:nvSpPr>
          <p:cNvPr id="26627" name="Rectangle 4"/>
          <p:cNvSpPr>
            <a:spLocks noChangeArrowheads="1"/>
          </p:cNvSpPr>
          <p:nvPr/>
        </p:nvSpPr>
        <p:spPr bwMode="auto">
          <a:xfrm>
            <a:off x="468313" y="885825"/>
            <a:ext cx="8064500" cy="2901950"/>
          </a:xfrm>
          <a:prstGeom prst="rect">
            <a:avLst/>
          </a:prstGeom>
          <a:noFill/>
          <a:ln w="9525">
            <a:noFill/>
            <a:miter lim="800000"/>
            <a:headEnd/>
            <a:tailEnd/>
          </a:ln>
        </p:spPr>
        <p:txBody>
          <a:bodyPr>
            <a:spAutoFit/>
          </a:bodyPr>
          <a:lstStyle/>
          <a:p>
            <a:pPr>
              <a:buClr>
                <a:schemeClr val="bg2"/>
              </a:buClr>
              <a:buSzPct val="130000"/>
              <a:buFont typeface="Wingdings" pitchFamily="2" charset="2"/>
              <a:buChar char="§"/>
            </a:pPr>
            <a:r>
              <a:rPr lang="pt-BR" sz="2100" b="0"/>
              <a:t> Agricultura: fonte est</a:t>
            </a:r>
            <a:r>
              <a:rPr lang="pt-BR" altLang="ja-JP" sz="2100" b="0"/>
              <a:t>ável de alimentos</a:t>
            </a:r>
          </a:p>
          <a:p>
            <a:pPr>
              <a:buClr>
                <a:schemeClr val="bg2"/>
              </a:buClr>
              <a:buSzPct val="130000"/>
              <a:buFont typeface="Wingdings" pitchFamily="2" charset="2"/>
              <a:buChar char="§"/>
            </a:pPr>
            <a:endParaRPr lang="pt-BR" altLang="ja-JP" sz="800" b="0"/>
          </a:p>
          <a:p>
            <a:pPr>
              <a:buClr>
                <a:schemeClr val="bg2"/>
              </a:buClr>
              <a:buSzPct val="130000"/>
              <a:buFont typeface="Wingdings" pitchFamily="2" charset="2"/>
              <a:buChar char="§"/>
            </a:pPr>
            <a:r>
              <a:rPr lang="pt-BR" sz="2100" b="0"/>
              <a:t> Fixaç</a:t>
            </a:r>
            <a:r>
              <a:rPr lang="pt-BR" altLang="ja-JP" sz="2100" b="0"/>
              <a:t>ão em </a:t>
            </a:r>
            <a:r>
              <a:rPr lang="pt-BR" sz="2100" b="0"/>
              <a:t>áreas mais férteis, em aldeias de casas</a:t>
            </a:r>
            <a:br>
              <a:rPr lang="pt-BR" sz="2100" b="0"/>
            </a:br>
            <a:r>
              <a:rPr lang="pt-BR" sz="2100" b="0"/>
              <a:t>  de madeira, pedra, </a:t>
            </a:r>
            <a:br>
              <a:rPr lang="pt-BR" sz="2100" b="0"/>
            </a:br>
            <a:r>
              <a:rPr lang="pt-BR" sz="2100" b="0"/>
              <a:t>  barro ou adobe </a:t>
            </a:r>
            <a:br>
              <a:rPr lang="pt-BR" sz="2100" b="0"/>
            </a:br>
            <a:r>
              <a:rPr lang="pt-BR" sz="2100" b="0"/>
              <a:t>  (tijolo de barro)</a:t>
            </a:r>
          </a:p>
          <a:p>
            <a:pPr>
              <a:buClr>
                <a:schemeClr val="bg2"/>
              </a:buClr>
              <a:buSzPct val="130000"/>
              <a:buFont typeface="Wingdings" pitchFamily="2" charset="2"/>
              <a:buChar char="§"/>
            </a:pPr>
            <a:endParaRPr lang="pt-BR" sz="800" b="0"/>
          </a:p>
          <a:p>
            <a:pPr>
              <a:buClr>
                <a:schemeClr val="bg2"/>
              </a:buClr>
              <a:buSzPct val="130000"/>
              <a:buFont typeface="Wingdings" pitchFamily="2" charset="2"/>
              <a:buChar char="§"/>
            </a:pPr>
            <a:r>
              <a:rPr lang="pt-BR" sz="2100" b="0"/>
              <a:t> Domesticação</a:t>
            </a:r>
          </a:p>
          <a:p>
            <a:pPr>
              <a:buClr>
                <a:schemeClr val="bg2"/>
              </a:buClr>
              <a:buSzPct val="130000"/>
              <a:buFont typeface="Wingdings" pitchFamily="2" charset="2"/>
              <a:buNone/>
            </a:pPr>
            <a:r>
              <a:rPr lang="pt-BR" sz="2100" b="0"/>
              <a:t>   de animais </a:t>
            </a:r>
            <a:br>
              <a:rPr lang="pt-BR" sz="2100" b="0"/>
            </a:br>
            <a:r>
              <a:rPr lang="pt-BR" sz="2100" b="0"/>
              <a:t>   e pastoreio</a:t>
            </a:r>
          </a:p>
        </p:txBody>
      </p:sp>
      <p:sp>
        <p:nvSpPr>
          <p:cNvPr id="26628" name="Rectangle 5"/>
          <p:cNvSpPr>
            <a:spLocks noChangeArrowheads="1"/>
          </p:cNvSpPr>
          <p:nvPr/>
        </p:nvSpPr>
        <p:spPr bwMode="auto">
          <a:xfrm>
            <a:off x="827088" y="5243513"/>
            <a:ext cx="2447925" cy="777875"/>
          </a:xfrm>
          <a:prstGeom prst="rect">
            <a:avLst/>
          </a:prstGeom>
          <a:noFill/>
          <a:ln w="9525">
            <a:noFill/>
            <a:miter lim="800000"/>
            <a:headEnd/>
            <a:tailEnd/>
          </a:ln>
        </p:spPr>
        <p:txBody>
          <a:bodyPr>
            <a:spAutoFit/>
          </a:bodyPr>
          <a:lstStyle/>
          <a:p>
            <a:pPr algn="r"/>
            <a:r>
              <a:rPr lang="pt-BR" sz="1500" b="0"/>
              <a:t>As transformações </a:t>
            </a:r>
            <a:br>
              <a:rPr lang="pt-BR" sz="1500" b="0"/>
            </a:br>
            <a:r>
              <a:rPr lang="pt-BR" sz="1500" b="0"/>
              <a:t>agrícolas tiveram início</a:t>
            </a:r>
            <a:br>
              <a:rPr lang="pt-BR" sz="1500" b="0"/>
            </a:br>
            <a:r>
              <a:rPr lang="pt-BR" sz="1500" b="0"/>
              <a:t>no Crescente Fértil.</a:t>
            </a:r>
          </a:p>
        </p:txBody>
      </p:sp>
      <p:sp>
        <p:nvSpPr>
          <p:cNvPr id="26629" name="Rectangle 13"/>
          <p:cNvSpPr>
            <a:spLocks noGrp="1" noChangeArrowheads="1"/>
          </p:cNvSpPr>
          <p:nvPr>
            <p:ph type="title"/>
          </p:nvPr>
        </p:nvSpPr>
        <p:spPr>
          <a:noFill/>
        </p:spPr>
        <p:txBody>
          <a:bodyPr/>
          <a:lstStyle/>
          <a:p>
            <a:pPr eaLnBrk="1" hangingPunct="1"/>
            <a:r>
              <a:rPr lang="pt-BR" smtClean="0"/>
              <a:t>A descoberta da agricultura (</a:t>
            </a:r>
            <a:r>
              <a:rPr lang="pt-BR" i="1" smtClean="0"/>
              <a:t>c</a:t>
            </a:r>
            <a:r>
              <a:rPr lang="pt-BR" smtClean="0"/>
              <a:t>. 8000 mil a.C.)</a:t>
            </a:r>
          </a:p>
        </p:txBody>
      </p:sp>
      <p:sp>
        <p:nvSpPr>
          <p:cNvPr id="26630"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9" descr="multimidia">
            <a:hlinkClick r:id="rId3" action="ppaction://hlinkfile"/>
          </p:cNvPr>
          <p:cNvPicPr>
            <a:picLocks noChangeAspect="1" noChangeArrowheads="1"/>
          </p:cNvPicPr>
          <p:nvPr/>
        </p:nvPicPr>
        <p:blipFill>
          <a:blip r:embed="rId4"/>
          <a:srcRect/>
          <a:stretch>
            <a:fillRect/>
          </a:stretch>
        </p:blipFill>
        <p:spPr bwMode="auto">
          <a:xfrm>
            <a:off x="107950" y="188913"/>
            <a:ext cx="671513" cy="679450"/>
          </a:xfrm>
          <a:prstGeom prst="rect">
            <a:avLst/>
          </a:prstGeom>
          <a:noFill/>
          <a:ln w="9525">
            <a:noFill/>
            <a:miter lim="800000"/>
            <a:headEnd/>
            <a:tailEnd/>
          </a:ln>
        </p:spPr>
      </p:pic>
      <p:sp>
        <p:nvSpPr>
          <p:cNvPr id="27651" name="Rectangle 5"/>
          <p:cNvSpPr>
            <a:spLocks noChangeArrowheads="1"/>
          </p:cNvSpPr>
          <p:nvPr/>
        </p:nvSpPr>
        <p:spPr bwMode="auto">
          <a:xfrm>
            <a:off x="1114425" y="0"/>
            <a:ext cx="8101013" cy="6323013"/>
          </a:xfrm>
          <a:prstGeom prst="rect">
            <a:avLst/>
          </a:prstGeom>
          <a:solidFill>
            <a:schemeClr val="tx1"/>
          </a:solidFill>
          <a:ln w="9525">
            <a:solidFill>
              <a:schemeClr val="tx1"/>
            </a:solidFill>
            <a:miter lim="800000"/>
            <a:headEnd/>
            <a:tailEnd/>
          </a:ln>
        </p:spPr>
        <p:txBody>
          <a:bodyPr wrap="none" anchor="ctr"/>
          <a:lstStyle/>
          <a:p>
            <a:endParaRPr lang="pt-BR" b="0"/>
          </a:p>
        </p:txBody>
      </p:sp>
      <p:sp>
        <p:nvSpPr>
          <p:cNvPr id="27652" name="Text Box 37"/>
          <p:cNvSpPr txBox="1">
            <a:spLocks noChangeArrowheads="1"/>
          </p:cNvSpPr>
          <p:nvPr/>
        </p:nvSpPr>
        <p:spPr bwMode="auto">
          <a:xfrm>
            <a:off x="1331913" y="1065213"/>
            <a:ext cx="7272337" cy="304800"/>
          </a:xfrm>
          <a:prstGeom prst="rect">
            <a:avLst/>
          </a:prstGeom>
          <a:noFill/>
          <a:ln w="9525">
            <a:noFill/>
            <a:miter lim="800000"/>
            <a:headEnd/>
            <a:tailEnd/>
          </a:ln>
        </p:spPr>
        <p:txBody>
          <a:bodyPr>
            <a:spAutoFit/>
          </a:bodyPr>
          <a:lstStyle/>
          <a:p>
            <a:r>
              <a:rPr lang="pt-BR" sz="1400">
                <a:solidFill>
                  <a:schemeClr val="bg1"/>
                </a:solidFill>
              </a:rPr>
              <a:t>Clique na imagem abaixo</a:t>
            </a:r>
            <a:r>
              <a:rPr lang="pt-BR" sz="1400"/>
              <a:t> </a:t>
            </a:r>
            <a:r>
              <a:rPr lang="pt-BR" sz="1400">
                <a:solidFill>
                  <a:schemeClr val="bg1"/>
                </a:solidFill>
              </a:rPr>
              <a:t>para ver o mapa animado.</a:t>
            </a:r>
          </a:p>
        </p:txBody>
      </p:sp>
      <p:sp>
        <p:nvSpPr>
          <p:cNvPr id="27653" name="Text Box 38"/>
          <p:cNvSpPr txBox="1">
            <a:spLocks noChangeArrowheads="1"/>
          </p:cNvSpPr>
          <p:nvPr/>
        </p:nvSpPr>
        <p:spPr bwMode="auto">
          <a:xfrm>
            <a:off x="1331913" y="188913"/>
            <a:ext cx="9067800" cy="822325"/>
          </a:xfrm>
          <a:prstGeom prst="rect">
            <a:avLst/>
          </a:prstGeom>
          <a:noFill/>
          <a:ln w="9525">
            <a:noFill/>
            <a:miter lim="800000"/>
            <a:headEnd/>
            <a:tailEnd/>
          </a:ln>
        </p:spPr>
        <p:txBody>
          <a:bodyPr>
            <a:spAutoFit/>
          </a:bodyPr>
          <a:lstStyle/>
          <a:p>
            <a:r>
              <a:rPr lang="pt-BR" sz="2400">
                <a:solidFill>
                  <a:schemeClr val="bg1"/>
                </a:solidFill>
              </a:rPr>
              <a:t>Origens da agricultura e da pecuária </a:t>
            </a:r>
          </a:p>
          <a:p>
            <a:r>
              <a:rPr lang="pt-BR" sz="2400">
                <a:solidFill>
                  <a:schemeClr val="bg1"/>
                </a:solidFill>
              </a:rPr>
              <a:t>(8000 a.C. – 3000 a.C.)</a:t>
            </a:r>
            <a:endParaRPr lang="pt-BR" altLang="ja-JP" sz="2400">
              <a:solidFill>
                <a:schemeClr val="bg1"/>
              </a:solidFill>
            </a:endParaRPr>
          </a:p>
        </p:txBody>
      </p:sp>
      <p:pic>
        <p:nvPicPr>
          <p:cNvPr id="27654" name="Picture 12">
            <a:hlinkClick r:id="rId5" action="ppaction://hlinkfile"/>
          </p:cNvPr>
          <p:cNvPicPr>
            <a:picLocks noChangeAspect="1" noChangeArrowheads="1"/>
          </p:cNvPicPr>
          <p:nvPr/>
        </p:nvPicPr>
        <p:blipFill>
          <a:blip r:embed="rId6"/>
          <a:srcRect/>
          <a:stretch>
            <a:fillRect/>
          </a:stretch>
        </p:blipFill>
        <p:spPr bwMode="auto">
          <a:xfrm>
            <a:off x="1547813" y="1457325"/>
            <a:ext cx="6337300" cy="4722813"/>
          </a:xfrm>
          <a:prstGeom prst="rect">
            <a:avLst/>
          </a:prstGeom>
          <a:noFill/>
          <a:ln w="9525">
            <a:noFill/>
            <a:miter lim="800000"/>
            <a:headEnd/>
            <a:tailEnd/>
          </a:ln>
        </p:spPr>
      </p:pic>
      <p:sp>
        <p:nvSpPr>
          <p:cNvPr id="27655"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A vida nas aldeias neol</a:t>
            </a:r>
            <a:r>
              <a:rPr lang="en-US" altLang="ja-JP" smtClean="0">
                <a:ea typeface="ＭＳ Ｐゴシック" pitchFamily="34" charset="-128"/>
              </a:rPr>
              <a:t>íticas</a:t>
            </a:r>
            <a:endParaRPr lang="pt-BR" smtClean="0"/>
          </a:p>
        </p:txBody>
      </p:sp>
      <p:sp>
        <p:nvSpPr>
          <p:cNvPr id="28675" name="Rectangle 3"/>
          <p:cNvSpPr>
            <a:spLocks noGrp="1" noChangeArrowheads="1"/>
          </p:cNvSpPr>
          <p:nvPr>
            <p:ph type="body" idx="1"/>
          </p:nvPr>
        </p:nvSpPr>
        <p:spPr>
          <a:xfrm>
            <a:off x="457200" y="908050"/>
            <a:ext cx="8229600" cy="4176713"/>
          </a:xfrm>
        </p:spPr>
        <p:txBody>
          <a:bodyPr/>
          <a:lstStyle/>
          <a:p>
            <a:pPr marL="268288" indent="-268288" eaLnBrk="1" hangingPunct="1">
              <a:spcBef>
                <a:spcPct val="70000"/>
              </a:spcBef>
              <a:buSzPct val="130000"/>
              <a:buFont typeface="Wingdings" pitchFamily="2" charset="2"/>
              <a:buChar char="§"/>
            </a:pPr>
            <a:r>
              <a:rPr lang="pt-BR" smtClean="0"/>
              <a:t>Comunidade de poucas famílias extensas </a:t>
            </a:r>
            <a:r>
              <a:rPr lang="pt-BR" smtClean="0">
                <a:sym typeface="Symbol" pitchFamily="18" charset="2"/>
              </a:rPr>
              <a:t> </a:t>
            </a:r>
            <a:r>
              <a:rPr lang="pt-BR" smtClean="0"/>
              <a:t>clãs</a:t>
            </a:r>
          </a:p>
          <a:p>
            <a:pPr marL="268288" indent="-268288" eaLnBrk="1" hangingPunct="1">
              <a:spcBef>
                <a:spcPct val="70000"/>
              </a:spcBef>
              <a:buSzPct val="130000"/>
              <a:buFont typeface="Wingdings" pitchFamily="2" charset="2"/>
              <a:buChar char="§"/>
            </a:pPr>
            <a:r>
              <a:rPr lang="pt-BR" b="1" smtClean="0"/>
              <a:t>Clã</a:t>
            </a:r>
            <a:r>
              <a:rPr lang="pt-BR" smtClean="0"/>
              <a:t> </a:t>
            </a:r>
            <a:r>
              <a:rPr lang="pt-BR" smtClean="0">
                <a:sym typeface="Symbol" pitchFamily="18" charset="2"/>
              </a:rPr>
              <a:t></a:t>
            </a:r>
            <a:r>
              <a:rPr lang="pt-BR" smtClean="0"/>
              <a:t> antepassado comum</a:t>
            </a:r>
          </a:p>
          <a:p>
            <a:pPr marL="268288" indent="-268288" eaLnBrk="1" hangingPunct="1">
              <a:spcBef>
                <a:spcPct val="70000"/>
              </a:spcBef>
              <a:buSzPct val="130000"/>
              <a:buFont typeface="Wingdings" pitchFamily="2" charset="2"/>
              <a:buChar char="§"/>
            </a:pPr>
            <a:r>
              <a:rPr lang="pt-BR" b="1" smtClean="0"/>
              <a:t>Tribo </a:t>
            </a:r>
            <a:r>
              <a:rPr lang="pt-BR" smtClean="0">
                <a:sym typeface="Symbol" pitchFamily="18" charset="2"/>
              </a:rPr>
              <a:t> v</a:t>
            </a:r>
            <a:r>
              <a:rPr lang="pt-BR" altLang="ja-JP" smtClean="0">
                <a:ea typeface="ＭＳ Ｐゴシック" pitchFamily="34" charset="-128"/>
                <a:sym typeface="Symbol" pitchFamily="18" charset="2"/>
              </a:rPr>
              <a:t>ários </a:t>
            </a:r>
            <a:r>
              <a:rPr lang="pt-BR" smtClean="0"/>
              <a:t>clãs</a:t>
            </a:r>
          </a:p>
          <a:p>
            <a:pPr marL="268288" indent="-268288" eaLnBrk="1" hangingPunct="1">
              <a:spcBef>
                <a:spcPct val="70000"/>
              </a:spcBef>
              <a:buSzPct val="130000"/>
              <a:buFont typeface="Wingdings" pitchFamily="2" charset="2"/>
              <a:buChar char="§"/>
            </a:pPr>
            <a:r>
              <a:rPr lang="pt-BR" b="1" smtClean="0"/>
              <a:t>Anci</a:t>
            </a:r>
            <a:r>
              <a:rPr lang="pt-BR" altLang="ja-JP" b="1" smtClean="0">
                <a:ea typeface="ＭＳ Ｐゴシック" pitchFamily="34" charset="-128"/>
              </a:rPr>
              <a:t>ãos</a:t>
            </a:r>
            <a:r>
              <a:rPr lang="pt-BR" altLang="ja-JP" smtClean="0">
                <a:ea typeface="ＭＳ Ｐゴシック" pitchFamily="34" charset="-128"/>
              </a:rPr>
              <a:t>: </a:t>
            </a:r>
            <a:r>
              <a:rPr lang="pt-BR" smtClean="0"/>
              <a:t>chefes de família </a:t>
            </a:r>
            <a:r>
              <a:rPr lang="pt-BR" smtClean="0">
                <a:sym typeface="Symbol" pitchFamily="18" charset="2"/>
              </a:rPr>
              <a:t> </a:t>
            </a:r>
            <a:r>
              <a:rPr lang="pt-BR" smtClean="0"/>
              <a:t>administrar conflitos.</a:t>
            </a:r>
          </a:p>
          <a:p>
            <a:pPr marL="268288" indent="-268288" eaLnBrk="1" hangingPunct="1">
              <a:spcBef>
                <a:spcPct val="70000"/>
              </a:spcBef>
              <a:buSzPct val="130000"/>
              <a:buFont typeface="Wingdings" pitchFamily="2" charset="2"/>
              <a:buChar char="§"/>
            </a:pPr>
            <a:r>
              <a:rPr lang="pt-BR" b="1" smtClean="0"/>
              <a:t>Patriarca</a:t>
            </a:r>
            <a:r>
              <a:rPr lang="pt-BR" smtClean="0"/>
              <a:t>: líder religioso e político; devia proteger</a:t>
            </a:r>
            <a:br>
              <a:rPr lang="pt-BR" smtClean="0"/>
            </a:br>
            <a:r>
              <a:rPr lang="pt-BR" smtClean="0"/>
              <a:t>a comunidade dos ataques de grupos rivais, que investiam contra as aldeias em busca de alimentos</a:t>
            </a:r>
            <a:br>
              <a:rPr lang="pt-BR" smtClean="0"/>
            </a:br>
            <a:r>
              <a:rPr lang="pt-BR" smtClean="0"/>
              <a:t>e de animais domesticados.</a:t>
            </a:r>
          </a:p>
        </p:txBody>
      </p:sp>
      <p:sp>
        <p:nvSpPr>
          <p:cNvPr id="28676"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title"/>
          </p:nvPr>
        </p:nvSpPr>
        <p:spPr>
          <a:noFill/>
        </p:spPr>
        <p:txBody>
          <a:bodyPr/>
          <a:lstStyle/>
          <a:p>
            <a:pPr eaLnBrk="1" hangingPunct="1"/>
            <a:r>
              <a:rPr lang="pt-BR" smtClean="0"/>
              <a:t>A vida nas aldeias neol</a:t>
            </a:r>
            <a:r>
              <a:rPr lang="pt-BR" altLang="ja-JP" smtClean="0">
                <a:ea typeface="ＭＳ Ｐゴシック" pitchFamily="34" charset="-128"/>
              </a:rPr>
              <a:t>íticas</a:t>
            </a:r>
            <a:endParaRPr lang="pt-BR" smtClean="0"/>
          </a:p>
        </p:txBody>
      </p:sp>
      <p:sp>
        <p:nvSpPr>
          <p:cNvPr id="29699" name="Rectangle 8"/>
          <p:cNvSpPr>
            <a:spLocks noGrp="1" noChangeArrowheads="1"/>
          </p:cNvSpPr>
          <p:nvPr>
            <p:ph type="body" idx="1"/>
          </p:nvPr>
        </p:nvSpPr>
        <p:spPr>
          <a:noFill/>
        </p:spPr>
        <p:txBody>
          <a:bodyPr/>
          <a:lstStyle/>
          <a:p>
            <a:pPr eaLnBrk="1" hangingPunct="1">
              <a:spcBef>
                <a:spcPct val="70000"/>
              </a:spcBef>
              <a:buSzPct val="130000"/>
              <a:buFont typeface="Wingdings" pitchFamily="2" charset="2"/>
              <a:buChar char="§"/>
            </a:pPr>
            <a:r>
              <a:rPr lang="pt-BR" smtClean="0"/>
              <a:t>Cultivo dos campos (colheita coletiva) </a:t>
            </a:r>
            <a:r>
              <a:rPr lang="pt-BR" smtClean="0">
                <a:sym typeface="Symbol" pitchFamily="18" charset="2"/>
              </a:rPr>
              <a:t> </a:t>
            </a:r>
            <a:r>
              <a:rPr lang="pt-BR" smtClean="0"/>
              <a:t>trigo e cevada</a:t>
            </a:r>
          </a:p>
          <a:p>
            <a:pPr eaLnBrk="1" hangingPunct="1">
              <a:spcBef>
                <a:spcPct val="70000"/>
              </a:spcBef>
              <a:buSzPct val="130000"/>
              <a:buFont typeface="Wingdings" pitchFamily="2" charset="2"/>
              <a:buChar char="§"/>
            </a:pPr>
            <a:r>
              <a:rPr lang="pt-BR" b="1" smtClean="0"/>
              <a:t>Divisão do trabalho</a:t>
            </a:r>
            <a:r>
              <a:rPr lang="pt-BR" smtClean="0"/>
              <a:t>: diferenciação entre as tarefas dos homens e as das mulheres; não h</a:t>
            </a:r>
            <a:r>
              <a:rPr lang="pt-BR" altLang="ja-JP" smtClean="0">
                <a:ea typeface="ＭＳ Ｐゴシック" pitchFamily="34" charset="-128"/>
              </a:rPr>
              <a:t>á </a:t>
            </a:r>
            <a:r>
              <a:rPr lang="pt-BR" smtClean="0"/>
              <a:t>trabalhadores especializados.</a:t>
            </a:r>
          </a:p>
          <a:p>
            <a:pPr eaLnBrk="1" hangingPunct="1">
              <a:spcBef>
                <a:spcPct val="70000"/>
              </a:spcBef>
              <a:buSzPct val="130000"/>
              <a:buFont typeface="Wingdings" pitchFamily="2" charset="2"/>
              <a:buChar char="§"/>
            </a:pPr>
            <a:r>
              <a:rPr lang="pt-BR" b="1" smtClean="0"/>
              <a:t>Economia</a:t>
            </a:r>
            <a:r>
              <a:rPr lang="pt-BR" smtClean="0"/>
              <a:t>: de subsistência (poucos excedentes)</a:t>
            </a:r>
          </a:p>
          <a:p>
            <a:pPr eaLnBrk="1" hangingPunct="1">
              <a:spcBef>
                <a:spcPct val="70000"/>
              </a:spcBef>
              <a:buSzPct val="130000"/>
              <a:buFont typeface="Wingdings" pitchFamily="2" charset="2"/>
              <a:buChar char="§"/>
            </a:pPr>
            <a:r>
              <a:rPr lang="pt-BR" b="1" smtClean="0"/>
              <a:t>Criaç</a:t>
            </a:r>
            <a:r>
              <a:rPr lang="pt-BR" altLang="ja-JP" b="1" smtClean="0">
                <a:ea typeface="ＭＳ Ｐゴシック" pitchFamily="34" charset="-128"/>
              </a:rPr>
              <a:t>ão</a:t>
            </a:r>
            <a:r>
              <a:rPr lang="pt-BR" altLang="ja-JP" smtClean="0">
                <a:ea typeface="ＭＳ Ｐゴシック" pitchFamily="34" charset="-128"/>
              </a:rPr>
              <a:t>: </a:t>
            </a:r>
            <a:r>
              <a:rPr lang="pt-BR" smtClean="0"/>
              <a:t>cabras, porcos e bovinos</a:t>
            </a:r>
          </a:p>
          <a:p>
            <a:pPr eaLnBrk="1" hangingPunct="1">
              <a:spcBef>
                <a:spcPct val="70000"/>
              </a:spcBef>
              <a:buSzPct val="130000"/>
              <a:buFont typeface="Wingdings" pitchFamily="2" charset="2"/>
              <a:buChar char="§"/>
            </a:pPr>
            <a:r>
              <a:rPr lang="pt-BR" b="1" smtClean="0"/>
              <a:t>Fabricaç</a:t>
            </a:r>
            <a:r>
              <a:rPr lang="pt-BR" altLang="ja-JP" b="1" smtClean="0">
                <a:ea typeface="ＭＳ Ｐゴシック" pitchFamily="34" charset="-128"/>
              </a:rPr>
              <a:t>ão de vestimentas</a:t>
            </a:r>
            <a:r>
              <a:rPr lang="pt-BR" altLang="ja-JP" smtClean="0">
                <a:ea typeface="ＭＳ Ｐゴシック" pitchFamily="34" charset="-128"/>
              </a:rPr>
              <a:t>: </a:t>
            </a:r>
            <a:r>
              <a:rPr lang="pt-BR" smtClean="0"/>
              <a:t>linho e lã</a:t>
            </a:r>
          </a:p>
        </p:txBody>
      </p:sp>
      <p:sp>
        <p:nvSpPr>
          <p:cNvPr id="29700"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9" name="Line 13"/>
          <p:cNvSpPr>
            <a:spLocks noChangeShapeType="1"/>
          </p:cNvSpPr>
          <p:nvPr/>
        </p:nvSpPr>
        <p:spPr bwMode="auto">
          <a:xfrm>
            <a:off x="4643438" y="3789363"/>
            <a:ext cx="0" cy="360362"/>
          </a:xfrm>
          <a:prstGeom prst="line">
            <a:avLst/>
          </a:prstGeom>
          <a:noFill/>
          <a:ln w="25400">
            <a:solidFill>
              <a:srgbClr val="000099"/>
            </a:solidFill>
            <a:round/>
            <a:headEnd type="oval" w="med" len="med"/>
            <a:tailEnd type="triangle" w="med" len="med"/>
          </a:ln>
        </p:spPr>
        <p:txBody>
          <a:bodyPr/>
          <a:lstStyle/>
          <a:p>
            <a:endParaRPr lang="pt-BR"/>
          </a:p>
        </p:txBody>
      </p:sp>
      <p:sp>
        <p:nvSpPr>
          <p:cNvPr id="29710" name="Line 14"/>
          <p:cNvSpPr>
            <a:spLocks noChangeShapeType="1"/>
          </p:cNvSpPr>
          <p:nvPr/>
        </p:nvSpPr>
        <p:spPr bwMode="auto">
          <a:xfrm>
            <a:off x="4643438" y="4654550"/>
            <a:ext cx="0" cy="360363"/>
          </a:xfrm>
          <a:prstGeom prst="line">
            <a:avLst/>
          </a:prstGeom>
          <a:noFill/>
          <a:ln w="25400">
            <a:solidFill>
              <a:srgbClr val="000099"/>
            </a:solidFill>
            <a:round/>
            <a:headEnd type="oval" w="med" len="med"/>
            <a:tailEnd type="triangle" w="med" len="med"/>
          </a:ln>
        </p:spPr>
        <p:txBody>
          <a:bodyPr/>
          <a:lstStyle/>
          <a:p>
            <a:endParaRPr lang="pt-BR"/>
          </a:p>
        </p:txBody>
      </p:sp>
      <p:sp>
        <p:nvSpPr>
          <p:cNvPr id="30724" name="Rectangle 2"/>
          <p:cNvSpPr>
            <a:spLocks noGrp="1" noChangeArrowheads="1"/>
          </p:cNvSpPr>
          <p:nvPr>
            <p:ph type="title"/>
          </p:nvPr>
        </p:nvSpPr>
        <p:spPr/>
        <p:txBody>
          <a:bodyPr/>
          <a:lstStyle/>
          <a:p>
            <a:pPr eaLnBrk="1" hangingPunct="1"/>
            <a:r>
              <a:rPr lang="en-US" sz="2100" smtClean="0"/>
              <a:t/>
            </a:r>
            <a:br>
              <a:rPr lang="en-US" sz="2100" smtClean="0"/>
            </a:br>
            <a:r>
              <a:rPr lang="en-US" smtClean="0"/>
              <a:t>As condições para a formação das cidades</a:t>
            </a:r>
            <a:r>
              <a:rPr lang="en-US" altLang="ja-JP" smtClean="0">
                <a:ea typeface="ＭＳ Ｐゴシック" pitchFamily="34" charset="-128"/>
              </a:rPr>
              <a:t/>
            </a:r>
            <a:br>
              <a:rPr lang="en-US" altLang="ja-JP" smtClean="0">
                <a:ea typeface="ＭＳ Ｐゴシック" pitchFamily="34" charset="-128"/>
              </a:rPr>
            </a:br>
            <a:endParaRPr lang="pt-BR" smtClean="0"/>
          </a:p>
        </p:txBody>
      </p:sp>
      <p:sp>
        <p:nvSpPr>
          <p:cNvPr id="30725" name="Rectangle 3"/>
          <p:cNvSpPr>
            <a:spLocks noGrp="1" noChangeArrowheads="1"/>
          </p:cNvSpPr>
          <p:nvPr>
            <p:ph type="body" idx="1"/>
          </p:nvPr>
        </p:nvSpPr>
        <p:spPr>
          <a:xfrm>
            <a:off x="457200" y="908050"/>
            <a:ext cx="8435975" cy="3313113"/>
          </a:xfrm>
        </p:spPr>
        <p:txBody>
          <a:bodyPr/>
          <a:lstStyle/>
          <a:p>
            <a:pPr eaLnBrk="1" hangingPunct="1">
              <a:buSzPct val="130000"/>
              <a:buFont typeface="Wingdings" pitchFamily="2" charset="2"/>
              <a:buChar char="§"/>
            </a:pPr>
            <a:r>
              <a:rPr lang="pt-BR" b="1" smtClean="0"/>
              <a:t>Aldeias</a:t>
            </a:r>
            <a:r>
              <a:rPr lang="pt-BR" smtClean="0"/>
              <a:t>: cercadas de muros de proteção</a:t>
            </a:r>
          </a:p>
          <a:p>
            <a:pPr eaLnBrk="1" hangingPunct="1">
              <a:buSzPct val="130000"/>
              <a:buFont typeface="Wingdings" pitchFamily="2" charset="2"/>
              <a:buChar char="§"/>
            </a:pPr>
            <a:r>
              <a:rPr lang="pt-BR" smtClean="0"/>
              <a:t>Conhecimento do regime das chuvas e das estiagens</a:t>
            </a:r>
          </a:p>
          <a:p>
            <a:pPr eaLnBrk="1" hangingPunct="1">
              <a:buSzPct val="130000"/>
              <a:buFont typeface="Wingdings" pitchFamily="2" charset="2"/>
              <a:buChar char="§"/>
            </a:pPr>
            <a:r>
              <a:rPr lang="pt-BR" smtClean="0"/>
              <a:t>Drenagem dos pântanos para ampliar as áreas de cultivo.</a:t>
            </a:r>
          </a:p>
          <a:p>
            <a:pPr eaLnBrk="1" hangingPunct="1">
              <a:buSzPct val="130000"/>
              <a:buFont typeface="Wingdings" pitchFamily="2" charset="2"/>
              <a:buChar char="§"/>
            </a:pPr>
            <a:r>
              <a:rPr lang="pt-BR" smtClean="0"/>
              <a:t>Construç</a:t>
            </a:r>
            <a:r>
              <a:rPr lang="pt-BR" altLang="ja-JP" smtClean="0">
                <a:ea typeface="ＭＳ Ｐゴシック" pitchFamily="34" charset="-128"/>
              </a:rPr>
              <a:t>ão de </a:t>
            </a:r>
            <a:r>
              <a:rPr lang="pt-BR" smtClean="0"/>
              <a:t>diques e canais de irrigação</a:t>
            </a:r>
          </a:p>
          <a:p>
            <a:pPr eaLnBrk="1" hangingPunct="1">
              <a:buSzPct val="130000"/>
              <a:buFont typeface="Wingdings" pitchFamily="2" charset="2"/>
              <a:buChar char="§"/>
            </a:pPr>
            <a:r>
              <a:rPr lang="pt-BR" b="1" smtClean="0"/>
              <a:t>Novas técnicas de plantio</a:t>
            </a:r>
            <a:r>
              <a:rPr lang="pt-BR" smtClean="0"/>
              <a:t>: arado semeador</a:t>
            </a:r>
          </a:p>
        </p:txBody>
      </p:sp>
      <p:sp>
        <p:nvSpPr>
          <p:cNvPr id="29706" name="Rectangle 10"/>
          <p:cNvSpPr>
            <a:spLocks noChangeArrowheads="1"/>
          </p:cNvSpPr>
          <p:nvPr/>
        </p:nvSpPr>
        <p:spPr bwMode="auto">
          <a:xfrm>
            <a:off x="1260475" y="3448050"/>
            <a:ext cx="6726238" cy="412750"/>
          </a:xfrm>
          <a:prstGeom prst="rect">
            <a:avLst/>
          </a:prstGeom>
          <a:solidFill>
            <a:srgbClr val="000099"/>
          </a:solidFill>
          <a:ln w="9525">
            <a:noFill/>
            <a:miter lim="800000"/>
            <a:headEnd/>
            <a:tailEnd/>
          </a:ln>
        </p:spPr>
        <p:txBody>
          <a:bodyPr wrap="none">
            <a:spAutoFit/>
          </a:bodyPr>
          <a:lstStyle/>
          <a:p>
            <a:pPr algn="ctr" eaLnBrk="1" hangingPunct="1"/>
            <a:r>
              <a:rPr lang="en-US" sz="2100">
                <a:solidFill>
                  <a:schemeClr val="bg1"/>
                </a:solidFill>
              </a:rPr>
              <a:t>Agricultura irrigada + avanços tecnológicos</a:t>
            </a:r>
            <a:endParaRPr lang="pt-BR" sz="2100">
              <a:solidFill>
                <a:schemeClr val="bg1"/>
              </a:solidFill>
            </a:endParaRPr>
          </a:p>
        </p:txBody>
      </p:sp>
      <p:sp>
        <p:nvSpPr>
          <p:cNvPr id="29705" name="Text Box 9"/>
          <p:cNvSpPr txBox="1">
            <a:spLocks noChangeArrowheads="1"/>
          </p:cNvSpPr>
          <p:nvPr/>
        </p:nvSpPr>
        <p:spPr bwMode="auto">
          <a:xfrm>
            <a:off x="1835150" y="4313238"/>
            <a:ext cx="5545138" cy="412750"/>
          </a:xfrm>
          <a:prstGeom prst="rect">
            <a:avLst/>
          </a:prstGeom>
          <a:solidFill>
            <a:srgbClr val="000099"/>
          </a:solidFill>
          <a:ln w="9525">
            <a:noFill/>
            <a:miter lim="800000"/>
            <a:headEnd/>
            <a:tailEnd/>
          </a:ln>
        </p:spPr>
        <p:txBody>
          <a:bodyPr>
            <a:spAutoFit/>
          </a:bodyPr>
          <a:lstStyle/>
          <a:p>
            <a:pPr algn="ctr" eaLnBrk="1" hangingPunct="1">
              <a:spcBef>
                <a:spcPct val="50000"/>
              </a:spcBef>
            </a:pPr>
            <a:r>
              <a:rPr lang="en-US" sz="2100">
                <a:solidFill>
                  <a:schemeClr val="bg1"/>
                </a:solidFill>
              </a:rPr>
              <a:t>Aumento na produção de alimentos</a:t>
            </a:r>
            <a:endParaRPr lang="pt-BR" sz="2100">
              <a:solidFill>
                <a:schemeClr val="bg1"/>
              </a:solidFill>
            </a:endParaRPr>
          </a:p>
        </p:txBody>
      </p:sp>
      <p:sp>
        <p:nvSpPr>
          <p:cNvPr id="29704" name="Text Box 8"/>
          <p:cNvSpPr txBox="1">
            <a:spLocks noChangeArrowheads="1"/>
          </p:cNvSpPr>
          <p:nvPr/>
        </p:nvSpPr>
        <p:spPr bwMode="auto">
          <a:xfrm>
            <a:off x="2051050" y="5176838"/>
            <a:ext cx="4968875" cy="412750"/>
          </a:xfrm>
          <a:prstGeom prst="rect">
            <a:avLst/>
          </a:prstGeom>
          <a:solidFill>
            <a:srgbClr val="000099"/>
          </a:solidFill>
          <a:ln w="9525">
            <a:noFill/>
            <a:miter lim="800000"/>
            <a:headEnd/>
            <a:tailEnd/>
          </a:ln>
        </p:spPr>
        <p:txBody>
          <a:bodyPr>
            <a:spAutoFit/>
          </a:bodyPr>
          <a:lstStyle/>
          <a:p>
            <a:pPr algn="ctr" eaLnBrk="1" hangingPunct="1">
              <a:spcBef>
                <a:spcPct val="50000"/>
              </a:spcBef>
            </a:pPr>
            <a:r>
              <a:rPr lang="pt-BR" sz="2100">
                <a:solidFill>
                  <a:schemeClr val="bg1"/>
                </a:solidFill>
              </a:rPr>
              <a:t>Excedentes em grande escala</a:t>
            </a:r>
          </a:p>
        </p:txBody>
      </p:sp>
      <p:sp>
        <p:nvSpPr>
          <p:cNvPr id="30729"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nimBg="1"/>
      <p:bldP spid="29710" grpId="0" animBg="1"/>
      <p:bldP spid="29705" grpId="0" animBg="1"/>
      <p:bldP spid="297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4" name="Line 14"/>
          <p:cNvSpPr>
            <a:spLocks noChangeShapeType="1"/>
          </p:cNvSpPr>
          <p:nvPr/>
        </p:nvSpPr>
        <p:spPr bwMode="auto">
          <a:xfrm>
            <a:off x="4705350" y="4090988"/>
            <a:ext cx="0" cy="360362"/>
          </a:xfrm>
          <a:prstGeom prst="line">
            <a:avLst/>
          </a:prstGeom>
          <a:noFill/>
          <a:ln w="25400">
            <a:solidFill>
              <a:srgbClr val="0033CC"/>
            </a:solidFill>
            <a:round/>
            <a:headEnd type="oval" w="med" len="med"/>
            <a:tailEnd type="triangle" w="med" len="med"/>
          </a:ln>
        </p:spPr>
        <p:txBody>
          <a:bodyPr/>
          <a:lstStyle/>
          <a:p>
            <a:endParaRPr lang="pt-BR"/>
          </a:p>
        </p:txBody>
      </p:sp>
      <p:sp>
        <p:nvSpPr>
          <p:cNvPr id="30736" name="Line 16"/>
          <p:cNvSpPr>
            <a:spLocks noChangeShapeType="1"/>
          </p:cNvSpPr>
          <p:nvPr/>
        </p:nvSpPr>
        <p:spPr bwMode="auto">
          <a:xfrm>
            <a:off x="4667250" y="5026025"/>
            <a:ext cx="0" cy="360363"/>
          </a:xfrm>
          <a:prstGeom prst="line">
            <a:avLst/>
          </a:prstGeom>
          <a:noFill/>
          <a:ln w="25400">
            <a:solidFill>
              <a:srgbClr val="0033CC"/>
            </a:solidFill>
            <a:round/>
            <a:headEnd type="oval" w="med" len="med"/>
            <a:tailEnd type="triangle" w="med" len="med"/>
          </a:ln>
        </p:spPr>
        <p:txBody>
          <a:bodyPr/>
          <a:lstStyle/>
          <a:p>
            <a:endParaRPr lang="pt-BR"/>
          </a:p>
        </p:txBody>
      </p:sp>
      <p:sp>
        <p:nvSpPr>
          <p:cNvPr id="30728" name="Line 8"/>
          <p:cNvSpPr>
            <a:spLocks noChangeShapeType="1"/>
          </p:cNvSpPr>
          <p:nvPr/>
        </p:nvSpPr>
        <p:spPr bwMode="auto">
          <a:xfrm>
            <a:off x="4689475" y="1327150"/>
            <a:ext cx="0" cy="360363"/>
          </a:xfrm>
          <a:prstGeom prst="line">
            <a:avLst/>
          </a:prstGeom>
          <a:noFill/>
          <a:ln w="25400">
            <a:solidFill>
              <a:srgbClr val="000099"/>
            </a:solidFill>
            <a:round/>
            <a:headEnd type="oval" w="med" len="med"/>
            <a:tailEnd type="triangle" w="med" len="med"/>
          </a:ln>
        </p:spPr>
        <p:txBody>
          <a:bodyPr/>
          <a:lstStyle/>
          <a:p>
            <a:endParaRPr lang="pt-BR"/>
          </a:p>
        </p:txBody>
      </p:sp>
      <p:sp>
        <p:nvSpPr>
          <p:cNvPr id="30730" name="Line 10"/>
          <p:cNvSpPr>
            <a:spLocks noChangeShapeType="1"/>
          </p:cNvSpPr>
          <p:nvPr/>
        </p:nvSpPr>
        <p:spPr bwMode="auto">
          <a:xfrm>
            <a:off x="4683125" y="2190750"/>
            <a:ext cx="0" cy="360363"/>
          </a:xfrm>
          <a:prstGeom prst="line">
            <a:avLst/>
          </a:prstGeom>
          <a:noFill/>
          <a:ln w="25400">
            <a:solidFill>
              <a:srgbClr val="000099"/>
            </a:solidFill>
            <a:round/>
            <a:headEnd type="oval" w="med" len="med"/>
            <a:tailEnd type="triangle" w="med" len="med"/>
          </a:ln>
        </p:spPr>
        <p:txBody>
          <a:bodyPr/>
          <a:lstStyle/>
          <a:p>
            <a:endParaRPr lang="pt-BR"/>
          </a:p>
        </p:txBody>
      </p:sp>
      <p:sp>
        <p:nvSpPr>
          <p:cNvPr id="31750" name="Rectangle 6"/>
          <p:cNvSpPr>
            <a:spLocks noGrp="1" noChangeArrowheads="1"/>
          </p:cNvSpPr>
          <p:nvPr>
            <p:ph type="title"/>
          </p:nvPr>
        </p:nvSpPr>
        <p:spPr>
          <a:noFill/>
        </p:spPr>
        <p:txBody>
          <a:bodyPr/>
          <a:lstStyle/>
          <a:p>
            <a:pPr eaLnBrk="1" hangingPunct="1"/>
            <a:r>
              <a:rPr lang="pt-BR" sz="2000" smtClean="0"/>
              <a:t/>
            </a:r>
            <a:br>
              <a:rPr lang="pt-BR" sz="2000" smtClean="0"/>
            </a:br>
            <a:r>
              <a:rPr lang="pt-BR" smtClean="0"/>
              <a:t>As condições para a formação das cidades</a:t>
            </a:r>
            <a:r>
              <a:rPr lang="pt-BR" altLang="ja-JP" sz="2000" smtClean="0">
                <a:ea typeface="ＭＳ Ｐゴシック" pitchFamily="34" charset="-128"/>
              </a:rPr>
              <a:t/>
            </a:r>
            <a:br>
              <a:rPr lang="pt-BR" altLang="ja-JP" sz="2000" smtClean="0">
                <a:ea typeface="ＭＳ Ｐゴシック" pitchFamily="34" charset="-128"/>
              </a:rPr>
            </a:br>
            <a:endParaRPr lang="pt-BR" sz="2000" smtClean="0"/>
          </a:p>
        </p:txBody>
      </p:sp>
      <p:sp>
        <p:nvSpPr>
          <p:cNvPr id="2" name="Rectangle 7"/>
          <p:cNvSpPr>
            <a:spLocks noChangeArrowheads="1"/>
          </p:cNvSpPr>
          <p:nvPr/>
        </p:nvSpPr>
        <p:spPr bwMode="auto">
          <a:xfrm>
            <a:off x="2627313" y="981075"/>
            <a:ext cx="4102100" cy="412750"/>
          </a:xfrm>
          <a:prstGeom prst="rect">
            <a:avLst/>
          </a:prstGeom>
          <a:solidFill>
            <a:srgbClr val="000099"/>
          </a:solidFill>
          <a:ln w="9525">
            <a:noFill/>
            <a:miter lim="800000"/>
            <a:headEnd/>
            <a:tailEnd/>
          </a:ln>
        </p:spPr>
        <p:txBody>
          <a:bodyPr wrap="none">
            <a:spAutoFit/>
          </a:bodyPr>
          <a:lstStyle/>
          <a:p>
            <a:pPr algn="ctr" eaLnBrk="1" hangingPunct="1"/>
            <a:r>
              <a:rPr lang="pt-BR" sz="2100">
                <a:solidFill>
                  <a:schemeClr val="bg1"/>
                </a:solidFill>
              </a:rPr>
              <a:t>Crescimento das colheitas</a:t>
            </a:r>
          </a:p>
        </p:txBody>
      </p:sp>
      <p:sp>
        <p:nvSpPr>
          <p:cNvPr id="30729" name="Rectangle 9"/>
          <p:cNvSpPr>
            <a:spLocks noChangeArrowheads="1"/>
          </p:cNvSpPr>
          <p:nvPr/>
        </p:nvSpPr>
        <p:spPr bwMode="auto">
          <a:xfrm>
            <a:off x="1820863" y="1844675"/>
            <a:ext cx="5734050" cy="412750"/>
          </a:xfrm>
          <a:prstGeom prst="rect">
            <a:avLst/>
          </a:prstGeom>
          <a:solidFill>
            <a:srgbClr val="000099"/>
          </a:solidFill>
          <a:ln w="9525">
            <a:noFill/>
            <a:miter lim="800000"/>
            <a:headEnd/>
            <a:tailEnd/>
          </a:ln>
        </p:spPr>
        <p:txBody>
          <a:bodyPr wrap="none">
            <a:spAutoFit/>
          </a:bodyPr>
          <a:lstStyle/>
          <a:p>
            <a:pPr algn="ctr" eaLnBrk="1" hangingPunct="1"/>
            <a:r>
              <a:rPr lang="pt-BR" sz="2100">
                <a:solidFill>
                  <a:schemeClr val="bg1"/>
                </a:solidFill>
              </a:rPr>
              <a:t>Melhores condições de sobrevivência</a:t>
            </a:r>
          </a:p>
        </p:txBody>
      </p:sp>
      <p:sp>
        <p:nvSpPr>
          <p:cNvPr id="30731" name="Rectangle 11"/>
          <p:cNvSpPr>
            <a:spLocks noChangeArrowheads="1"/>
          </p:cNvSpPr>
          <p:nvPr/>
        </p:nvSpPr>
        <p:spPr bwMode="auto">
          <a:xfrm>
            <a:off x="2660650" y="2728913"/>
            <a:ext cx="4043363" cy="412750"/>
          </a:xfrm>
          <a:prstGeom prst="rect">
            <a:avLst/>
          </a:prstGeom>
          <a:solidFill>
            <a:srgbClr val="000099"/>
          </a:solidFill>
          <a:ln w="9525">
            <a:noFill/>
            <a:miter lim="800000"/>
            <a:headEnd/>
            <a:tailEnd/>
          </a:ln>
        </p:spPr>
        <p:txBody>
          <a:bodyPr wrap="none">
            <a:spAutoFit/>
          </a:bodyPr>
          <a:lstStyle/>
          <a:p>
            <a:pPr algn="ctr" eaLnBrk="1" hangingPunct="1"/>
            <a:r>
              <a:rPr lang="pt-BR" sz="2100">
                <a:solidFill>
                  <a:schemeClr val="bg1"/>
                </a:solidFill>
              </a:rPr>
              <a:t>Crescimento populacional</a:t>
            </a:r>
          </a:p>
        </p:txBody>
      </p:sp>
      <p:sp>
        <p:nvSpPr>
          <p:cNvPr id="30733" name="Rectangle 13"/>
          <p:cNvSpPr>
            <a:spLocks noChangeArrowheads="1"/>
          </p:cNvSpPr>
          <p:nvPr/>
        </p:nvSpPr>
        <p:spPr bwMode="auto">
          <a:xfrm>
            <a:off x="1487488" y="3716338"/>
            <a:ext cx="6477000" cy="412750"/>
          </a:xfrm>
          <a:prstGeom prst="rect">
            <a:avLst/>
          </a:prstGeom>
          <a:solidFill>
            <a:srgbClr val="0033CC"/>
          </a:solidFill>
          <a:ln w="9525">
            <a:noFill/>
            <a:miter lim="800000"/>
            <a:headEnd/>
            <a:tailEnd/>
          </a:ln>
        </p:spPr>
        <p:txBody>
          <a:bodyPr wrap="none">
            <a:spAutoFit/>
          </a:bodyPr>
          <a:lstStyle/>
          <a:p>
            <a:pPr algn="ctr" eaLnBrk="1" hangingPunct="1"/>
            <a:r>
              <a:rPr lang="pt-BR" sz="2100">
                <a:solidFill>
                  <a:schemeClr val="bg1"/>
                </a:solidFill>
              </a:rPr>
              <a:t>Camponeses: dedicados apenas ao cultivo</a:t>
            </a:r>
          </a:p>
        </p:txBody>
      </p:sp>
      <p:sp>
        <p:nvSpPr>
          <p:cNvPr id="30735" name="Rectangle 15"/>
          <p:cNvSpPr>
            <a:spLocks noChangeArrowheads="1"/>
          </p:cNvSpPr>
          <p:nvPr/>
        </p:nvSpPr>
        <p:spPr bwMode="auto">
          <a:xfrm>
            <a:off x="539750" y="4651375"/>
            <a:ext cx="8275638" cy="412750"/>
          </a:xfrm>
          <a:prstGeom prst="rect">
            <a:avLst/>
          </a:prstGeom>
          <a:solidFill>
            <a:srgbClr val="0033CC"/>
          </a:solidFill>
          <a:ln w="9525">
            <a:noFill/>
            <a:miter lim="800000"/>
            <a:headEnd/>
            <a:tailEnd/>
          </a:ln>
        </p:spPr>
        <p:txBody>
          <a:bodyPr wrap="none">
            <a:spAutoFit/>
          </a:bodyPr>
          <a:lstStyle/>
          <a:p>
            <a:pPr algn="ctr" eaLnBrk="1" hangingPunct="1"/>
            <a:r>
              <a:rPr lang="pt-BR" sz="2100">
                <a:solidFill>
                  <a:schemeClr val="bg1"/>
                </a:solidFill>
              </a:rPr>
              <a:t>Troca: excedentes agrícolas x arados e outros objetos</a:t>
            </a:r>
          </a:p>
        </p:txBody>
      </p:sp>
      <p:sp>
        <p:nvSpPr>
          <p:cNvPr id="30737" name="Rectangle 17"/>
          <p:cNvSpPr>
            <a:spLocks noChangeArrowheads="1"/>
          </p:cNvSpPr>
          <p:nvPr/>
        </p:nvSpPr>
        <p:spPr bwMode="auto">
          <a:xfrm>
            <a:off x="1763713" y="5530850"/>
            <a:ext cx="5811837" cy="412750"/>
          </a:xfrm>
          <a:prstGeom prst="rect">
            <a:avLst/>
          </a:prstGeom>
          <a:solidFill>
            <a:srgbClr val="0033CC"/>
          </a:solidFill>
          <a:ln w="9525">
            <a:noFill/>
            <a:miter lim="800000"/>
            <a:headEnd/>
            <a:tailEnd/>
          </a:ln>
        </p:spPr>
        <p:txBody>
          <a:bodyPr wrap="none">
            <a:spAutoFit/>
          </a:bodyPr>
          <a:lstStyle/>
          <a:p>
            <a:pPr algn="ctr" eaLnBrk="1" hangingPunct="1"/>
            <a:r>
              <a:rPr lang="pt-BR" sz="2100">
                <a:solidFill>
                  <a:schemeClr val="bg1"/>
                </a:solidFill>
              </a:rPr>
              <a:t>Comércio </a:t>
            </a:r>
            <a:r>
              <a:rPr lang="pt-BR" sz="1800">
                <a:solidFill>
                  <a:schemeClr val="bg1"/>
                </a:solidFill>
                <a:sym typeface="Symbol" pitchFamily="18" charset="2"/>
              </a:rPr>
              <a:t> escambo (troca de produtos)</a:t>
            </a:r>
            <a:r>
              <a:rPr lang="pt-BR" sz="2100">
                <a:solidFill>
                  <a:schemeClr val="bg1"/>
                </a:solidFill>
              </a:rPr>
              <a:t> </a:t>
            </a:r>
          </a:p>
        </p:txBody>
      </p:sp>
      <p:sp>
        <p:nvSpPr>
          <p:cNvPr id="31757"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7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4" grpId="0" animBg="1"/>
      <p:bldP spid="30736" grpId="0" animBg="1"/>
      <p:bldP spid="30728" grpId="0" animBg="1"/>
      <p:bldP spid="30730" grpId="0" animBg="1"/>
      <p:bldP spid="2" grpId="0" animBg="1"/>
      <p:bldP spid="30729" grpId="0" animBg="1"/>
      <p:bldP spid="30731" grpId="0" animBg="1"/>
      <p:bldP spid="30733" grpId="0" animBg="1"/>
      <p:bldP spid="30735" grpId="0" animBg="1"/>
      <p:bldP spid="3073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4"/>
          <p:cNvPicPr>
            <a:picLocks noChangeAspect="1" noChangeArrowheads="1"/>
          </p:cNvPicPr>
          <p:nvPr/>
        </p:nvPicPr>
        <p:blipFill>
          <a:blip r:embed="rId3"/>
          <a:srcRect/>
          <a:stretch>
            <a:fillRect/>
          </a:stretch>
        </p:blipFill>
        <p:spPr bwMode="auto">
          <a:xfrm>
            <a:off x="0" y="0"/>
            <a:ext cx="9144000" cy="6453188"/>
          </a:xfrm>
          <a:prstGeom prst="rect">
            <a:avLst/>
          </a:prstGeom>
          <a:noFill/>
          <a:ln w="9525">
            <a:noFill/>
            <a:miter lim="800000"/>
            <a:headEnd/>
            <a:tailEnd/>
          </a:ln>
        </p:spPr>
      </p:pic>
      <p:sp>
        <p:nvSpPr>
          <p:cNvPr id="4" name="Retângulo 3"/>
          <p:cNvSpPr/>
          <p:nvPr/>
        </p:nvSpPr>
        <p:spPr>
          <a:xfrm>
            <a:off x="0" y="2078038"/>
            <a:ext cx="9144000" cy="207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900" b="0">
              <a:solidFill>
                <a:schemeClr val="tx1"/>
              </a:solidFill>
              <a:ea typeface="ＭＳ Ｐゴシック"/>
              <a:cs typeface="ＭＳ Ｐゴシック"/>
            </a:endParaRPr>
          </a:p>
        </p:txBody>
      </p:sp>
      <p:sp>
        <p:nvSpPr>
          <p:cNvPr id="264197" name="Rectangle 5"/>
          <p:cNvSpPr>
            <a:spLocks noChangeArrowheads="1"/>
          </p:cNvSpPr>
          <p:nvPr/>
        </p:nvSpPr>
        <p:spPr bwMode="auto">
          <a:xfrm>
            <a:off x="604838" y="2481263"/>
            <a:ext cx="7967662" cy="1235075"/>
          </a:xfrm>
          <a:prstGeom prst="rect">
            <a:avLst/>
          </a:prstGeom>
          <a:noFill/>
          <a:ln w="9525">
            <a:noFill/>
            <a:miter lim="800000"/>
            <a:headEnd/>
            <a:tailEnd/>
          </a:ln>
        </p:spPr>
        <p:txBody>
          <a:bodyPr wrap="none">
            <a:spAutoFit/>
          </a:bodyPr>
          <a:lstStyle/>
          <a:p>
            <a:pPr algn="ctr">
              <a:spcBef>
                <a:spcPct val="50000"/>
              </a:spcBef>
            </a:pPr>
            <a:r>
              <a:rPr lang="pt-BR" sz="3000"/>
              <a:t>Capítulo 1</a:t>
            </a:r>
          </a:p>
          <a:p>
            <a:pPr algn="ctr">
              <a:spcBef>
                <a:spcPct val="50000"/>
              </a:spcBef>
            </a:pPr>
            <a:r>
              <a:rPr lang="pt-BR" sz="3000"/>
              <a:t>História: uma ciência em construção</a:t>
            </a:r>
          </a:p>
        </p:txBody>
      </p:sp>
      <p:sp>
        <p:nvSpPr>
          <p:cNvPr id="5125" name="Rectangle 8"/>
          <p:cNvSpPr>
            <a:spLocks noChangeArrowheads="1"/>
          </p:cNvSpPr>
          <p:nvPr/>
        </p:nvSpPr>
        <p:spPr bwMode="auto">
          <a:xfrm rot="-5400000">
            <a:off x="7878762" y="914400"/>
            <a:ext cx="2187576"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
        <p:nvSpPr>
          <p:cNvPr id="4105" name="AutoShape 9"/>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5129" name="Picture 10"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5130" name="AutoShape 11">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5131" name="AutoShape 12">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64197"/>
                                        </p:tgtEl>
                                        <p:attrNameLst>
                                          <p:attrName>style.visibility</p:attrName>
                                        </p:attrNameLst>
                                      </p:cBhvr>
                                      <p:to>
                                        <p:strVal val="visible"/>
                                      </p:to>
                                    </p:set>
                                    <p:animEffect transition="in" filter="box(in)">
                                      <p:cBhvr>
                                        <p:cTn id="7" dur="2000"/>
                                        <p:tgtEl>
                                          <p:spTgt spid="26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1114425" y="0"/>
            <a:ext cx="8101013" cy="6323013"/>
          </a:xfrm>
          <a:prstGeom prst="rect">
            <a:avLst/>
          </a:prstGeom>
          <a:solidFill>
            <a:schemeClr val="tx1"/>
          </a:solidFill>
          <a:ln w="9525">
            <a:solidFill>
              <a:schemeClr val="tx1"/>
            </a:solidFill>
            <a:miter lim="800000"/>
            <a:headEnd/>
            <a:tailEnd/>
          </a:ln>
        </p:spPr>
        <p:txBody>
          <a:bodyPr wrap="none" anchor="ctr"/>
          <a:lstStyle/>
          <a:p>
            <a:endParaRPr lang="pt-BR" b="0"/>
          </a:p>
        </p:txBody>
      </p:sp>
      <p:pic>
        <p:nvPicPr>
          <p:cNvPr id="32771" name="Picture 11" descr="primeiras_cidades">
            <a:hlinkClick r:id="rId3" action="ppaction://hlinkfile"/>
          </p:cNvPr>
          <p:cNvPicPr>
            <a:picLocks noChangeAspect="1" noChangeArrowheads="1"/>
          </p:cNvPicPr>
          <p:nvPr/>
        </p:nvPicPr>
        <p:blipFill>
          <a:blip r:embed="rId4"/>
          <a:srcRect/>
          <a:stretch>
            <a:fillRect/>
          </a:stretch>
        </p:blipFill>
        <p:spPr bwMode="auto">
          <a:xfrm>
            <a:off x="1460500" y="957263"/>
            <a:ext cx="7215188" cy="5351462"/>
          </a:xfrm>
          <a:prstGeom prst="rect">
            <a:avLst/>
          </a:prstGeom>
          <a:noFill/>
          <a:ln w="9525">
            <a:noFill/>
            <a:miter lim="800000"/>
            <a:headEnd/>
            <a:tailEnd/>
          </a:ln>
        </p:spPr>
      </p:pic>
      <p:pic>
        <p:nvPicPr>
          <p:cNvPr id="32772" name="Picture 39" descr="multimidia">
            <a:hlinkClick r:id="rId5" action="ppaction://hlinkfile"/>
          </p:cNvPr>
          <p:cNvPicPr>
            <a:picLocks noChangeAspect="1" noChangeArrowheads="1"/>
          </p:cNvPicPr>
          <p:nvPr/>
        </p:nvPicPr>
        <p:blipFill>
          <a:blip r:embed="rId6"/>
          <a:srcRect/>
          <a:stretch>
            <a:fillRect/>
          </a:stretch>
        </p:blipFill>
        <p:spPr bwMode="auto">
          <a:xfrm>
            <a:off x="107950" y="188913"/>
            <a:ext cx="671513" cy="679450"/>
          </a:xfrm>
          <a:prstGeom prst="rect">
            <a:avLst/>
          </a:prstGeom>
          <a:noFill/>
          <a:ln w="9525">
            <a:noFill/>
            <a:miter lim="800000"/>
            <a:headEnd/>
            <a:tailEnd/>
          </a:ln>
        </p:spPr>
      </p:pic>
      <p:sp>
        <p:nvSpPr>
          <p:cNvPr id="32773" name="Text Box 8"/>
          <p:cNvSpPr txBox="1">
            <a:spLocks noChangeArrowheads="1"/>
          </p:cNvSpPr>
          <p:nvPr/>
        </p:nvSpPr>
        <p:spPr bwMode="auto">
          <a:xfrm>
            <a:off x="1120775" y="109538"/>
            <a:ext cx="9067800" cy="457200"/>
          </a:xfrm>
          <a:prstGeom prst="rect">
            <a:avLst/>
          </a:prstGeom>
          <a:noFill/>
          <a:ln w="9525">
            <a:noFill/>
            <a:miter lim="800000"/>
            <a:headEnd/>
            <a:tailEnd/>
          </a:ln>
        </p:spPr>
        <p:txBody>
          <a:bodyPr>
            <a:spAutoFit/>
          </a:bodyPr>
          <a:lstStyle/>
          <a:p>
            <a:pPr marL="725488" indent="-725488"/>
            <a:r>
              <a:rPr lang="pt-BR" sz="2400">
                <a:solidFill>
                  <a:schemeClr val="bg1"/>
                </a:solidFill>
              </a:rPr>
              <a:t>Primeiras cidades (8000 a.C -1500 a.C.) </a:t>
            </a:r>
            <a:endParaRPr lang="pt-BR" altLang="ja-JP" sz="2400">
              <a:solidFill>
                <a:schemeClr val="bg1"/>
              </a:solidFill>
            </a:endParaRPr>
          </a:p>
        </p:txBody>
      </p:sp>
      <p:sp>
        <p:nvSpPr>
          <p:cNvPr id="32774" name="Text Box 9"/>
          <p:cNvSpPr txBox="1">
            <a:spLocks noChangeArrowheads="1"/>
          </p:cNvSpPr>
          <p:nvPr/>
        </p:nvSpPr>
        <p:spPr bwMode="auto">
          <a:xfrm>
            <a:off x="1116013" y="541338"/>
            <a:ext cx="7378700" cy="304800"/>
          </a:xfrm>
          <a:prstGeom prst="rect">
            <a:avLst/>
          </a:prstGeom>
          <a:noFill/>
          <a:ln w="9525">
            <a:noFill/>
            <a:miter lim="800000"/>
            <a:headEnd/>
            <a:tailEnd/>
          </a:ln>
        </p:spPr>
        <p:txBody>
          <a:bodyPr>
            <a:spAutoFit/>
          </a:bodyPr>
          <a:lstStyle/>
          <a:p>
            <a:r>
              <a:rPr lang="pt-BR" sz="1400">
                <a:solidFill>
                  <a:schemeClr val="bg1"/>
                </a:solidFill>
              </a:rPr>
              <a:t>Clique na imagem abaixo</a:t>
            </a:r>
            <a:r>
              <a:rPr lang="pt-BR" sz="1400"/>
              <a:t> </a:t>
            </a:r>
            <a:r>
              <a:rPr lang="pt-BR" sz="1400">
                <a:solidFill>
                  <a:schemeClr val="bg1"/>
                </a:solidFill>
              </a:rPr>
              <a:t>para ver o mapa animado.</a:t>
            </a:r>
          </a:p>
        </p:txBody>
      </p:sp>
      <p:sp>
        <p:nvSpPr>
          <p:cNvPr id="32775"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457200" y="0"/>
            <a:ext cx="8229600" cy="836613"/>
          </a:xfrm>
          <a:prstGeom prst="rect">
            <a:avLst/>
          </a:prstGeom>
          <a:noFill/>
          <a:ln w="9525">
            <a:noFill/>
            <a:miter lim="800000"/>
            <a:headEnd/>
            <a:tailEnd/>
          </a:ln>
        </p:spPr>
        <p:txBody>
          <a:bodyPr anchor="ctr"/>
          <a:lstStyle/>
          <a:p>
            <a:pPr eaLnBrk="1" hangingPunct="1"/>
            <a:r>
              <a:rPr lang="pt-BR" sz="2400"/>
              <a:t>A Idade dos Metais</a:t>
            </a:r>
          </a:p>
        </p:txBody>
      </p:sp>
      <p:sp>
        <p:nvSpPr>
          <p:cNvPr id="33795" name="Rectangle 5"/>
          <p:cNvSpPr>
            <a:spLocks noChangeArrowheads="1"/>
          </p:cNvSpPr>
          <p:nvPr/>
        </p:nvSpPr>
        <p:spPr bwMode="auto">
          <a:xfrm>
            <a:off x="457200" y="908050"/>
            <a:ext cx="4114800" cy="5029200"/>
          </a:xfrm>
          <a:prstGeom prst="rect">
            <a:avLst/>
          </a:prstGeom>
          <a:noFill/>
          <a:ln w="9525">
            <a:noFill/>
            <a:miter lim="800000"/>
            <a:headEnd/>
            <a:tailEnd/>
          </a:ln>
        </p:spPr>
        <p:txBody>
          <a:bodyPr/>
          <a:lstStyle/>
          <a:p>
            <a:pPr marL="268288" indent="-268288" eaLnBrk="1" hangingPunct="1">
              <a:spcBef>
                <a:spcPct val="20000"/>
              </a:spcBef>
              <a:buClr>
                <a:schemeClr val="bg2"/>
              </a:buClr>
              <a:buSzPct val="130000"/>
              <a:buFont typeface="Wingdings" pitchFamily="2" charset="2"/>
              <a:buChar char="§"/>
            </a:pPr>
            <a:r>
              <a:rPr lang="pt-BR" sz="2100"/>
              <a:t>Instrumentos de pedra substitu</a:t>
            </a:r>
            <a:r>
              <a:rPr lang="pt-BR" altLang="ja-JP" sz="2100"/>
              <a:t>ídos por metal</a:t>
            </a:r>
            <a:r>
              <a:rPr lang="pt-BR" altLang="ja-JP" sz="2100" b="0"/>
              <a:t>: </a:t>
            </a:r>
            <a:r>
              <a:rPr lang="pt-BR" sz="2100" b="0">
                <a:sym typeface="Symbol" pitchFamily="18" charset="2"/>
              </a:rPr>
              <a:t>cobre, bronze e ferro</a:t>
            </a:r>
          </a:p>
          <a:p>
            <a:pPr marL="268288" indent="-268288" eaLnBrk="1" hangingPunct="1">
              <a:spcBef>
                <a:spcPct val="20000"/>
              </a:spcBef>
              <a:buClr>
                <a:schemeClr val="bg2"/>
              </a:buClr>
              <a:buSzPct val="130000"/>
              <a:buFont typeface="Wingdings" pitchFamily="2" charset="2"/>
              <a:buChar char="§"/>
            </a:pPr>
            <a:endParaRPr lang="pt-BR" sz="2100" b="0">
              <a:sym typeface="Symbol" pitchFamily="18" charset="2"/>
            </a:endParaRPr>
          </a:p>
          <a:p>
            <a:pPr marL="268288" indent="-268288" eaLnBrk="1" hangingPunct="1">
              <a:spcBef>
                <a:spcPct val="20000"/>
              </a:spcBef>
              <a:buClr>
                <a:schemeClr val="bg2"/>
              </a:buClr>
              <a:buSzPct val="130000"/>
              <a:buFont typeface="Wingdings" pitchFamily="2" charset="2"/>
              <a:buChar char="§"/>
            </a:pPr>
            <a:r>
              <a:rPr lang="pt-BR" sz="2100" b="0">
                <a:sym typeface="Symbol" pitchFamily="18" charset="2"/>
              </a:rPr>
              <a:t>Metalurgia  artesanato (a</a:t>
            </a:r>
            <a:r>
              <a:rPr lang="pt-BR" sz="2100" b="0"/>
              <a:t>rados, enxadas e </a:t>
            </a:r>
            <a:br>
              <a:rPr lang="pt-BR" sz="2100" b="0"/>
            </a:br>
            <a:r>
              <a:rPr lang="pt-BR" sz="2100" b="0"/>
              <a:t>foices mais resistentes)</a:t>
            </a:r>
          </a:p>
          <a:p>
            <a:pPr marL="268288" indent="-268288" eaLnBrk="1" hangingPunct="1">
              <a:spcBef>
                <a:spcPct val="20000"/>
              </a:spcBef>
              <a:buClr>
                <a:schemeClr val="bg2"/>
              </a:buClr>
              <a:buSzPct val="130000"/>
              <a:buFont typeface="Wingdings" pitchFamily="2" charset="2"/>
              <a:buChar char="§"/>
            </a:pPr>
            <a:endParaRPr lang="pt-BR" sz="2100" b="0">
              <a:sym typeface="Symbol" pitchFamily="18" charset="2"/>
            </a:endParaRPr>
          </a:p>
          <a:p>
            <a:pPr marL="268288" indent="-268288" eaLnBrk="1" hangingPunct="1">
              <a:spcBef>
                <a:spcPct val="20000"/>
              </a:spcBef>
              <a:buClr>
                <a:schemeClr val="bg2"/>
              </a:buClr>
              <a:buSzPct val="130000"/>
              <a:buFont typeface="Wingdings" pitchFamily="2" charset="2"/>
              <a:buChar char="§"/>
            </a:pPr>
            <a:r>
              <a:rPr lang="pt-BR" sz="2100" b="0"/>
              <a:t>Aperfeiçoamento das atividades agrícolas</a:t>
            </a:r>
          </a:p>
          <a:p>
            <a:pPr marL="268288" indent="-268288" eaLnBrk="1" hangingPunct="1">
              <a:spcBef>
                <a:spcPct val="20000"/>
              </a:spcBef>
              <a:buClr>
                <a:schemeClr val="bg2"/>
              </a:buClr>
              <a:buSzPct val="75000"/>
              <a:buFont typeface="Wingdings" pitchFamily="2" charset="2"/>
              <a:buNone/>
            </a:pPr>
            <a:endParaRPr lang="pt-BR" sz="2100" b="0"/>
          </a:p>
        </p:txBody>
      </p:sp>
      <p:sp>
        <p:nvSpPr>
          <p:cNvPr id="33796" name="Rectangle 7"/>
          <p:cNvSpPr>
            <a:spLocks noChangeArrowheads="1"/>
          </p:cNvSpPr>
          <p:nvPr/>
        </p:nvSpPr>
        <p:spPr bwMode="auto">
          <a:xfrm>
            <a:off x="3657600" y="5486400"/>
            <a:ext cx="4648200" cy="517525"/>
          </a:xfrm>
          <a:prstGeom prst="rect">
            <a:avLst/>
          </a:prstGeom>
          <a:noFill/>
          <a:ln w="9525">
            <a:noFill/>
            <a:miter lim="800000"/>
            <a:headEnd/>
            <a:tailEnd/>
          </a:ln>
        </p:spPr>
        <p:txBody>
          <a:bodyPr>
            <a:spAutoFit/>
          </a:bodyPr>
          <a:lstStyle/>
          <a:p>
            <a:pPr algn="ctr"/>
            <a:r>
              <a:rPr lang="pt-BR" sz="1400" b="0"/>
              <a:t>Machados da Idade do Bronze</a:t>
            </a:r>
            <a:br>
              <a:rPr lang="pt-BR" sz="1400" b="0"/>
            </a:br>
            <a:r>
              <a:rPr lang="pt-BR" sz="1400" b="0"/>
              <a:t>encontrados em Zaragoza, Espanha</a:t>
            </a:r>
          </a:p>
        </p:txBody>
      </p:sp>
      <p:pic>
        <p:nvPicPr>
          <p:cNvPr id="33797" name="Picture 8" descr="machados"/>
          <p:cNvPicPr>
            <a:picLocks noChangeAspect="1" noChangeArrowheads="1"/>
          </p:cNvPicPr>
          <p:nvPr/>
        </p:nvPicPr>
        <p:blipFill>
          <a:blip r:embed="rId2"/>
          <a:srcRect/>
          <a:stretch>
            <a:fillRect/>
          </a:stretch>
        </p:blipFill>
        <p:spPr bwMode="auto">
          <a:xfrm>
            <a:off x="4164013" y="477838"/>
            <a:ext cx="4800600" cy="5038725"/>
          </a:xfrm>
          <a:prstGeom prst="rect">
            <a:avLst/>
          </a:prstGeom>
          <a:noFill/>
          <a:ln w="9525">
            <a:noFill/>
            <a:miter lim="800000"/>
            <a:headEnd/>
            <a:tailEnd/>
          </a:ln>
        </p:spPr>
      </p:pic>
      <p:sp>
        <p:nvSpPr>
          <p:cNvPr id="33798" name="Rectangle 9"/>
          <p:cNvSpPr>
            <a:spLocks noChangeArrowheads="1"/>
          </p:cNvSpPr>
          <p:nvPr/>
        </p:nvSpPr>
        <p:spPr bwMode="auto">
          <a:xfrm rot="-5400000">
            <a:off x="8058151" y="1039812"/>
            <a:ext cx="1484312" cy="214313"/>
          </a:xfrm>
          <a:prstGeom prst="rect">
            <a:avLst/>
          </a:prstGeom>
          <a:noFill/>
          <a:ln w="9525">
            <a:noFill/>
            <a:miter lim="800000"/>
            <a:headEnd/>
            <a:tailEnd/>
          </a:ln>
        </p:spPr>
        <p:txBody>
          <a:bodyPr wrap="none">
            <a:spAutoFit/>
          </a:bodyPr>
          <a:lstStyle/>
          <a:p>
            <a:pPr eaLnBrk="1" hangingPunct="1"/>
            <a:r>
              <a:rPr lang="pt-BR" sz="800"/>
              <a:t>SANCHEZ MILLAN/CID</a:t>
            </a:r>
          </a:p>
        </p:txBody>
      </p:sp>
      <p:sp>
        <p:nvSpPr>
          <p:cNvPr id="33799"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title"/>
          </p:nvPr>
        </p:nvSpPr>
        <p:spPr>
          <a:xfrm>
            <a:off x="457200" y="144463"/>
            <a:ext cx="8229600" cy="836612"/>
          </a:xfrm>
          <a:noFill/>
        </p:spPr>
        <p:txBody>
          <a:bodyPr/>
          <a:lstStyle/>
          <a:p>
            <a:pPr eaLnBrk="1" hangingPunct="1"/>
            <a:r>
              <a:rPr lang="pt-BR" smtClean="0"/>
              <a:t>O campo e a cidade: </a:t>
            </a:r>
            <a:br>
              <a:rPr lang="pt-BR" smtClean="0"/>
            </a:br>
            <a:r>
              <a:rPr lang="pt-BR" smtClean="0"/>
              <a:t>divisão do trabalho e desigualdade</a:t>
            </a:r>
          </a:p>
        </p:txBody>
      </p:sp>
      <p:sp>
        <p:nvSpPr>
          <p:cNvPr id="34819" name="Rectangle 9"/>
          <p:cNvSpPr>
            <a:spLocks noGrp="1" noChangeArrowheads="1"/>
          </p:cNvSpPr>
          <p:nvPr>
            <p:ph type="body" idx="1"/>
          </p:nvPr>
        </p:nvSpPr>
        <p:spPr>
          <a:xfrm>
            <a:off x="457200" y="1208088"/>
            <a:ext cx="8229600" cy="5029200"/>
          </a:xfrm>
          <a:noFill/>
        </p:spPr>
        <p:txBody>
          <a:bodyPr/>
          <a:lstStyle/>
          <a:p>
            <a:pPr marL="400050" indent="-400050" eaLnBrk="1" hangingPunct="1">
              <a:buSzPct val="130000"/>
              <a:buFont typeface="Wingdings" pitchFamily="2" charset="2"/>
              <a:buChar char="§"/>
            </a:pPr>
            <a:r>
              <a:rPr lang="pt-BR" smtClean="0"/>
              <a:t>Organização urbana </a:t>
            </a:r>
            <a:r>
              <a:rPr lang="pt-BR" smtClean="0">
                <a:sym typeface="Symbol" pitchFamily="18" charset="2"/>
              </a:rPr>
              <a:t></a:t>
            </a:r>
            <a:r>
              <a:rPr lang="pt-BR" smtClean="0"/>
              <a:t> especialização do trabalho</a:t>
            </a:r>
          </a:p>
          <a:p>
            <a:pPr marL="400050" indent="-400050" eaLnBrk="1" hangingPunct="1">
              <a:buSzPct val="130000"/>
              <a:buFont typeface="Wingdings" pitchFamily="2" charset="2"/>
              <a:buChar char="§"/>
            </a:pPr>
            <a:r>
              <a:rPr lang="pt-BR" b="1" smtClean="0"/>
              <a:t>Divis</a:t>
            </a:r>
            <a:r>
              <a:rPr lang="pt-BR" altLang="ja-JP" b="1" smtClean="0">
                <a:ea typeface="ＭＳ Ｐゴシック" pitchFamily="34" charset="-128"/>
              </a:rPr>
              <a:t>ão d</a:t>
            </a:r>
            <a:r>
              <a:rPr lang="pt-BR" b="1" smtClean="0"/>
              <a:t>a população</a:t>
            </a:r>
            <a:r>
              <a:rPr lang="pt-BR" smtClean="0"/>
              <a:t>: </a:t>
            </a:r>
            <a:br>
              <a:rPr lang="pt-BR" smtClean="0"/>
            </a:br>
            <a:endParaRPr lang="pt-BR" smtClean="0"/>
          </a:p>
          <a:p>
            <a:pPr marL="400050" indent="-400050" eaLnBrk="1" hangingPunct="1">
              <a:buSzPct val="130000"/>
              <a:buFont typeface="Wingdings" pitchFamily="2" charset="2"/>
              <a:buNone/>
            </a:pPr>
            <a:r>
              <a:rPr lang="pt-BR" smtClean="0"/>
              <a:t>			produtores de alimentos</a:t>
            </a:r>
            <a:br>
              <a:rPr lang="pt-BR" smtClean="0"/>
            </a:br>
            <a:r>
              <a:rPr lang="pt-BR" smtClean="0"/>
              <a:t>			    </a:t>
            </a:r>
            <a:r>
              <a:rPr lang="pt-BR" b="1" smtClean="0">
                <a:sym typeface="Symbol" pitchFamily="18" charset="2"/>
              </a:rPr>
              <a:t></a:t>
            </a:r>
            <a:r>
              <a:rPr lang="pt-BR" smtClean="0">
                <a:sym typeface="Symbol" pitchFamily="18" charset="2"/>
              </a:rPr>
              <a:t/>
            </a:r>
            <a:br>
              <a:rPr lang="pt-BR" smtClean="0">
                <a:sym typeface="Symbol" pitchFamily="18" charset="2"/>
              </a:rPr>
            </a:br>
            <a:r>
              <a:rPr lang="pt-BR" smtClean="0">
                <a:sym typeface="Symbol" pitchFamily="18" charset="2"/>
              </a:rPr>
              <a:t>		e</a:t>
            </a:r>
            <a:r>
              <a:rPr lang="pt-BR" smtClean="0"/>
              <a:t>specialistas das mais </a:t>
            </a:r>
            <a:br>
              <a:rPr lang="pt-BR" smtClean="0"/>
            </a:br>
            <a:r>
              <a:rPr lang="pt-BR" smtClean="0"/>
              <a:t>		variadas funções</a:t>
            </a:r>
          </a:p>
          <a:p>
            <a:pPr marL="400050" indent="-400050" eaLnBrk="1" hangingPunct="1">
              <a:buFont typeface="Wingdings" pitchFamily="2" charset="2"/>
              <a:buNone/>
            </a:pPr>
            <a:r>
              <a:rPr lang="pt-BR" b="1" smtClean="0">
                <a:sym typeface="Symbol" pitchFamily="18" charset="2"/>
              </a:rPr>
              <a:t>                 		     </a:t>
            </a:r>
          </a:p>
          <a:p>
            <a:pPr marL="400050" indent="-400050" eaLnBrk="1" hangingPunct="1">
              <a:buFont typeface="Wingdings" pitchFamily="2" charset="2"/>
              <a:buNone/>
            </a:pPr>
            <a:r>
              <a:rPr lang="pt-BR" smtClean="0"/>
              <a:t>                    intensificaç</a:t>
            </a:r>
            <a:r>
              <a:rPr lang="pt-BR" altLang="ja-JP" smtClean="0">
                <a:ea typeface="ＭＳ Ｐゴシック" pitchFamily="34" charset="-128"/>
              </a:rPr>
              <a:t>ão d</a:t>
            </a:r>
            <a:r>
              <a:rPr lang="pt-BR" smtClean="0"/>
              <a:t>o comércio</a:t>
            </a:r>
          </a:p>
          <a:p>
            <a:pPr marL="400050" indent="-400050" eaLnBrk="1" hangingPunct="1">
              <a:buFont typeface="Wingdings" pitchFamily="2" charset="2"/>
              <a:buNone/>
            </a:pPr>
            <a:endParaRPr lang="pt-BR" sz="1600" smtClean="0"/>
          </a:p>
          <a:p>
            <a:pPr marL="400050" indent="-400050" eaLnBrk="1" hangingPunct="1">
              <a:buSzPct val="130000"/>
              <a:buFont typeface="Wingdings" pitchFamily="2" charset="2"/>
              <a:buChar char="§"/>
            </a:pPr>
            <a:r>
              <a:rPr lang="pt-BR" b="1" smtClean="0"/>
              <a:t>Organização do campo</a:t>
            </a:r>
            <a:r>
              <a:rPr lang="pt-BR" smtClean="0"/>
              <a:t>: fam</a:t>
            </a:r>
            <a:r>
              <a:rPr lang="pt-BR" altLang="ja-JP" smtClean="0">
                <a:ea typeface="ＭＳ Ｐゴシック" pitchFamily="34" charset="-128"/>
              </a:rPr>
              <a:t>ílias com </a:t>
            </a:r>
            <a:r>
              <a:rPr lang="pt-BR" smtClean="0"/>
              <a:t>melhores</a:t>
            </a:r>
            <a:br>
              <a:rPr lang="pt-BR" smtClean="0"/>
            </a:br>
            <a:r>
              <a:rPr lang="pt-BR" smtClean="0"/>
              <a:t>lotes de terra </a:t>
            </a:r>
            <a:r>
              <a:rPr lang="pt-BR" smtClean="0">
                <a:sym typeface="Symbol" pitchFamily="18" charset="2"/>
              </a:rPr>
              <a:t>x </a:t>
            </a:r>
            <a:r>
              <a:rPr lang="pt-BR" smtClean="0"/>
              <a:t>fam</a:t>
            </a:r>
            <a:r>
              <a:rPr lang="pt-BR" altLang="ja-JP" smtClean="0">
                <a:ea typeface="ＭＳ Ｐゴシック" pitchFamily="34" charset="-128"/>
              </a:rPr>
              <a:t>ílias </a:t>
            </a:r>
            <a:r>
              <a:rPr lang="pt-BR" smtClean="0"/>
              <a:t>com trechos áridos</a:t>
            </a:r>
          </a:p>
          <a:p>
            <a:pPr marL="400050" indent="-400050" eaLnBrk="1" hangingPunct="1">
              <a:buSzPct val="130000"/>
              <a:buFont typeface="Wingdings" pitchFamily="2" charset="2"/>
              <a:buChar char="§"/>
            </a:pPr>
            <a:r>
              <a:rPr lang="pt-BR" b="1" smtClean="0"/>
              <a:t>Trabalho no campo</a:t>
            </a:r>
            <a:r>
              <a:rPr lang="pt-BR" smtClean="0"/>
              <a:t>: produç</a:t>
            </a:r>
            <a:r>
              <a:rPr lang="pt-BR" altLang="ja-JP" smtClean="0">
                <a:ea typeface="ＭＳ Ｐゴシック" pitchFamily="34" charset="-128"/>
              </a:rPr>
              <a:t>ão</a:t>
            </a:r>
            <a:r>
              <a:rPr lang="pt-BR" smtClean="0"/>
              <a:t> para o próprio</a:t>
            </a:r>
            <a:br>
              <a:rPr lang="pt-BR" smtClean="0"/>
            </a:br>
            <a:r>
              <a:rPr lang="pt-BR" smtClean="0"/>
              <a:t>sustento e para os habitantes das cidades</a:t>
            </a:r>
            <a:endParaRPr lang="pt-BR" smtClean="0">
              <a:solidFill>
                <a:srgbClr val="E20000"/>
              </a:solidFill>
            </a:endParaRPr>
          </a:p>
        </p:txBody>
      </p:sp>
      <p:sp>
        <p:nvSpPr>
          <p:cNvPr id="34820"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pt-BR" smtClean="0"/>
              <a:t>A formação do Estado</a:t>
            </a:r>
          </a:p>
        </p:txBody>
      </p:sp>
      <p:sp>
        <p:nvSpPr>
          <p:cNvPr id="35843" name="Rectangle 3"/>
          <p:cNvSpPr>
            <a:spLocks noGrp="1" noChangeArrowheads="1"/>
          </p:cNvSpPr>
          <p:nvPr>
            <p:ph type="body" idx="1"/>
          </p:nvPr>
        </p:nvSpPr>
        <p:spPr/>
        <p:txBody>
          <a:bodyPr/>
          <a:lstStyle/>
          <a:p>
            <a:pPr marL="268288" indent="-268288" eaLnBrk="1" hangingPunct="1">
              <a:lnSpc>
                <a:spcPct val="105000"/>
              </a:lnSpc>
              <a:buSzPct val="130000"/>
              <a:buFont typeface="Wingdings" pitchFamily="2" charset="2"/>
              <a:buChar char="§"/>
            </a:pPr>
            <a:r>
              <a:rPr lang="pt-BR" smtClean="0"/>
              <a:t>Estruturação do poder político </a:t>
            </a:r>
            <a:r>
              <a:rPr lang="pt-BR" smtClean="0">
                <a:sym typeface="Symbol" pitchFamily="18" charset="2"/>
              </a:rPr>
              <a:t> </a:t>
            </a:r>
            <a:r>
              <a:rPr lang="pt-BR" smtClean="0"/>
              <a:t>coordenação de obras de interesse coletivo: diques e canais de irrigação, regulamentação do comércio</a:t>
            </a:r>
          </a:p>
          <a:p>
            <a:pPr marL="268288" indent="-268288" eaLnBrk="1" hangingPunct="1">
              <a:lnSpc>
                <a:spcPct val="105000"/>
              </a:lnSpc>
              <a:buSzPct val="130000"/>
              <a:buFont typeface="Wingdings" pitchFamily="2" charset="2"/>
              <a:buChar char="§"/>
            </a:pPr>
            <a:r>
              <a:rPr lang="pt-BR" smtClean="0"/>
              <a:t>Primeiros governantes do Crescente Fértil </a:t>
            </a:r>
            <a:r>
              <a:rPr lang="pt-BR" smtClean="0">
                <a:sym typeface="Symbol" pitchFamily="18" charset="2"/>
              </a:rPr>
              <a:t></a:t>
            </a:r>
            <a:r>
              <a:rPr lang="pt-BR" smtClean="0"/>
              <a:t> </a:t>
            </a:r>
            <a:br>
              <a:rPr lang="pt-BR" smtClean="0"/>
            </a:br>
            <a:r>
              <a:rPr lang="pt-BR" smtClean="0"/>
              <a:t>reis-sacerdotes</a:t>
            </a:r>
          </a:p>
          <a:p>
            <a:pPr marL="268288" indent="-268288" eaLnBrk="1" hangingPunct="1">
              <a:lnSpc>
                <a:spcPct val="105000"/>
              </a:lnSpc>
              <a:buSzPct val="130000"/>
              <a:buFont typeface="Wingdings" pitchFamily="2" charset="2"/>
              <a:buChar char="§"/>
            </a:pPr>
            <a:r>
              <a:rPr lang="pt-BR" smtClean="0"/>
              <a:t>Reis-sacerdotes </a:t>
            </a:r>
            <a:r>
              <a:rPr lang="pt-BR" smtClean="0">
                <a:sym typeface="Symbol" pitchFamily="18" charset="2"/>
              </a:rPr>
              <a:t></a:t>
            </a:r>
            <a:r>
              <a:rPr lang="pt-BR" smtClean="0"/>
              <a:t> substituídos por chefes políticos que não exerciam funções religiosas.</a:t>
            </a:r>
          </a:p>
          <a:p>
            <a:pPr marL="268288" indent="-268288" eaLnBrk="1" hangingPunct="1">
              <a:lnSpc>
                <a:spcPct val="105000"/>
              </a:lnSpc>
              <a:buSzPct val="130000"/>
              <a:buFont typeface="Wingdings" pitchFamily="2" charset="2"/>
              <a:buChar char="§"/>
            </a:pPr>
            <a:r>
              <a:rPr lang="pt-BR" smtClean="0"/>
              <a:t>Rei </a:t>
            </a:r>
            <a:r>
              <a:rPr lang="pt-BR" smtClean="0">
                <a:sym typeface="Symbol" pitchFamily="18" charset="2"/>
              </a:rPr>
              <a:t></a:t>
            </a:r>
            <a:r>
              <a:rPr lang="pt-BR" smtClean="0"/>
              <a:t> designado representante máximo da divindade e responsável pela exploração das terras.</a:t>
            </a:r>
          </a:p>
          <a:p>
            <a:pPr marL="268288" indent="-268288" eaLnBrk="1" hangingPunct="1">
              <a:lnSpc>
                <a:spcPct val="105000"/>
              </a:lnSpc>
              <a:buSzPct val="130000"/>
              <a:buFont typeface="Wingdings" pitchFamily="2" charset="2"/>
              <a:buChar char="§"/>
            </a:pPr>
            <a:r>
              <a:rPr lang="pt-BR" smtClean="0"/>
              <a:t>Aparecimento da </a:t>
            </a:r>
            <a:r>
              <a:rPr lang="pt-BR" b="1" smtClean="0"/>
              <a:t>propriedade privada</a:t>
            </a:r>
            <a:r>
              <a:rPr lang="pt-BR" smtClean="0"/>
              <a:t> </a:t>
            </a:r>
            <a:r>
              <a:rPr lang="pt-BR" smtClean="0">
                <a:sym typeface="Symbol" pitchFamily="18" charset="2"/>
              </a:rPr>
              <a:t></a:t>
            </a:r>
            <a:r>
              <a:rPr lang="pt-BR" smtClean="0"/>
              <a:t> elite ligada </a:t>
            </a:r>
            <a:br>
              <a:rPr lang="pt-BR" smtClean="0"/>
            </a:br>
            <a:r>
              <a:rPr lang="pt-BR" smtClean="0"/>
              <a:t>aos reis e aos sacerdotes passou a se apropriar de uma parte das colheitas, assim como das terras produtivas.</a:t>
            </a:r>
          </a:p>
          <a:p>
            <a:pPr marL="268288" indent="-268288" eaLnBrk="1" hangingPunct="1">
              <a:lnSpc>
                <a:spcPct val="105000"/>
              </a:lnSpc>
              <a:buSzPct val="130000"/>
              <a:buFont typeface="Wingdings" pitchFamily="2" charset="2"/>
              <a:buChar char="§"/>
            </a:pPr>
            <a:r>
              <a:rPr lang="pt-BR" smtClean="0"/>
              <a:t>União de cidades ou Estados </a:t>
            </a:r>
            <a:r>
              <a:rPr lang="pt-BR" smtClean="0">
                <a:sym typeface="Symbol" pitchFamily="18" charset="2"/>
              </a:rPr>
              <a:t> </a:t>
            </a:r>
            <a:r>
              <a:rPr lang="pt-BR" smtClean="0"/>
              <a:t>origina impérios </a:t>
            </a:r>
            <a:r>
              <a:rPr lang="pt-BR" smtClean="0">
                <a:sym typeface="Symbol" pitchFamily="18" charset="2"/>
              </a:rPr>
              <a:t></a:t>
            </a:r>
            <a:r>
              <a:rPr lang="pt-BR" smtClean="0"/>
              <a:t> grandes civilizações da Antiguidade.</a:t>
            </a:r>
          </a:p>
          <a:p>
            <a:pPr marL="268288" indent="-268288" eaLnBrk="1" hangingPunct="1">
              <a:lnSpc>
                <a:spcPct val="105000"/>
              </a:lnSpc>
              <a:buFont typeface="Wingdings" pitchFamily="2" charset="2"/>
              <a:buNone/>
            </a:pPr>
            <a:endParaRPr lang="pt-BR" smtClean="0"/>
          </a:p>
        </p:txBody>
      </p:sp>
      <p:sp>
        <p:nvSpPr>
          <p:cNvPr id="35844" name="Rectangle 18"/>
          <p:cNvSpPr>
            <a:spLocks noChangeArrowheads="1"/>
          </p:cNvSpPr>
          <p:nvPr/>
        </p:nvSpPr>
        <p:spPr bwMode="auto">
          <a:xfrm>
            <a:off x="539750" y="6407150"/>
            <a:ext cx="174942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3 A pré-história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8"/>
          <p:cNvPicPr>
            <a:picLocks noChangeAspect="1" noChangeArrowheads="1"/>
          </p:cNvPicPr>
          <p:nvPr/>
        </p:nvPicPr>
        <p:blipFill>
          <a:blip r:embed="rId3"/>
          <a:srcRect/>
          <a:stretch>
            <a:fillRect/>
          </a:stretch>
        </p:blipFill>
        <p:spPr bwMode="auto">
          <a:xfrm>
            <a:off x="0" y="0"/>
            <a:ext cx="9144000" cy="6453188"/>
          </a:xfrm>
          <a:prstGeom prst="rect">
            <a:avLst/>
          </a:prstGeom>
          <a:noFill/>
          <a:ln w="9525">
            <a:noFill/>
            <a:miter lim="800000"/>
            <a:headEnd/>
            <a:tailEnd/>
          </a:ln>
        </p:spPr>
      </p:pic>
      <p:sp>
        <p:nvSpPr>
          <p:cNvPr id="35851" name="AutoShape 11"/>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36870" name="Picture 12"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36871" name="AutoShape 13">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36872" name="AutoShape 14">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4" name="Retângulo 3"/>
          <p:cNvSpPr/>
          <p:nvPr/>
        </p:nvSpPr>
        <p:spPr>
          <a:xfrm>
            <a:off x="0" y="2078038"/>
            <a:ext cx="9144000" cy="207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900" b="0">
              <a:solidFill>
                <a:schemeClr val="tx1"/>
              </a:solidFill>
              <a:ea typeface="ＭＳ Ｐゴシック"/>
              <a:cs typeface="ＭＳ Ｐゴシック"/>
            </a:endParaRPr>
          </a:p>
        </p:txBody>
      </p:sp>
      <p:sp>
        <p:nvSpPr>
          <p:cNvPr id="36874" name="Rectangle 16"/>
          <p:cNvSpPr>
            <a:spLocks noChangeArrowheads="1"/>
          </p:cNvSpPr>
          <p:nvPr/>
        </p:nvSpPr>
        <p:spPr bwMode="auto">
          <a:xfrm rot="-5400000">
            <a:off x="7878762" y="914400"/>
            <a:ext cx="2187576"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
        <p:nvSpPr>
          <p:cNvPr id="281605" name="Rectangle 5"/>
          <p:cNvSpPr>
            <a:spLocks noChangeArrowheads="1"/>
          </p:cNvSpPr>
          <p:nvPr/>
        </p:nvSpPr>
        <p:spPr bwMode="auto">
          <a:xfrm>
            <a:off x="1100138" y="2481263"/>
            <a:ext cx="6986587" cy="1235075"/>
          </a:xfrm>
          <a:prstGeom prst="rect">
            <a:avLst/>
          </a:prstGeom>
          <a:noFill/>
          <a:ln w="9525">
            <a:noFill/>
            <a:miter lim="800000"/>
            <a:headEnd/>
            <a:tailEnd/>
          </a:ln>
        </p:spPr>
        <p:txBody>
          <a:bodyPr wrap="none">
            <a:spAutoFit/>
          </a:bodyPr>
          <a:lstStyle/>
          <a:p>
            <a:pPr algn="ctr">
              <a:spcBef>
                <a:spcPct val="50000"/>
              </a:spcBef>
            </a:pPr>
            <a:r>
              <a:rPr lang="pt-BR" sz="3000"/>
              <a:t>Capítulo 4</a:t>
            </a:r>
          </a:p>
          <a:p>
            <a:pPr algn="ctr">
              <a:spcBef>
                <a:spcPct val="50000"/>
              </a:spcBef>
            </a:pPr>
            <a:r>
              <a:rPr lang="pt-BR" sz="3000"/>
              <a:t>A origem dos povos americanos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1605"/>
                                        </p:tgtEl>
                                        <p:attrNameLst>
                                          <p:attrName>style.visibility</p:attrName>
                                        </p:attrNameLst>
                                      </p:cBhvr>
                                      <p:to>
                                        <p:strVal val="visible"/>
                                      </p:to>
                                    </p:set>
                                    <p:animEffect transition="in" filter="box(in)">
                                      <p:cBhvr>
                                        <p:cTn id="7" dur="2000"/>
                                        <p:tgtEl>
                                          <p:spTgt spid="281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9" descr="multimidia">
            <a:hlinkClick r:id="rId3" action="ppaction://hlinkfile"/>
          </p:cNvPr>
          <p:cNvPicPr>
            <a:picLocks noChangeAspect="1" noChangeArrowheads="1"/>
          </p:cNvPicPr>
          <p:nvPr/>
        </p:nvPicPr>
        <p:blipFill>
          <a:blip r:embed="rId4"/>
          <a:srcRect/>
          <a:stretch>
            <a:fillRect/>
          </a:stretch>
        </p:blipFill>
        <p:spPr bwMode="auto">
          <a:xfrm>
            <a:off x="107950" y="188913"/>
            <a:ext cx="671513" cy="679450"/>
          </a:xfrm>
          <a:prstGeom prst="rect">
            <a:avLst/>
          </a:prstGeom>
          <a:noFill/>
          <a:ln w="9525">
            <a:noFill/>
            <a:miter lim="800000"/>
            <a:headEnd/>
            <a:tailEnd/>
          </a:ln>
        </p:spPr>
      </p:pic>
      <p:sp>
        <p:nvSpPr>
          <p:cNvPr id="37891" name="Rectangle 5"/>
          <p:cNvSpPr>
            <a:spLocks noChangeArrowheads="1"/>
          </p:cNvSpPr>
          <p:nvPr/>
        </p:nvSpPr>
        <p:spPr bwMode="auto">
          <a:xfrm>
            <a:off x="1114425" y="0"/>
            <a:ext cx="8101013" cy="6323013"/>
          </a:xfrm>
          <a:prstGeom prst="rect">
            <a:avLst/>
          </a:prstGeom>
          <a:solidFill>
            <a:schemeClr val="tx1"/>
          </a:solidFill>
          <a:ln w="9525">
            <a:solidFill>
              <a:schemeClr val="tx1"/>
            </a:solidFill>
            <a:miter lim="800000"/>
            <a:headEnd/>
            <a:tailEnd/>
          </a:ln>
        </p:spPr>
        <p:txBody>
          <a:bodyPr wrap="none" anchor="ctr"/>
          <a:lstStyle/>
          <a:p>
            <a:endParaRPr lang="pt-BR" b="0"/>
          </a:p>
        </p:txBody>
      </p:sp>
      <p:sp>
        <p:nvSpPr>
          <p:cNvPr id="37892" name="Rectangle 2"/>
          <p:cNvSpPr>
            <a:spLocks noChangeArrowheads="1"/>
          </p:cNvSpPr>
          <p:nvPr/>
        </p:nvSpPr>
        <p:spPr bwMode="auto">
          <a:xfrm>
            <a:off x="1116013" y="-26988"/>
            <a:ext cx="8027987" cy="836613"/>
          </a:xfrm>
          <a:prstGeom prst="rect">
            <a:avLst/>
          </a:prstGeom>
          <a:noFill/>
          <a:ln w="9525">
            <a:noFill/>
            <a:miter lim="800000"/>
            <a:headEnd/>
            <a:tailEnd/>
          </a:ln>
        </p:spPr>
        <p:txBody>
          <a:bodyPr anchor="ctr"/>
          <a:lstStyle/>
          <a:p>
            <a:pPr eaLnBrk="1" hangingPunct="1"/>
            <a:r>
              <a:rPr lang="pt-BR" sz="2100">
                <a:solidFill>
                  <a:schemeClr val="bg1"/>
                </a:solidFill>
              </a:rPr>
              <a:t>Primeiras migrações (1 milhão - 15 mil anos atrás)</a:t>
            </a:r>
          </a:p>
        </p:txBody>
      </p:sp>
      <p:sp>
        <p:nvSpPr>
          <p:cNvPr id="37893" name="Rectangle 6"/>
          <p:cNvSpPr>
            <a:spLocks noChangeArrowheads="1"/>
          </p:cNvSpPr>
          <p:nvPr/>
        </p:nvSpPr>
        <p:spPr bwMode="auto">
          <a:xfrm>
            <a:off x="539750" y="6407150"/>
            <a:ext cx="3544888"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
        <p:nvSpPr>
          <p:cNvPr id="37894" name="Text Box 9"/>
          <p:cNvSpPr txBox="1">
            <a:spLocks noChangeArrowheads="1"/>
          </p:cNvSpPr>
          <p:nvPr/>
        </p:nvSpPr>
        <p:spPr bwMode="auto">
          <a:xfrm>
            <a:off x="1116013" y="541338"/>
            <a:ext cx="7378700" cy="304800"/>
          </a:xfrm>
          <a:prstGeom prst="rect">
            <a:avLst/>
          </a:prstGeom>
          <a:noFill/>
          <a:ln w="9525">
            <a:noFill/>
            <a:miter lim="800000"/>
            <a:headEnd/>
            <a:tailEnd/>
          </a:ln>
        </p:spPr>
        <p:txBody>
          <a:bodyPr>
            <a:spAutoFit/>
          </a:bodyPr>
          <a:lstStyle/>
          <a:p>
            <a:r>
              <a:rPr lang="pt-BR" sz="1400">
                <a:solidFill>
                  <a:schemeClr val="bg1"/>
                </a:solidFill>
              </a:rPr>
              <a:t>Clique na imagem</a:t>
            </a:r>
            <a:r>
              <a:rPr lang="pt-BR" sz="1400"/>
              <a:t> </a:t>
            </a:r>
            <a:r>
              <a:rPr lang="pt-BR" sz="1400">
                <a:solidFill>
                  <a:schemeClr val="bg1"/>
                </a:solidFill>
              </a:rPr>
              <a:t>abaixo</a:t>
            </a:r>
            <a:r>
              <a:rPr lang="pt-BR" sz="1400"/>
              <a:t> </a:t>
            </a:r>
            <a:r>
              <a:rPr lang="pt-BR" sz="1400">
                <a:solidFill>
                  <a:schemeClr val="bg1"/>
                </a:solidFill>
              </a:rPr>
              <a:t>para ver o mapa animado.</a:t>
            </a:r>
          </a:p>
        </p:txBody>
      </p:sp>
      <p:pic>
        <p:nvPicPr>
          <p:cNvPr id="37895" name="Picture 10" descr="migracoes">
            <a:hlinkClick r:id="rId5" action="ppaction://hlinkfile"/>
          </p:cNvPr>
          <p:cNvPicPr>
            <a:picLocks noChangeAspect="1" noChangeArrowheads="1"/>
          </p:cNvPicPr>
          <p:nvPr/>
        </p:nvPicPr>
        <p:blipFill>
          <a:blip r:embed="rId6"/>
          <a:srcRect/>
          <a:stretch>
            <a:fillRect/>
          </a:stretch>
        </p:blipFill>
        <p:spPr bwMode="auto">
          <a:xfrm>
            <a:off x="1473200" y="908050"/>
            <a:ext cx="7154863" cy="541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pt-BR" smtClean="0"/>
              <a:t>Sítios arqueológicos no Brasil</a:t>
            </a:r>
          </a:p>
        </p:txBody>
      </p:sp>
      <p:sp>
        <p:nvSpPr>
          <p:cNvPr id="38915" name="Rectangle 3"/>
          <p:cNvSpPr>
            <a:spLocks noGrp="1" noChangeArrowheads="1"/>
          </p:cNvSpPr>
          <p:nvPr>
            <p:ph type="body" idx="1"/>
          </p:nvPr>
        </p:nvSpPr>
        <p:spPr>
          <a:xfrm>
            <a:off x="457200" y="908050"/>
            <a:ext cx="8329613" cy="1657350"/>
          </a:xfrm>
        </p:spPr>
        <p:txBody>
          <a:bodyPr/>
          <a:lstStyle/>
          <a:p>
            <a:pPr marL="0" indent="0" eaLnBrk="1" hangingPunct="1">
              <a:lnSpc>
                <a:spcPct val="90000"/>
              </a:lnSpc>
              <a:buSzPct val="130000"/>
              <a:buFont typeface="Wingdings" pitchFamily="2" charset="2"/>
              <a:buChar char="§"/>
            </a:pPr>
            <a:r>
              <a:rPr lang="pt-BR" b="1" smtClean="0"/>
              <a:t> Grutas de Lagoa Santa (MG)</a:t>
            </a:r>
          </a:p>
          <a:p>
            <a:pPr marL="0" indent="0" eaLnBrk="1" hangingPunct="1">
              <a:lnSpc>
                <a:spcPct val="90000"/>
              </a:lnSpc>
              <a:buFont typeface="Wingdings" pitchFamily="2" charset="2"/>
              <a:buNone/>
            </a:pPr>
            <a:endParaRPr lang="pt-BR" sz="800" b="1" smtClean="0"/>
          </a:p>
          <a:p>
            <a:pPr marL="0" indent="0" eaLnBrk="1" hangingPunct="1">
              <a:lnSpc>
                <a:spcPct val="90000"/>
              </a:lnSpc>
              <a:buFont typeface="Wingdings" pitchFamily="2" charset="2"/>
              <a:buNone/>
            </a:pPr>
            <a:r>
              <a:rPr lang="pt-BR" b="1" smtClean="0"/>
              <a:t>Dataç</a:t>
            </a:r>
            <a:r>
              <a:rPr lang="pt-BR" altLang="ja-JP" b="1" smtClean="0">
                <a:ea typeface="ＭＳ Ｐゴシック" pitchFamily="34" charset="-128"/>
              </a:rPr>
              <a:t>ão</a:t>
            </a:r>
            <a:r>
              <a:rPr lang="pt-BR" altLang="ja-JP" smtClean="0">
                <a:ea typeface="ＭＳ Ｐゴシック" pitchFamily="34" charset="-128"/>
              </a:rPr>
              <a:t>: </a:t>
            </a:r>
            <a:r>
              <a:rPr lang="pt-BR" smtClean="0"/>
              <a:t>cerca de 11 mil anos</a:t>
            </a:r>
          </a:p>
          <a:p>
            <a:pPr marL="0" indent="0" eaLnBrk="1" hangingPunct="1">
              <a:lnSpc>
                <a:spcPct val="90000"/>
              </a:lnSpc>
              <a:buFont typeface="Wingdings" pitchFamily="2" charset="2"/>
              <a:buNone/>
            </a:pPr>
            <a:r>
              <a:rPr lang="pt-BR" b="1" smtClean="0"/>
              <a:t>Achados</a:t>
            </a:r>
            <a:r>
              <a:rPr lang="pt-BR" smtClean="0"/>
              <a:t>: homem de Lagoa Santa (esqueletos; 1835-1845)</a:t>
            </a:r>
          </a:p>
          <a:p>
            <a:pPr marL="0" indent="0" eaLnBrk="1" hangingPunct="1">
              <a:lnSpc>
                <a:spcPct val="90000"/>
              </a:lnSpc>
              <a:buFont typeface="Wingdings" pitchFamily="2" charset="2"/>
              <a:buNone/>
            </a:pPr>
            <a:r>
              <a:rPr lang="pt-BR" b="1" smtClean="0"/>
              <a:t>Estudos recentes</a:t>
            </a:r>
            <a:r>
              <a:rPr lang="pt-BR" smtClean="0"/>
              <a:t>: Luzia</a:t>
            </a:r>
          </a:p>
        </p:txBody>
      </p:sp>
      <p:sp>
        <p:nvSpPr>
          <p:cNvPr id="38916" name="Rectangle 5"/>
          <p:cNvSpPr>
            <a:spLocks noChangeArrowheads="1"/>
          </p:cNvSpPr>
          <p:nvPr/>
        </p:nvSpPr>
        <p:spPr bwMode="auto">
          <a:xfrm>
            <a:off x="539750" y="6407150"/>
            <a:ext cx="354647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
        <p:nvSpPr>
          <p:cNvPr id="38917" name="Rectangle 8"/>
          <p:cNvSpPr>
            <a:spLocks noChangeArrowheads="1"/>
          </p:cNvSpPr>
          <p:nvPr/>
        </p:nvSpPr>
        <p:spPr bwMode="auto">
          <a:xfrm>
            <a:off x="3132138" y="5516563"/>
            <a:ext cx="3095625" cy="517525"/>
          </a:xfrm>
          <a:prstGeom prst="rect">
            <a:avLst/>
          </a:prstGeom>
          <a:noFill/>
          <a:ln w="9525">
            <a:noFill/>
            <a:miter lim="800000"/>
            <a:headEnd/>
            <a:tailEnd/>
          </a:ln>
        </p:spPr>
        <p:txBody>
          <a:bodyPr>
            <a:spAutoFit/>
          </a:bodyPr>
          <a:lstStyle/>
          <a:p>
            <a:pPr eaLnBrk="1" hangingPunct="1"/>
            <a:r>
              <a:rPr lang="pt-BR" sz="1400" b="0"/>
              <a:t>Crânio de Luzia e possível reconstituição de seu rosto</a:t>
            </a:r>
          </a:p>
        </p:txBody>
      </p:sp>
      <p:sp>
        <p:nvSpPr>
          <p:cNvPr id="38918" name="Text Box 12"/>
          <p:cNvSpPr txBox="1">
            <a:spLocks noChangeArrowheads="1"/>
          </p:cNvSpPr>
          <p:nvPr/>
        </p:nvSpPr>
        <p:spPr bwMode="auto">
          <a:xfrm rot="-5400000">
            <a:off x="-588962" y="3535363"/>
            <a:ext cx="2386012" cy="214312"/>
          </a:xfrm>
          <a:prstGeom prst="rect">
            <a:avLst/>
          </a:prstGeom>
          <a:noFill/>
          <a:ln w="9525">
            <a:noFill/>
            <a:miter lim="800000"/>
            <a:headEnd/>
            <a:tailEnd/>
          </a:ln>
        </p:spPr>
        <p:txBody>
          <a:bodyPr wrap="none">
            <a:spAutoFit/>
          </a:bodyPr>
          <a:lstStyle/>
          <a:p>
            <a:pPr algn="r" eaLnBrk="1" hangingPunct="1"/>
            <a:r>
              <a:rPr lang="pt-BR" sz="800"/>
              <a:t>GREGG NEWTON/REUTERS/NEWSCOM</a:t>
            </a:r>
          </a:p>
        </p:txBody>
      </p:sp>
      <p:pic>
        <p:nvPicPr>
          <p:cNvPr id="38919" name="Picture 13" descr="cranio_luzia"/>
          <p:cNvPicPr>
            <a:picLocks noChangeAspect="1" noChangeArrowheads="1"/>
          </p:cNvPicPr>
          <p:nvPr/>
        </p:nvPicPr>
        <p:blipFill>
          <a:blip r:embed="rId3"/>
          <a:srcRect/>
          <a:stretch>
            <a:fillRect/>
          </a:stretch>
        </p:blipFill>
        <p:spPr bwMode="auto">
          <a:xfrm>
            <a:off x="684213" y="2565400"/>
            <a:ext cx="2395537" cy="367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pt-BR" smtClean="0"/>
              <a:t>Sítios arqueológicos no Brasil</a:t>
            </a:r>
          </a:p>
        </p:txBody>
      </p:sp>
      <p:sp>
        <p:nvSpPr>
          <p:cNvPr id="39939" name="Rectangle 3"/>
          <p:cNvSpPr>
            <a:spLocks noGrp="1" noChangeArrowheads="1"/>
          </p:cNvSpPr>
          <p:nvPr>
            <p:ph type="body" idx="1"/>
          </p:nvPr>
        </p:nvSpPr>
        <p:spPr/>
        <p:txBody>
          <a:bodyPr/>
          <a:lstStyle/>
          <a:p>
            <a:pPr marL="0" indent="0" eaLnBrk="1" hangingPunct="1">
              <a:buSzPct val="130000"/>
              <a:buFont typeface="Wingdings" pitchFamily="2" charset="2"/>
              <a:buChar char="§"/>
            </a:pPr>
            <a:r>
              <a:rPr lang="pt-BR" b="1" smtClean="0"/>
              <a:t> Parque Nacional da Serra da Capivara</a:t>
            </a:r>
            <a:r>
              <a:rPr lang="pt-BR" smtClean="0"/>
              <a:t>,</a:t>
            </a:r>
            <a:br>
              <a:rPr lang="pt-BR" smtClean="0"/>
            </a:br>
            <a:r>
              <a:rPr lang="pt-BR" smtClean="0"/>
              <a:t>   com mais de 250 sítios arqueológicos</a:t>
            </a:r>
            <a:br>
              <a:rPr lang="pt-BR" smtClean="0"/>
            </a:br>
            <a:r>
              <a:rPr lang="pt-BR" smtClean="0"/>
              <a:t>   (entre eles, o Boqueirão da Pedra Furada)</a:t>
            </a:r>
            <a:endParaRPr lang="pt-BR" sz="800" smtClean="0"/>
          </a:p>
          <a:p>
            <a:pPr marL="0" indent="0" eaLnBrk="1" hangingPunct="1">
              <a:buFont typeface="Wingdings" pitchFamily="2" charset="2"/>
              <a:buNone/>
            </a:pPr>
            <a:r>
              <a:rPr lang="pt-BR" b="1" smtClean="0"/>
              <a:t>Dataç</a:t>
            </a:r>
            <a:r>
              <a:rPr lang="pt-BR" altLang="ja-JP" b="1" smtClean="0">
                <a:ea typeface="ＭＳ Ｐゴシック" pitchFamily="34" charset="-128"/>
              </a:rPr>
              <a:t>ão</a:t>
            </a:r>
            <a:r>
              <a:rPr lang="pt-BR" altLang="ja-JP" smtClean="0">
                <a:ea typeface="ＭＳ Ｐゴシック" pitchFamily="34" charset="-128"/>
              </a:rPr>
              <a:t>: </a:t>
            </a:r>
            <a:r>
              <a:rPr lang="pt-BR" smtClean="0"/>
              <a:t>cerca de 20 mil anos</a:t>
            </a:r>
          </a:p>
          <a:p>
            <a:pPr marL="0" indent="0" eaLnBrk="1" hangingPunct="1">
              <a:buFont typeface="Wingdings" pitchFamily="2" charset="2"/>
              <a:buNone/>
            </a:pPr>
            <a:r>
              <a:rPr lang="pt-BR" b="1" smtClean="0"/>
              <a:t>Achados</a:t>
            </a:r>
            <a:r>
              <a:rPr lang="pt-BR" smtClean="0"/>
              <a:t>: 30 mil pinturas rupestres</a:t>
            </a:r>
          </a:p>
          <a:p>
            <a:pPr marL="0" indent="0" eaLnBrk="1" hangingPunct="1">
              <a:buFont typeface="Wingdings" pitchFamily="2" charset="2"/>
              <a:buNone/>
            </a:pPr>
            <a:r>
              <a:rPr lang="pt-BR" b="1" smtClean="0"/>
              <a:t>Estudos recentes</a:t>
            </a:r>
            <a:r>
              <a:rPr lang="pt-BR" smtClean="0"/>
              <a:t>: segundo a arqueóloga Niède Guidon, </a:t>
            </a:r>
            <a:br>
              <a:rPr lang="pt-BR" smtClean="0"/>
            </a:br>
            <a:r>
              <a:rPr lang="pt-BR" smtClean="0"/>
              <a:t>os restos de fogueiras encontrados nos sítios t</a:t>
            </a:r>
            <a:r>
              <a:rPr lang="pt-BR" altLang="ja-JP" smtClean="0">
                <a:ea typeface="ＭＳ Ｐゴシック" pitchFamily="34" charset="-128"/>
              </a:rPr>
              <a:t>êm</a:t>
            </a:r>
            <a:r>
              <a:rPr lang="pt-BR" smtClean="0"/>
              <a:t> mais</a:t>
            </a:r>
            <a:br>
              <a:rPr lang="pt-BR" smtClean="0"/>
            </a:br>
            <a:r>
              <a:rPr lang="pt-BR" smtClean="0"/>
              <a:t>de 50 mil anos.</a:t>
            </a:r>
          </a:p>
          <a:p>
            <a:pPr marL="0" indent="0">
              <a:buFont typeface="Wingdings" pitchFamily="2" charset="2"/>
              <a:buNone/>
            </a:pPr>
            <a:endParaRPr lang="pt-BR" smtClean="0"/>
          </a:p>
        </p:txBody>
      </p:sp>
      <p:sp>
        <p:nvSpPr>
          <p:cNvPr id="39940" name="Rectangle 6"/>
          <p:cNvSpPr>
            <a:spLocks noChangeArrowheads="1"/>
          </p:cNvSpPr>
          <p:nvPr/>
        </p:nvSpPr>
        <p:spPr bwMode="auto">
          <a:xfrm>
            <a:off x="1331913" y="5719763"/>
            <a:ext cx="3455987" cy="517525"/>
          </a:xfrm>
          <a:prstGeom prst="rect">
            <a:avLst/>
          </a:prstGeom>
          <a:noFill/>
          <a:ln w="9525">
            <a:noFill/>
            <a:miter lim="800000"/>
            <a:headEnd/>
            <a:tailEnd/>
          </a:ln>
        </p:spPr>
        <p:txBody>
          <a:bodyPr>
            <a:spAutoFit/>
          </a:bodyPr>
          <a:lstStyle/>
          <a:p>
            <a:pPr algn="r" eaLnBrk="1" hangingPunct="1"/>
            <a:r>
              <a:rPr lang="pt-BR" sz="1400" b="0"/>
              <a:t>Pintura rupestre em</a:t>
            </a:r>
            <a:br>
              <a:rPr lang="pt-BR" sz="1400" b="0"/>
            </a:br>
            <a:r>
              <a:rPr lang="pt-BR" sz="1400" b="0"/>
              <a:t>São Raimundo Nonato, Piauí</a:t>
            </a:r>
          </a:p>
        </p:txBody>
      </p:sp>
      <p:sp>
        <p:nvSpPr>
          <p:cNvPr id="39941" name="Rectangle 6"/>
          <p:cNvSpPr>
            <a:spLocks noChangeArrowheads="1"/>
          </p:cNvSpPr>
          <p:nvPr/>
        </p:nvSpPr>
        <p:spPr bwMode="auto">
          <a:xfrm>
            <a:off x="539750" y="6407150"/>
            <a:ext cx="3544888"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pic>
        <p:nvPicPr>
          <p:cNvPr id="39942" name="Picture 10" descr="sao_raimundo"/>
          <p:cNvPicPr>
            <a:picLocks noChangeAspect="1" noChangeArrowheads="1"/>
          </p:cNvPicPr>
          <p:nvPr/>
        </p:nvPicPr>
        <p:blipFill>
          <a:blip r:embed="rId3"/>
          <a:srcRect/>
          <a:stretch>
            <a:fillRect/>
          </a:stretch>
        </p:blipFill>
        <p:spPr bwMode="auto">
          <a:xfrm>
            <a:off x="4787900" y="3500438"/>
            <a:ext cx="4105275" cy="2709862"/>
          </a:xfrm>
          <a:prstGeom prst="rect">
            <a:avLst/>
          </a:prstGeom>
          <a:noFill/>
          <a:ln w="9525">
            <a:noFill/>
            <a:miter lim="800000"/>
            <a:headEnd/>
            <a:tailEnd/>
          </a:ln>
        </p:spPr>
      </p:pic>
      <p:sp>
        <p:nvSpPr>
          <p:cNvPr id="39943" name="Text Box 11"/>
          <p:cNvSpPr txBox="1">
            <a:spLocks noChangeArrowheads="1"/>
          </p:cNvSpPr>
          <p:nvPr/>
        </p:nvSpPr>
        <p:spPr bwMode="auto">
          <a:xfrm rot="-5400000">
            <a:off x="8340725" y="3911601"/>
            <a:ext cx="1265237" cy="214312"/>
          </a:xfrm>
          <a:prstGeom prst="rect">
            <a:avLst/>
          </a:prstGeom>
          <a:noFill/>
          <a:ln w="9525">
            <a:noFill/>
            <a:miter lim="800000"/>
            <a:headEnd/>
            <a:tailEnd/>
          </a:ln>
        </p:spPr>
        <p:txBody>
          <a:bodyPr wrap="none">
            <a:spAutoFit/>
          </a:bodyPr>
          <a:lstStyle/>
          <a:p>
            <a:pPr eaLnBrk="1" hangingPunct="1"/>
            <a:r>
              <a:rPr lang="pt-BR" sz="800"/>
              <a:t>FABIO COLOMBINI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44463"/>
            <a:ext cx="4972050" cy="836612"/>
          </a:xfrm>
        </p:spPr>
        <p:txBody>
          <a:bodyPr/>
          <a:lstStyle/>
          <a:p>
            <a:pPr eaLnBrk="1" hangingPunct="1"/>
            <a:r>
              <a:rPr lang="pt-BR" smtClean="0"/>
              <a:t>Boqueirão da Pedra Furada, em São Raimundo Nonato</a:t>
            </a:r>
          </a:p>
        </p:txBody>
      </p:sp>
      <p:pic>
        <p:nvPicPr>
          <p:cNvPr id="40963" name="Picture 6"/>
          <p:cNvPicPr>
            <a:picLocks noChangeAspect="1" noChangeArrowheads="1"/>
          </p:cNvPicPr>
          <p:nvPr/>
        </p:nvPicPr>
        <p:blipFill>
          <a:blip r:embed="rId3"/>
          <a:srcRect/>
          <a:stretch>
            <a:fillRect/>
          </a:stretch>
        </p:blipFill>
        <p:spPr bwMode="auto">
          <a:xfrm>
            <a:off x="539750" y="1052513"/>
            <a:ext cx="4819650" cy="5111750"/>
          </a:xfrm>
          <a:prstGeom prst="rect">
            <a:avLst/>
          </a:prstGeom>
          <a:noFill/>
          <a:ln w="38100">
            <a:noFill/>
            <a:miter lim="800000"/>
            <a:headEnd/>
            <a:tailEnd/>
          </a:ln>
        </p:spPr>
      </p:pic>
      <p:sp>
        <p:nvSpPr>
          <p:cNvPr id="40964" name="Rectangle 7"/>
          <p:cNvSpPr>
            <a:spLocks noChangeArrowheads="1"/>
          </p:cNvSpPr>
          <p:nvPr/>
        </p:nvSpPr>
        <p:spPr bwMode="auto">
          <a:xfrm>
            <a:off x="539750" y="6407150"/>
            <a:ext cx="3546475"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
        <p:nvSpPr>
          <p:cNvPr id="40965" name="Rectangle 7"/>
          <p:cNvSpPr>
            <a:spLocks noChangeArrowheads="1"/>
          </p:cNvSpPr>
          <p:nvPr/>
        </p:nvSpPr>
        <p:spPr bwMode="auto">
          <a:xfrm>
            <a:off x="5437188" y="5229225"/>
            <a:ext cx="3455987" cy="942975"/>
          </a:xfrm>
          <a:prstGeom prst="rect">
            <a:avLst/>
          </a:prstGeom>
          <a:noFill/>
          <a:ln w="9525">
            <a:noFill/>
            <a:miter lim="800000"/>
            <a:headEnd/>
            <a:tailEnd/>
          </a:ln>
        </p:spPr>
        <p:txBody>
          <a:bodyPr>
            <a:spAutoFit/>
          </a:bodyPr>
          <a:lstStyle/>
          <a:p>
            <a:pPr eaLnBrk="1" hangingPunct="1"/>
            <a:r>
              <a:rPr lang="pt-BR" sz="1400" b="0"/>
              <a:t>Boqueirão da Pedra Furada, localizado no Parque Nacional</a:t>
            </a:r>
            <a:br>
              <a:rPr lang="pt-BR" sz="1400" b="0"/>
            </a:br>
            <a:r>
              <a:rPr lang="pt-BR" sz="1400" b="0"/>
              <a:t>da Serra da Capivara, em</a:t>
            </a:r>
            <a:br>
              <a:rPr lang="pt-BR" sz="1400" b="0"/>
            </a:br>
            <a:r>
              <a:rPr lang="pt-BR" sz="1400" b="0"/>
              <a:t>São Raimundo Nonato.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pt-BR" smtClean="0"/>
              <a:t>A pré-história americana</a:t>
            </a:r>
          </a:p>
        </p:txBody>
      </p:sp>
      <p:sp>
        <p:nvSpPr>
          <p:cNvPr id="41987" name="Rectangle 6"/>
          <p:cNvSpPr>
            <a:spLocks noGrp="1" noChangeArrowheads="1"/>
          </p:cNvSpPr>
          <p:nvPr>
            <p:ph type="body" idx="4294967295"/>
          </p:nvPr>
        </p:nvSpPr>
        <p:spPr>
          <a:xfrm>
            <a:off x="457200" y="908050"/>
            <a:ext cx="8507413" cy="5113338"/>
          </a:xfrm>
          <a:noFill/>
        </p:spPr>
        <p:txBody>
          <a:bodyPr/>
          <a:lstStyle/>
          <a:p>
            <a:pPr marL="400050" indent="-400050" eaLnBrk="1" hangingPunct="1">
              <a:spcBef>
                <a:spcPct val="0"/>
              </a:spcBef>
              <a:buSzPct val="130000"/>
              <a:buFont typeface="Wingdings" pitchFamily="2" charset="2"/>
              <a:buChar char="§"/>
            </a:pPr>
            <a:r>
              <a:rPr lang="pt-BR" sz="1900" b="1" smtClean="0"/>
              <a:t>Período Paleoíndio</a:t>
            </a:r>
            <a:r>
              <a:rPr lang="pt-BR" altLang="ja-JP" sz="1900" smtClean="0">
                <a:ea typeface="ＭＳ Ｐゴシック" pitchFamily="34" charset="-128"/>
              </a:rPr>
              <a:t>: </a:t>
            </a:r>
            <a:r>
              <a:rPr lang="pt-BR" sz="1900" smtClean="0"/>
              <a:t>instrumentos de pedra talhada,</a:t>
            </a:r>
            <a:br>
              <a:rPr lang="pt-BR" sz="1900" smtClean="0"/>
            </a:br>
            <a:r>
              <a:rPr lang="pt-BR" sz="1900" smtClean="0"/>
              <a:t>utensílios de osso de mastodonte, mamute, bisão e camelídeos</a:t>
            </a:r>
          </a:p>
          <a:p>
            <a:pPr marL="400050" indent="-400050" eaLnBrk="1" hangingPunct="1">
              <a:spcBef>
                <a:spcPct val="0"/>
              </a:spcBef>
              <a:buSzPct val="130000"/>
              <a:buFont typeface="Wingdings" pitchFamily="2" charset="2"/>
              <a:buChar char="§"/>
            </a:pPr>
            <a:endParaRPr lang="pt-BR" sz="1900" smtClean="0"/>
          </a:p>
          <a:p>
            <a:pPr marL="400050" indent="-400050" eaLnBrk="1" hangingPunct="1">
              <a:spcBef>
                <a:spcPct val="0"/>
              </a:spcBef>
              <a:buSzPct val="130000"/>
              <a:buFont typeface="Wingdings" pitchFamily="2" charset="2"/>
              <a:buChar char="§"/>
            </a:pPr>
            <a:r>
              <a:rPr lang="pt-BR" sz="1900" b="1" smtClean="0"/>
              <a:t>Período Arcaico</a:t>
            </a:r>
            <a:r>
              <a:rPr lang="pt-BR" altLang="ja-JP" sz="1900" smtClean="0">
                <a:ea typeface="ＭＳ Ｐゴシック" pitchFamily="34" charset="-128"/>
              </a:rPr>
              <a:t>: caçadores; </a:t>
            </a:r>
            <a:r>
              <a:rPr lang="pt-BR" sz="1900" smtClean="0"/>
              <a:t>pontas de flecha de duas  </a:t>
            </a:r>
            <a:br>
              <a:rPr lang="pt-BR" sz="1900" smtClean="0"/>
            </a:br>
            <a:r>
              <a:rPr lang="pt-BR" sz="1900" smtClean="0"/>
              <a:t>faces, facas e instrumentos de pedra com técnica aperfeiçoada</a:t>
            </a:r>
          </a:p>
          <a:p>
            <a:pPr marL="400050" indent="-400050" eaLnBrk="1" hangingPunct="1">
              <a:spcBef>
                <a:spcPct val="0"/>
              </a:spcBef>
              <a:buSzPct val="130000"/>
              <a:buFont typeface="Wingdings" pitchFamily="2" charset="2"/>
              <a:buChar char="§"/>
            </a:pPr>
            <a:endParaRPr lang="pt-BR" sz="1900" smtClean="0"/>
          </a:p>
          <a:p>
            <a:pPr marL="400050" indent="-400050" eaLnBrk="1" hangingPunct="1">
              <a:spcBef>
                <a:spcPct val="0"/>
              </a:spcBef>
              <a:buFont typeface="Wingdings" pitchFamily="2" charset="2"/>
              <a:buNone/>
            </a:pPr>
            <a:r>
              <a:rPr lang="pt-BR" sz="1900" b="1" smtClean="0"/>
              <a:t>1. S</a:t>
            </a:r>
            <a:r>
              <a:rPr lang="pt-BR" altLang="ja-JP" sz="1900" b="1" smtClean="0">
                <a:ea typeface="ＭＳ Ｐゴシック" pitchFamily="34" charset="-128"/>
              </a:rPr>
              <a:t>í</a:t>
            </a:r>
            <a:r>
              <a:rPr lang="pt-BR" sz="1900" b="1" smtClean="0"/>
              <a:t>tio arqueológico de Monte Verde</a:t>
            </a:r>
            <a:r>
              <a:rPr lang="pt-BR" sz="1900" smtClean="0"/>
              <a:t> (</a:t>
            </a:r>
            <a:r>
              <a:rPr lang="pt-BR" sz="1900" b="1" smtClean="0"/>
              <a:t>Chile</a:t>
            </a:r>
            <a:r>
              <a:rPr lang="pt-BR" sz="1900" smtClean="0"/>
              <a:t>): artefatos de madeira, plantas medicinais, ferramentas, pedaços de carne e osso de mastodonte, além de pegadas humanas. Estima-se que esses fósseis tenham datação entre 13.500 anos e 11.800 anos.</a:t>
            </a:r>
          </a:p>
          <a:p>
            <a:pPr marL="400050" indent="-400050" eaLnBrk="1" hangingPunct="1">
              <a:spcBef>
                <a:spcPct val="0"/>
              </a:spcBef>
              <a:buFont typeface="Wingdings" pitchFamily="2" charset="2"/>
              <a:buNone/>
            </a:pPr>
            <a:endParaRPr lang="pt-BR" sz="1900" smtClean="0"/>
          </a:p>
          <a:p>
            <a:pPr marL="400050" indent="-400050" eaLnBrk="1" hangingPunct="1">
              <a:spcBef>
                <a:spcPct val="0"/>
              </a:spcBef>
              <a:buFont typeface="Wingdings" pitchFamily="2" charset="2"/>
              <a:buNone/>
            </a:pPr>
            <a:r>
              <a:rPr lang="pt-BR" sz="1900" b="1" smtClean="0"/>
              <a:t>2. Patagônia</a:t>
            </a:r>
            <a:r>
              <a:rPr lang="pt-BR" sz="1900" smtClean="0"/>
              <a:t> (</a:t>
            </a:r>
            <a:r>
              <a:rPr lang="pt-BR" sz="1900" b="1" smtClean="0"/>
              <a:t>sul da Argentina</a:t>
            </a:r>
            <a:r>
              <a:rPr lang="pt-BR" sz="1900" smtClean="0"/>
              <a:t>): pinturas rupestres, pontas de lança e restos de fogueiras, evidenciando a chegada ao local há bem mais de 11.500 anos. Esses habitantes provavelmente praticavam a pesca e a coleta de mariscos; supõe-se que usavam a carne do lobo-marinho para a alimentação e sua pele para construir embarcações e confeccionar agasalhos.</a:t>
            </a:r>
          </a:p>
        </p:txBody>
      </p:sp>
      <p:sp>
        <p:nvSpPr>
          <p:cNvPr id="41988" name="Rectangle 7"/>
          <p:cNvSpPr>
            <a:spLocks noChangeArrowheads="1"/>
          </p:cNvSpPr>
          <p:nvPr/>
        </p:nvSpPr>
        <p:spPr bwMode="auto">
          <a:xfrm>
            <a:off x="539750" y="6407150"/>
            <a:ext cx="3544888"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260350"/>
            <a:ext cx="8229600" cy="5029200"/>
          </a:xfrm>
        </p:spPr>
        <p:txBody>
          <a:bodyPr/>
          <a:lstStyle/>
          <a:p>
            <a:pPr marL="0" indent="0" eaLnBrk="1" hangingPunct="1">
              <a:buFont typeface="Wingdings" pitchFamily="2" charset="2"/>
              <a:buNone/>
            </a:pPr>
            <a:r>
              <a:rPr lang="pt-BR" sz="2400" b="1" smtClean="0"/>
              <a:t>O que é história?</a:t>
            </a:r>
          </a:p>
          <a:p>
            <a:pPr marL="0" indent="0" eaLnBrk="1" hangingPunct="1">
              <a:buFont typeface="Wingdings" pitchFamily="2" charset="2"/>
              <a:buNone/>
            </a:pPr>
            <a:r>
              <a:rPr lang="pt-BR" b="1" smtClean="0"/>
              <a:t/>
            </a:r>
            <a:br>
              <a:rPr lang="pt-BR" b="1" smtClean="0"/>
            </a:br>
            <a:r>
              <a:rPr lang="pt-BR" b="1" smtClean="0"/>
              <a:t>História</a:t>
            </a:r>
            <a:r>
              <a:rPr lang="pt-BR" smtClean="0"/>
              <a:t>: palavra de origem grega</a:t>
            </a:r>
          </a:p>
          <a:p>
            <a:pPr marL="0" indent="0">
              <a:buFont typeface="Wingdings" pitchFamily="2" charset="2"/>
              <a:buNone/>
            </a:pPr>
            <a:endParaRPr lang="pt-BR" b="1" smtClean="0"/>
          </a:p>
          <a:p>
            <a:pPr marL="0" indent="0">
              <a:buFont typeface="Wingdings" pitchFamily="2" charset="2"/>
              <a:buNone/>
            </a:pPr>
            <a:r>
              <a:rPr lang="pt-BR" b="1" smtClean="0"/>
              <a:t>Deriva de </a:t>
            </a:r>
            <a:r>
              <a:rPr lang="pt-BR" b="1" i="1" smtClean="0"/>
              <a:t>hístor</a:t>
            </a:r>
            <a:r>
              <a:rPr lang="pt-BR" smtClean="0"/>
              <a:t>: “sábio” ou “conhecedor”. No século V a.C., Heródoto foi o primeiro a usar “história” no sentido que o empregamos atualmente, por isso ele é considerado o primeiro historiador.</a:t>
            </a:r>
          </a:p>
          <a:p>
            <a:pPr marL="0" indent="0" eaLnBrk="1" hangingPunct="1">
              <a:buFont typeface="Wingdings" pitchFamily="2" charset="2"/>
              <a:buNone/>
            </a:pPr>
            <a:endParaRPr lang="pt-BR" b="1" smtClean="0"/>
          </a:p>
          <a:p>
            <a:pPr marL="0" indent="0" eaLnBrk="1" hangingPunct="1">
              <a:buFont typeface="Wingdings" pitchFamily="2" charset="2"/>
              <a:buNone/>
            </a:pPr>
            <a:r>
              <a:rPr lang="pt-BR" b="1" smtClean="0"/>
              <a:t>Historiador</a:t>
            </a:r>
            <a:r>
              <a:rPr lang="pt-BR" smtClean="0"/>
              <a:t>: profissional que se ocupa da produção do conhecimento histórico.</a:t>
            </a:r>
          </a:p>
          <a:p>
            <a:pPr marL="0" indent="0" eaLnBrk="1" hangingPunct="1">
              <a:buFont typeface="Wingdings" pitchFamily="2" charset="2"/>
              <a:buNone/>
            </a:pPr>
            <a:endParaRPr lang="pt-BR" smtClean="0"/>
          </a:p>
          <a:p>
            <a:pPr marL="0" indent="0" eaLnBrk="1" hangingPunct="1">
              <a:buFont typeface="Wingdings" pitchFamily="2" charset="2"/>
              <a:buNone/>
            </a:pPr>
            <a:endParaRPr lang="pt-BR" smtClean="0"/>
          </a:p>
          <a:p>
            <a:pPr marL="0" indent="0" eaLnBrk="1" hangingPunct="1">
              <a:buFont typeface="Wingdings" pitchFamily="2" charset="2"/>
              <a:buNone/>
            </a:pPr>
            <a:endParaRPr lang="pt-BR" smtClean="0"/>
          </a:p>
        </p:txBody>
      </p:sp>
      <p:sp>
        <p:nvSpPr>
          <p:cNvPr id="6147" name="Rectangle 4"/>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noFill/>
        </p:spPr>
        <p:txBody>
          <a:bodyPr/>
          <a:lstStyle/>
          <a:p>
            <a:pPr eaLnBrk="1" hangingPunct="1"/>
            <a:r>
              <a:rPr lang="pt-BR" smtClean="0"/>
              <a:t>A pré-história americana</a:t>
            </a:r>
          </a:p>
        </p:txBody>
      </p:sp>
      <p:sp>
        <p:nvSpPr>
          <p:cNvPr id="43011" name="Rectangle 9"/>
          <p:cNvSpPr>
            <a:spLocks noGrp="1" noChangeArrowheads="1"/>
          </p:cNvSpPr>
          <p:nvPr>
            <p:ph type="body" idx="1"/>
          </p:nvPr>
        </p:nvSpPr>
        <p:spPr/>
        <p:txBody>
          <a:bodyPr/>
          <a:lstStyle/>
          <a:p>
            <a:pPr>
              <a:spcBef>
                <a:spcPct val="0"/>
              </a:spcBef>
              <a:buFont typeface="Wingdings" pitchFamily="2" charset="2"/>
              <a:buNone/>
            </a:pPr>
            <a:r>
              <a:rPr lang="pt-BR" sz="1800" b="1" smtClean="0"/>
              <a:t>Períodos Formativo, Clássico e Pós-Clássico</a:t>
            </a:r>
            <a:r>
              <a:rPr lang="pt-BR" altLang="ja-JP" sz="1800" smtClean="0">
                <a:ea typeface="ＭＳ Ｐゴシック" pitchFamily="34" charset="-128"/>
              </a:rPr>
              <a:t>: </a:t>
            </a:r>
            <a:r>
              <a:rPr lang="pt-BR" sz="1800" smtClean="0"/>
              <a:t>surgem</a:t>
            </a:r>
          </a:p>
          <a:p>
            <a:pPr>
              <a:spcBef>
                <a:spcPct val="0"/>
              </a:spcBef>
              <a:buFont typeface="Wingdings" pitchFamily="2" charset="2"/>
              <a:buNone/>
            </a:pPr>
            <a:r>
              <a:rPr lang="pt-BR" sz="1800" smtClean="0"/>
              <a:t>atividades como a agricultura e a cerâmica e ocorre a</a:t>
            </a:r>
          </a:p>
          <a:p>
            <a:pPr>
              <a:spcBef>
                <a:spcPct val="0"/>
              </a:spcBef>
              <a:buFont typeface="Wingdings" pitchFamily="2" charset="2"/>
              <a:buNone/>
            </a:pPr>
            <a:r>
              <a:rPr lang="pt-BR" sz="1800" smtClean="0"/>
              <a:t>concentração das comunidades em aldeias, como as da</a:t>
            </a:r>
          </a:p>
          <a:p>
            <a:pPr>
              <a:spcBef>
                <a:spcPct val="0"/>
              </a:spcBef>
              <a:buFont typeface="Wingdings" pitchFamily="2" charset="2"/>
              <a:buNone/>
            </a:pPr>
            <a:r>
              <a:rPr lang="pt-BR" sz="1800" smtClean="0"/>
              <a:t>região amazônica</a:t>
            </a:r>
          </a:p>
          <a:p>
            <a:pPr>
              <a:spcBef>
                <a:spcPct val="0"/>
              </a:spcBef>
              <a:buFont typeface="Wingdings" pitchFamily="2" charset="2"/>
              <a:buNone/>
            </a:pPr>
            <a:endParaRPr lang="pt-BR" sz="1800" smtClean="0"/>
          </a:p>
          <a:p>
            <a:pPr>
              <a:spcBef>
                <a:spcPct val="0"/>
              </a:spcBef>
              <a:buFont typeface="Wingdings" pitchFamily="2" charset="2"/>
              <a:buNone/>
            </a:pPr>
            <a:r>
              <a:rPr lang="pt-BR" sz="1800" b="1" smtClean="0"/>
              <a:t>Caracter</a:t>
            </a:r>
            <a:r>
              <a:rPr lang="pt-BR" altLang="ja-JP" sz="1800" b="1" smtClean="0">
                <a:ea typeface="ＭＳ Ｐゴシック" pitchFamily="34" charset="-128"/>
              </a:rPr>
              <a:t>ísticas</a:t>
            </a:r>
            <a:r>
              <a:rPr lang="pt-BR" altLang="ja-JP" sz="1800" smtClean="0">
                <a:ea typeface="ＭＳ Ｐゴシック" pitchFamily="34" charset="-128"/>
              </a:rPr>
              <a:t>:</a:t>
            </a:r>
            <a:r>
              <a:rPr lang="pt-BR" sz="1800" smtClean="0"/>
              <a:t> coleta sistemática de vegetais;</a:t>
            </a:r>
          </a:p>
          <a:p>
            <a:pPr>
              <a:spcBef>
                <a:spcPct val="0"/>
              </a:spcBef>
              <a:buFont typeface="Wingdings" pitchFamily="2" charset="2"/>
              <a:buNone/>
            </a:pPr>
            <a:r>
              <a:rPr lang="pt-BR" sz="1800" smtClean="0"/>
              <a:t>sedentarização e urbanismo incipiente; confecção de</a:t>
            </a:r>
          </a:p>
          <a:p>
            <a:pPr>
              <a:spcBef>
                <a:spcPct val="0"/>
              </a:spcBef>
              <a:buFont typeface="Wingdings" pitchFamily="2" charset="2"/>
              <a:buNone/>
            </a:pPr>
            <a:r>
              <a:rPr lang="pt-BR" sz="1800" smtClean="0"/>
              <a:t>cerâmica, cestaria, tecidos e artefatos de pedra associados</a:t>
            </a:r>
          </a:p>
          <a:p>
            <a:pPr>
              <a:spcBef>
                <a:spcPct val="0"/>
              </a:spcBef>
              <a:buFont typeface="Wingdings" pitchFamily="2" charset="2"/>
              <a:buNone/>
            </a:pPr>
            <a:r>
              <a:rPr lang="pt-BR" sz="1800" smtClean="0"/>
              <a:t>à agricultura</a:t>
            </a:r>
          </a:p>
          <a:p>
            <a:pPr>
              <a:spcBef>
                <a:spcPct val="0"/>
              </a:spcBef>
              <a:buFont typeface="Wingdings" pitchFamily="2" charset="2"/>
              <a:buNone/>
            </a:pPr>
            <a:endParaRPr lang="pt-BR" sz="1800" smtClean="0"/>
          </a:p>
          <a:p>
            <a:pPr eaLnBrk="1" hangingPunct="1">
              <a:spcBef>
                <a:spcPct val="0"/>
              </a:spcBef>
              <a:buFont typeface="Wingdings" pitchFamily="2" charset="2"/>
              <a:buNone/>
            </a:pPr>
            <a:r>
              <a:rPr lang="pt-BR" sz="1800" b="1" smtClean="0"/>
              <a:t>Economia agr</a:t>
            </a:r>
            <a:r>
              <a:rPr lang="pt-BR" altLang="ja-JP" sz="1800" b="1" smtClean="0">
                <a:ea typeface="ＭＳ Ｐゴシック" pitchFamily="34" charset="-128"/>
              </a:rPr>
              <a:t>ícola</a:t>
            </a:r>
            <a:r>
              <a:rPr lang="pt-BR" altLang="ja-JP" sz="1800" smtClean="0">
                <a:ea typeface="ＭＳ Ｐゴシック" pitchFamily="34" charset="-128"/>
              </a:rPr>
              <a:t>: </a:t>
            </a:r>
            <a:r>
              <a:rPr lang="pt-BR" sz="1800" smtClean="0"/>
              <a:t>consolidada entre 3000 a.C. e 1500</a:t>
            </a:r>
          </a:p>
          <a:p>
            <a:pPr eaLnBrk="1" hangingPunct="1">
              <a:spcBef>
                <a:spcPct val="0"/>
              </a:spcBef>
              <a:buFont typeface="Wingdings" pitchFamily="2" charset="2"/>
              <a:buNone/>
            </a:pPr>
            <a:r>
              <a:rPr lang="pt-BR" sz="1800" smtClean="0"/>
              <a:t>a.C.; aproveitamento de espécies vegetais autóctones</a:t>
            </a:r>
          </a:p>
          <a:p>
            <a:pPr eaLnBrk="1" hangingPunct="1">
              <a:spcBef>
                <a:spcPct val="0"/>
              </a:spcBef>
              <a:buFont typeface="Wingdings" pitchFamily="2" charset="2"/>
              <a:buNone/>
            </a:pPr>
            <a:r>
              <a:rPr lang="pt-BR" sz="1800" smtClean="0"/>
              <a:t>(milho, batata, abóbora, cacau, mandioca, girassol e</a:t>
            </a:r>
          </a:p>
          <a:p>
            <a:pPr eaLnBrk="1" hangingPunct="1">
              <a:spcBef>
                <a:spcPct val="0"/>
              </a:spcBef>
              <a:buFont typeface="Wingdings" pitchFamily="2" charset="2"/>
              <a:buNone/>
            </a:pPr>
            <a:r>
              <a:rPr lang="pt-BR" sz="1800" smtClean="0"/>
              <a:t>outras) graças a técnicas como irrigação, cultivo em</a:t>
            </a:r>
          </a:p>
          <a:p>
            <a:pPr eaLnBrk="1" hangingPunct="1">
              <a:spcBef>
                <a:spcPct val="0"/>
              </a:spcBef>
              <a:buFont typeface="Wingdings" pitchFamily="2" charset="2"/>
              <a:buNone/>
            </a:pPr>
            <a:r>
              <a:rPr lang="pt-BR" sz="1800" smtClean="0"/>
              <a:t>terraços escalonados e fertilização</a:t>
            </a:r>
          </a:p>
          <a:p>
            <a:pPr eaLnBrk="1" hangingPunct="1">
              <a:spcBef>
                <a:spcPct val="0"/>
              </a:spcBef>
              <a:buFont typeface="Wingdings" pitchFamily="2" charset="2"/>
              <a:buNone/>
            </a:pPr>
            <a:r>
              <a:rPr lang="pt-BR" sz="1800" smtClean="0"/>
              <a:t>    </a:t>
            </a:r>
          </a:p>
          <a:p>
            <a:pPr eaLnBrk="1" hangingPunct="1">
              <a:spcBef>
                <a:spcPct val="0"/>
              </a:spcBef>
              <a:buFont typeface="Wingdings" pitchFamily="2" charset="2"/>
              <a:buNone/>
            </a:pPr>
            <a:r>
              <a:rPr lang="pt-BR" sz="1800" b="1" smtClean="0"/>
              <a:t>Criaç</a:t>
            </a:r>
            <a:r>
              <a:rPr lang="pt-BR" altLang="ja-JP" sz="1800" b="1" smtClean="0">
                <a:ea typeface="ＭＳ Ｐゴシック" pitchFamily="34" charset="-128"/>
              </a:rPr>
              <a:t>ão</a:t>
            </a:r>
            <a:r>
              <a:rPr lang="pt-BR" altLang="ja-JP" sz="1800" smtClean="0">
                <a:ea typeface="ＭＳ Ｐゴシック" pitchFamily="34" charset="-128"/>
              </a:rPr>
              <a:t>: </a:t>
            </a:r>
            <a:r>
              <a:rPr lang="pt-BR" sz="1800" smtClean="0"/>
              <a:t>lhamas e alpacas</a:t>
            </a:r>
          </a:p>
        </p:txBody>
      </p:sp>
      <p:sp>
        <p:nvSpPr>
          <p:cNvPr id="43012" name="Rectangle 10"/>
          <p:cNvSpPr>
            <a:spLocks noChangeArrowheads="1"/>
          </p:cNvSpPr>
          <p:nvPr/>
        </p:nvSpPr>
        <p:spPr bwMode="auto">
          <a:xfrm>
            <a:off x="539750" y="6407150"/>
            <a:ext cx="3544888"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1279525"/>
            <a:ext cx="8229600" cy="3589338"/>
          </a:xfrm>
        </p:spPr>
        <p:txBody>
          <a:bodyPr/>
          <a:lstStyle/>
          <a:p>
            <a:pPr marL="0" indent="0" eaLnBrk="1" hangingPunct="1">
              <a:spcBef>
                <a:spcPct val="0"/>
              </a:spcBef>
              <a:buFont typeface="Wingdings" pitchFamily="2" charset="2"/>
              <a:buNone/>
            </a:pPr>
            <a:r>
              <a:rPr lang="pt-BR" b="1" smtClean="0"/>
              <a:t>Sambaquis </a:t>
            </a:r>
            <a:r>
              <a:rPr lang="pt-BR" smtClean="0">
                <a:sym typeface="Symbol" pitchFamily="18" charset="2"/>
              </a:rPr>
              <a:t></a:t>
            </a:r>
            <a:r>
              <a:rPr lang="pt-BR" smtClean="0"/>
              <a:t> sítios arqueológicos com vestígios da ocupação humana, como pedras, sepulturas, fogueiras, restos de alimentos e recipientes de barro não cozido</a:t>
            </a:r>
          </a:p>
          <a:p>
            <a:pPr marL="0" indent="0" eaLnBrk="1" hangingPunct="1">
              <a:spcBef>
                <a:spcPct val="0"/>
              </a:spcBef>
              <a:buFont typeface="Wingdings" pitchFamily="2" charset="2"/>
              <a:buNone/>
            </a:pPr>
            <a:endParaRPr lang="pt-BR" b="1" smtClean="0"/>
          </a:p>
          <a:p>
            <a:pPr marL="0" indent="0" eaLnBrk="1" hangingPunct="1">
              <a:spcBef>
                <a:spcPct val="0"/>
              </a:spcBef>
              <a:buFont typeface="Wingdings" pitchFamily="2" charset="2"/>
              <a:buNone/>
            </a:pPr>
            <a:r>
              <a:rPr lang="pt-BR" b="1" smtClean="0"/>
              <a:t>Há cerca de 10 mil anos</a:t>
            </a:r>
            <a:r>
              <a:rPr lang="pt-BR" smtClean="0"/>
              <a:t> </a:t>
            </a:r>
            <a:r>
              <a:rPr lang="pt-BR" smtClean="0">
                <a:sym typeface="Symbol" pitchFamily="18" charset="2"/>
              </a:rPr>
              <a:t></a:t>
            </a:r>
            <a:r>
              <a:rPr lang="pt-BR" smtClean="0"/>
              <a:t> paleoíndios mudaram-se para o litoral em busca de alimentação abundante. Al</a:t>
            </a:r>
            <a:r>
              <a:rPr lang="pt-BR" altLang="ja-JP" smtClean="0">
                <a:ea typeface="ＭＳ Ｐゴシック" pitchFamily="34" charset="-128"/>
              </a:rPr>
              <a:t>ém de</a:t>
            </a:r>
            <a:r>
              <a:rPr lang="pt-BR" smtClean="0"/>
              <a:t> caçar e coletar frutos silvestres, eles passaram a consumir especialmente moluscos e crustáceos. Esses povos construíam suas casas nas praias, onde descartavam conchas, armazenavam alimentos e enterravam os mortos.</a:t>
            </a:r>
          </a:p>
          <a:p>
            <a:pPr marL="0" indent="0" eaLnBrk="1" hangingPunct="1">
              <a:spcBef>
                <a:spcPct val="0"/>
              </a:spcBef>
              <a:buClrTx/>
              <a:buSzTx/>
              <a:buFontTx/>
              <a:buNone/>
            </a:pPr>
            <a:endParaRPr lang="pt-BR" smtClean="0"/>
          </a:p>
        </p:txBody>
      </p:sp>
      <p:sp>
        <p:nvSpPr>
          <p:cNvPr id="44035" name="Rectangle 4"/>
          <p:cNvSpPr>
            <a:spLocks noGrp="1" noChangeArrowheads="1"/>
          </p:cNvSpPr>
          <p:nvPr>
            <p:ph type="title"/>
          </p:nvPr>
        </p:nvSpPr>
        <p:spPr>
          <a:xfrm>
            <a:off x="457200" y="155575"/>
            <a:ext cx="8543925" cy="836613"/>
          </a:xfrm>
          <a:noFill/>
        </p:spPr>
        <p:txBody>
          <a:bodyPr/>
          <a:lstStyle/>
          <a:p>
            <a:pPr eaLnBrk="1" hangingPunct="1"/>
            <a:r>
              <a:rPr lang="pt-BR" smtClean="0"/>
              <a:t>A pré-história americana:</a:t>
            </a:r>
            <a:br>
              <a:rPr lang="pt-BR" smtClean="0"/>
            </a:br>
            <a:r>
              <a:rPr lang="pt-BR" smtClean="0"/>
              <a:t>os povos dos sambaquis</a:t>
            </a:r>
          </a:p>
        </p:txBody>
      </p:sp>
      <p:sp>
        <p:nvSpPr>
          <p:cNvPr id="44036" name="Rectangle 6"/>
          <p:cNvSpPr>
            <a:spLocks noChangeArrowheads="1"/>
          </p:cNvSpPr>
          <p:nvPr/>
        </p:nvSpPr>
        <p:spPr bwMode="auto">
          <a:xfrm>
            <a:off x="539750" y="6437313"/>
            <a:ext cx="3544888"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4 A origem dos povos americanos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8"/>
          <p:cNvPicPr>
            <a:picLocks noChangeAspect="1" noChangeArrowheads="1"/>
          </p:cNvPicPr>
          <p:nvPr/>
        </p:nvPicPr>
        <p:blipFill>
          <a:blip r:embed="rId3"/>
          <a:srcRect/>
          <a:stretch>
            <a:fillRect/>
          </a:stretch>
        </p:blipFill>
        <p:spPr bwMode="auto">
          <a:xfrm>
            <a:off x="0" y="0"/>
            <a:ext cx="9144000" cy="6453188"/>
          </a:xfrm>
          <a:prstGeom prst="rect">
            <a:avLst/>
          </a:prstGeom>
          <a:noFill/>
          <a:ln w="9525">
            <a:noFill/>
            <a:miter lim="800000"/>
            <a:headEnd/>
            <a:tailEnd/>
          </a:ln>
        </p:spPr>
      </p:pic>
      <p:sp>
        <p:nvSpPr>
          <p:cNvPr id="4" name="Retângulo 3"/>
          <p:cNvSpPr/>
          <p:nvPr/>
        </p:nvSpPr>
        <p:spPr>
          <a:xfrm>
            <a:off x="0" y="2078038"/>
            <a:ext cx="9144000" cy="207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900" b="0">
              <a:solidFill>
                <a:schemeClr val="tx1"/>
              </a:solidFill>
              <a:ea typeface="ＭＳ Ｐゴシック"/>
              <a:cs typeface="ＭＳ Ｐゴシック"/>
            </a:endParaRPr>
          </a:p>
        </p:txBody>
      </p:sp>
      <p:sp>
        <p:nvSpPr>
          <p:cNvPr id="45060" name="Rectangle 16"/>
          <p:cNvSpPr>
            <a:spLocks noChangeArrowheads="1"/>
          </p:cNvSpPr>
          <p:nvPr/>
        </p:nvSpPr>
        <p:spPr bwMode="auto">
          <a:xfrm rot="-5400000">
            <a:off x="7878762" y="914400"/>
            <a:ext cx="2187576"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
        <p:nvSpPr>
          <p:cNvPr id="45067" name="AutoShape 11"/>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45064" name="Picture 12"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45065" name="AutoShape 13">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45066" name="AutoShape 14">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no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293892" name="Rectangle 4"/>
          <p:cNvSpPr>
            <a:spLocks noChangeArrowheads="1"/>
          </p:cNvSpPr>
          <p:nvPr/>
        </p:nvSpPr>
        <p:spPr bwMode="auto">
          <a:xfrm>
            <a:off x="2114550" y="2852738"/>
            <a:ext cx="4970463" cy="549275"/>
          </a:xfrm>
          <a:prstGeom prst="rect">
            <a:avLst/>
          </a:prstGeom>
          <a:noFill/>
          <a:ln w="9525">
            <a:noFill/>
            <a:miter lim="800000"/>
            <a:headEnd/>
            <a:tailEnd/>
          </a:ln>
        </p:spPr>
        <p:txBody>
          <a:bodyPr wrap="none">
            <a:spAutoFit/>
          </a:bodyPr>
          <a:lstStyle/>
          <a:p>
            <a:pPr algn="ctr">
              <a:spcBef>
                <a:spcPct val="50000"/>
              </a:spcBef>
            </a:pPr>
            <a:r>
              <a:rPr lang="pt-BR" sz="3000"/>
              <a:t>Navegando no módulo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3892"/>
                                        </p:tgtEl>
                                        <p:attrNameLst>
                                          <p:attrName>style.visibility</p:attrName>
                                        </p:attrNameLst>
                                      </p:cBhvr>
                                      <p:to>
                                        <p:strVal val="visible"/>
                                      </p:to>
                                    </p:set>
                                    <p:animEffect transition="in" filter="box(in)">
                                      <p:cBhvr>
                                        <p:cTn id="7" dur="2000"/>
                                        <p:tgtEl>
                                          <p:spTgt spid="29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32"/>
          <p:cNvSpPr>
            <a:spLocks noChangeShapeType="1"/>
          </p:cNvSpPr>
          <p:nvPr/>
        </p:nvSpPr>
        <p:spPr bwMode="auto">
          <a:xfrm>
            <a:off x="1403350" y="1123950"/>
            <a:ext cx="0" cy="4032250"/>
          </a:xfrm>
          <a:prstGeom prst="line">
            <a:avLst/>
          </a:prstGeom>
          <a:noFill/>
          <a:ln w="47625">
            <a:solidFill>
              <a:schemeClr val="tx1"/>
            </a:solidFill>
            <a:round/>
            <a:headEnd/>
            <a:tailEnd/>
          </a:ln>
        </p:spPr>
        <p:txBody>
          <a:bodyPr/>
          <a:lstStyle/>
          <a:p>
            <a:endParaRPr lang="pt-BR"/>
          </a:p>
        </p:txBody>
      </p:sp>
      <p:sp>
        <p:nvSpPr>
          <p:cNvPr id="46083" name="Text Box 7"/>
          <p:cNvSpPr txBox="1">
            <a:spLocks noChangeArrowheads="1"/>
          </p:cNvSpPr>
          <p:nvPr/>
        </p:nvSpPr>
        <p:spPr bwMode="auto">
          <a:xfrm>
            <a:off x="395288" y="763588"/>
            <a:ext cx="2232025" cy="366712"/>
          </a:xfrm>
          <a:prstGeom prst="rect">
            <a:avLst/>
          </a:prstGeom>
          <a:solidFill>
            <a:srgbClr val="E20000"/>
          </a:solidFill>
          <a:ln w="47625">
            <a:noFill/>
            <a:miter lim="800000"/>
            <a:headEnd/>
            <a:tailEnd/>
          </a:ln>
        </p:spPr>
        <p:txBody>
          <a:bodyPr>
            <a:spAutoFit/>
          </a:bodyPr>
          <a:lstStyle/>
          <a:p>
            <a:pPr algn="ctr" eaLnBrk="1" hangingPunct="1">
              <a:spcBef>
                <a:spcPct val="50000"/>
              </a:spcBef>
            </a:pPr>
            <a:r>
              <a:rPr lang="pt-BR" sz="1800">
                <a:solidFill>
                  <a:schemeClr val="bg1"/>
                </a:solidFill>
              </a:rPr>
              <a:t>PRÉ-HISTÓRIA</a:t>
            </a:r>
          </a:p>
        </p:txBody>
      </p:sp>
      <p:sp>
        <p:nvSpPr>
          <p:cNvPr id="46084" name="Text Box 20"/>
          <p:cNvSpPr txBox="1">
            <a:spLocks noChangeArrowheads="1"/>
          </p:cNvSpPr>
          <p:nvPr/>
        </p:nvSpPr>
        <p:spPr bwMode="auto">
          <a:xfrm>
            <a:off x="3346450" y="417513"/>
            <a:ext cx="25209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CONTINUIDADES</a:t>
            </a:r>
          </a:p>
        </p:txBody>
      </p:sp>
      <p:sp>
        <p:nvSpPr>
          <p:cNvPr id="46085" name="Text Box 21"/>
          <p:cNvSpPr txBox="1">
            <a:spLocks noChangeArrowheads="1"/>
          </p:cNvSpPr>
          <p:nvPr/>
        </p:nvSpPr>
        <p:spPr bwMode="auto">
          <a:xfrm>
            <a:off x="3346450" y="1138238"/>
            <a:ext cx="25209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RUPTURAS</a:t>
            </a:r>
          </a:p>
        </p:txBody>
      </p:sp>
      <p:sp>
        <p:nvSpPr>
          <p:cNvPr id="46086" name="Text Box 22"/>
          <p:cNvSpPr txBox="1">
            <a:spLocks noChangeArrowheads="1"/>
          </p:cNvSpPr>
          <p:nvPr/>
        </p:nvSpPr>
        <p:spPr bwMode="auto">
          <a:xfrm>
            <a:off x="6515100" y="763588"/>
            <a:ext cx="16573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HISTÓRIA</a:t>
            </a:r>
          </a:p>
        </p:txBody>
      </p:sp>
      <p:sp>
        <p:nvSpPr>
          <p:cNvPr id="46087" name="Line 24"/>
          <p:cNvSpPr>
            <a:spLocks noChangeShapeType="1"/>
          </p:cNvSpPr>
          <p:nvPr/>
        </p:nvSpPr>
        <p:spPr bwMode="auto">
          <a:xfrm flipH="1">
            <a:off x="2986088" y="547688"/>
            <a:ext cx="360362" cy="0"/>
          </a:xfrm>
          <a:prstGeom prst="line">
            <a:avLst/>
          </a:prstGeom>
          <a:noFill/>
          <a:ln w="47625">
            <a:solidFill>
              <a:schemeClr val="tx1"/>
            </a:solidFill>
            <a:round/>
            <a:headEnd/>
            <a:tailEnd/>
          </a:ln>
        </p:spPr>
        <p:txBody>
          <a:bodyPr/>
          <a:lstStyle/>
          <a:p>
            <a:endParaRPr lang="pt-BR"/>
          </a:p>
        </p:txBody>
      </p:sp>
      <p:sp>
        <p:nvSpPr>
          <p:cNvPr id="46088" name="Line 25"/>
          <p:cNvSpPr>
            <a:spLocks noChangeShapeType="1"/>
          </p:cNvSpPr>
          <p:nvPr/>
        </p:nvSpPr>
        <p:spPr bwMode="auto">
          <a:xfrm flipH="1">
            <a:off x="2986088" y="1339850"/>
            <a:ext cx="360362" cy="0"/>
          </a:xfrm>
          <a:prstGeom prst="line">
            <a:avLst/>
          </a:prstGeom>
          <a:noFill/>
          <a:ln w="47625">
            <a:solidFill>
              <a:schemeClr val="tx1"/>
            </a:solidFill>
            <a:round/>
            <a:headEnd/>
            <a:tailEnd/>
          </a:ln>
        </p:spPr>
        <p:txBody>
          <a:bodyPr/>
          <a:lstStyle/>
          <a:p>
            <a:endParaRPr lang="pt-BR"/>
          </a:p>
        </p:txBody>
      </p:sp>
      <p:sp>
        <p:nvSpPr>
          <p:cNvPr id="46089" name="Line 26"/>
          <p:cNvSpPr>
            <a:spLocks noChangeShapeType="1"/>
          </p:cNvSpPr>
          <p:nvPr/>
        </p:nvSpPr>
        <p:spPr bwMode="auto">
          <a:xfrm>
            <a:off x="2986088" y="547688"/>
            <a:ext cx="0" cy="792162"/>
          </a:xfrm>
          <a:prstGeom prst="line">
            <a:avLst/>
          </a:prstGeom>
          <a:noFill/>
          <a:ln w="47625">
            <a:solidFill>
              <a:schemeClr val="tx1"/>
            </a:solidFill>
            <a:round/>
            <a:headEnd/>
            <a:tailEnd/>
          </a:ln>
        </p:spPr>
        <p:txBody>
          <a:bodyPr/>
          <a:lstStyle/>
          <a:p>
            <a:endParaRPr lang="pt-BR"/>
          </a:p>
        </p:txBody>
      </p:sp>
      <p:sp>
        <p:nvSpPr>
          <p:cNvPr id="46090" name="Line 27"/>
          <p:cNvSpPr>
            <a:spLocks noChangeShapeType="1"/>
          </p:cNvSpPr>
          <p:nvPr/>
        </p:nvSpPr>
        <p:spPr bwMode="auto">
          <a:xfrm>
            <a:off x="5867400" y="547688"/>
            <a:ext cx="287338" cy="0"/>
          </a:xfrm>
          <a:prstGeom prst="line">
            <a:avLst/>
          </a:prstGeom>
          <a:noFill/>
          <a:ln w="47625">
            <a:solidFill>
              <a:schemeClr val="tx1"/>
            </a:solidFill>
            <a:round/>
            <a:headEnd/>
            <a:tailEnd/>
          </a:ln>
        </p:spPr>
        <p:txBody>
          <a:bodyPr/>
          <a:lstStyle/>
          <a:p>
            <a:endParaRPr lang="pt-BR"/>
          </a:p>
        </p:txBody>
      </p:sp>
      <p:sp>
        <p:nvSpPr>
          <p:cNvPr id="46091" name="Line 28"/>
          <p:cNvSpPr>
            <a:spLocks noChangeShapeType="1"/>
          </p:cNvSpPr>
          <p:nvPr/>
        </p:nvSpPr>
        <p:spPr bwMode="auto">
          <a:xfrm>
            <a:off x="5867400" y="1339850"/>
            <a:ext cx="287338" cy="0"/>
          </a:xfrm>
          <a:prstGeom prst="line">
            <a:avLst/>
          </a:prstGeom>
          <a:noFill/>
          <a:ln w="47625">
            <a:solidFill>
              <a:schemeClr val="tx1"/>
            </a:solidFill>
            <a:round/>
            <a:headEnd/>
            <a:tailEnd/>
          </a:ln>
        </p:spPr>
        <p:txBody>
          <a:bodyPr/>
          <a:lstStyle/>
          <a:p>
            <a:endParaRPr lang="pt-BR"/>
          </a:p>
        </p:txBody>
      </p:sp>
      <p:sp>
        <p:nvSpPr>
          <p:cNvPr id="46092" name="Line 29"/>
          <p:cNvSpPr>
            <a:spLocks noChangeShapeType="1"/>
          </p:cNvSpPr>
          <p:nvPr/>
        </p:nvSpPr>
        <p:spPr bwMode="auto">
          <a:xfrm flipV="1">
            <a:off x="6154738" y="547688"/>
            <a:ext cx="0" cy="792162"/>
          </a:xfrm>
          <a:prstGeom prst="line">
            <a:avLst/>
          </a:prstGeom>
          <a:noFill/>
          <a:ln w="47625">
            <a:solidFill>
              <a:schemeClr val="tx1"/>
            </a:solidFill>
            <a:round/>
            <a:headEnd/>
            <a:tailEnd/>
          </a:ln>
        </p:spPr>
        <p:txBody>
          <a:bodyPr/>
          <a:lstStyle/>
          <a:p>
            <a:endParaRPr lang="pt-BR"/>
          </a:p>
        </p:txBody>
      </p:sp>
      <p:sp>
        <p:nvSpPr>
          <p:cNvPr id="46093" name="Line 30"/>
          <p:cNvSpPr>
            <a:spLocks noChangeShapeType="1"/>
          </p:cNvSpPr>
          <p:nvPr/>
        </p:nvSpPr>
        <p:spPr bwMode="auto">
          <a:xfrm>
            <a:off x="2627313" y="908050"/>
            <a:ext cx="358775" cy="0"/>
          </a:xfrm>
          <a:prstGeom prst="line">
            <a:avLst/>
          </a:prstGeom>
          <a:noFill/>
          <a:ln w="47625">
            <a:solidFill>
              <a:schemeClr val="tx1"/>
            </a:solidFill>
            <a:round/>
            <a:headEnd/>
            <a:tailEnd/>
          </a:ln>
        </p:spPr>
        <p:txBody>
          <a:bodyPr/>
          <a:lstStyle/>
          <a:p>
            <a:endParaRPr lang="pt-BR"/>
          </a:p>
        </p:txBody>
      </p:sp>
      <p:sp>
        <p:nvSpPr>
          <p:cNvPr id="46094" name="Line 31"/>
          <p:cNvSpPr>
            <a:spLocks noChangeShapeType="1"/>
          </p:cNvSpPr>
          <p:nvPr/>
        </p:nvSpPr>
        <p:spPr bwMode="auto">
          <a:xfrm>
            <a:off x="6156325" y="908050"/>
            <a:ext cx="358775" cy="0"/>
          </a:xfrm>
          <a:prstGeom prst="line">
            <a:avLst/>
          </a:prstGeom>
          <a:noFill/>
          <a:ln w="47625">
            <a:solidFill>
              <a:schemeClr val="tx1"/>
            </a:solidFill>
            <a:round/>
            <a:headEnd/>
            <a:tailEnd/>
          </a:ln>
        </p:spPr>
        <p:txBody>
          <a:bodyPr/>
          <a:lstStyle/>
          <a:p>
            <a:endParaRPr lang="pt-BR"/>
          </a:p>
        </p:txBody>
      </p:sp>
      <p:sp>
        <p:nvSpPr>
          <p:cNvPr id="46095" name="Text Box 33"/>
          <p:cNvSpPr txBox="1">
            <a:spLocks noChangeArrowheads="1"/>
          </p:cNvSpPr>
          <p:nvPr/>
        </p:nvSpPr>
        <p:spPr bwMode="auto">
          <a:xfrm>
            <a:off x="538163" y="2205038"/>
            <a:ext cx="1800225" cy="384175"/>
          </a:xfrm>
          <a:prstGeom prst="rect">
            <a:avLst/>
          </a:prstGeom>
          <a:solidFill>
            <a:srgbClr val="FFFFEB"/>
          </a:solidFill>
          <a:ln w="47625">
            <a:solidFill>
              <a:schemeClr val="tx1"/>
            </a:solidFill>
            <a:miter lim="800000"/>
            <a:headEnd/>
            <a:tailEnd/>
          </a:ln>
        </p:spPr>
        <p:txBody>
          <a:bodyPr>
            <a:spAutoFit/>
          </a:bodyPr>
          <a:lstStyle/>
          <a:p>
            <a:pPr algn="ctr" eaLnBrk="1" hangingPunct="1">
              <a:spcBef>
                <a:spcPct val="50000"/>
              </a:spcBef>
            </a:pPr>
            <a:r>
              <a:rPr lang="pt-BR" sz="1600"/>
              <a:t>PALEOLÍTICO</a:t>
            </a:r>
          </a:p>
        </p:txBody>
      </p:sp>
      <p:sp>
        <p:nvSpPr>
          <p:cNvPr id="46096" name="Text Box 34"/>
          <p:cNvSpPr txBox="1">
            <a:spLocks noChangeArrowheads="1"/>
          </p:cNvSpPr>
          <p:nvPr/>
        </p:nvSpPr>
        <p:spPr bwMode="auto">
          <a:xfrm>
            <a:off x="538163" y="2995613"/>
            <a:ext cx="18732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CAÇA, COLETA</a:t>
            </a:r>
          </a:p>
        </p:txBody>
      </p:sp>
      <p:sp>
        <p:nvSpPr>
          <p:cNvPr id="46097" name="Text Box 35"/>
          <p:cNvSpPr txBox="1">
            <a:spLocks noChangeArrowheads="1"/>
          </p:cNvSpPr>
          <p:nvPr/>
        </p:nvSpPr>
        <p:spPr bwMode="auto">
          <a:xfrm>
            <a:off x="538163" y="4162425"/>
            <a:ext cx="18732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NOMADISMO</a:t>
            </a:r>
          </a:p>
        </p:txBody>
      </p:sp>
      <p:sp>
        <p:nvSpPr>
          <p:cNvPr id="46098" name="Text Box 36"/>
          <p:cNvSpPr txBox="1">
            <a:spLocks noChangeArrowheads="1"/>
          </p:cNvSpPr>
          <p:nvPr/>
        </p:nvSpPr>
        <p:spPr bwMode="auto">
          <a:xfrm>
            <a:off x="538163" y="5070475"/>
            <a:ext cx="18732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BANDO</a:t>
            </a:r>
          </a:p>
        </p:txBody>
      </p:sp>
      <p:sp>
        <p:nvSpPr>
          <p:cNvPr id="46099" name="Line 37"/>
          <p:cNvSpPr>
            <a:spLocks noChangeShapeType="1"/>
          </p:cNvSpPr>
          <p:nvPr/>
        </p:nvSpPr>
        <p:spPr bwMode="auto">
          <a:xfrm>
            <a:off x="1403350" y="1700213"/>
            <a:ext cx="5759450" cy="0"/>
          </a:xfrm>
          <a:prstGeom prst="line">
            <a:avLst/>
          </a:prstGeom>
          <a:noFill/>
          <a:ln w="47625">
            <a:solidFill>
              <a:schemeClr val="tx1"/>
            </a:solidFill>
            <a:round/>
            <a:headEnd/>
            <a:tailEnd/>
          </a:ln>
        </p:spPr>
        <p:txBody>
          <a:bodyPr/>
          <a:lstStyle/>
          <a:p>
            <a:endParaRPr lang="pt-BR"/>
          </a:p>
        </p:txBody>
      </p:sp>
      <p:sp>
        <p:nvSpPr>
          <p:cNvPr id="46100" name="Line 39"/>
          <p:cNvSpPr>
            <a:spLocks noChangeShapeType="1"/>
          </p:cNvSpPr>
          <p:nvPr/>
        </p:nvSpPr>
        <p:spPr bwMode="auto">
          <a:xfrm>
            <a:off x="4138613" y="1700213"/>
            <a:ext cx="0" cy="3600450"/>
          </a:xfrm>
          <a:prstGeom prst="line">
            <a:avLst/>
          </a:prstGeom>
          <a:noFill/>
          <a:ln w="47625">
            <a:solidFill>
              <a:schemeClr val="tx1"/>
            </a:solidFill>
            <a:round/>
            <a:headEnd/>
            <a:tailEnd/>
          </a:ln>
        </p:spPr>
        <p:txBody>
          <a:bodyPr/>
          <a:lstStyle/>
          <a:p>
            <a:endParaRPr lang="pt-BR"/>
          </a:p>
        </p:txBody>
      </p:sp>
      <p:sp>
        <p:nvSpPr>
          <p:cNvPr id="46101" name="Text Box 40"/>
          <p:cNvSpPr txBox="1">
            <a:spLocks noChangeArrowheads="1"/>
          </p:cNvSpPr>
          <p:nvPr/>
        </p:nvSpPr>
        <p:spPr bwMode="auto">
          <a:xfrm>
            <a:off x="3275013" y="2205038"/>
            <a:ext cx="1800225" cy="384175"/>
          </a:xfrm>
          <a:prstGeom prst="rect">
            <a:avLst/>
          </a:prstGeom>
          <a:solidFill>
            <a:srgbClr val="FFFFEB"/>
          </a:solidFill>
          <a:ln w="47625">
            <a:solidFill>
              <a:schemeClr val="tx1"/>
            </a:solidFill>
            <a:miter lim="800000"/>
            <a:headEnd/>
            <a:tailEnd/>
          </a:ln>
        </p:spPr>
        <p:txBody>
          <a:bodyPr>
            <a:spAutoFit/>
          </a:bodyPr>
          <a:lstStyle/>
          <a:p>
            <a:pPr algn="ctr" eaLnBrk="1" hangingPunct="1">
              <a:spcBef>
                <a:spcPct val="50000"/>
              </a:spcBef>
            </a:pPr>
            <a:r>
              <a:rPr lang="pt-BR" sz="1600"/>
              <a:t>NEOLÍTICO</a:t>
            </a:r>
          </a:p>
        </p:txBody>
      </p:sp>
      <p:sp>
        <p:nvSpPr>
          <p:cNvPr id="46102" name="Text Box 41"/>
          <p:cNvSpPr txBox="1">
            <a:spLocks noChangeArrowheads="1"/>
          </p:cNvSpPr>
          <p:nvPr/>
        </p:nvSpPr>
        <p:spPr bwMode="auto">
          <a:xfrm>
            <a:off x="3275013" y="3003550"/>
            <a:ext cx="1873250" cy="628650"/>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REVOLUÇÃO AGRÍCOLA</a:t>
            </a:r>
          </a:p>
        </p:txBody>
      </p:sp>
      <p:sp>
        <p:nvSpPr>
          <p:cNvPr id="46103" name="Text Box 42"/>
          <p:cNvSpPr txBox="1">
            <a:spLocks noChangeArrowheads="1"/>
          </p:cNvSpPr>
          <p:nvPr/>
        </p:nvSpPr>
        <p:spPr bwMode="auto">
          <a:xfrm>
            <a:off x="2843213" y="4162425"/>
            <a:ext cx="2519362"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SEDENTARIZAÇÃO</a:t>
            </a:r>
          </a:p>
        </p:txBody>
      </p:sp>
      <p:sp>
        <p:nvSpPr>
          <p:cNvPr id="46104" name="Text Box 43"/>
          <p:cNvSpPr txBox="1">
            <a:spLocks noChangeArrowheads="1"/>
          </p:cNvSpPr>
          <p:nvPr/>
        </p:nvSpPr>
        <p:spPr bwMode="auto">
          <a:xfrm>
            <a:off x="3275013" y="5070475"/>
            <a:ext cx="1873250"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TRIBOS, CLÃS</a:t>
            </a:r>
          </a:p>
        </p:txBody>
      </p:sp>
      <p:sp>
        <p:nvSpPr>
          <p:cNvPr id="46105" name="Line 44"/>
          <p:cNvSpPr>
            <a:spLocks noChangeShapeType="1"/>
          </p:cNvSpPr>
          <p:nvPr/>
        </p:nvSpPr>
        <p:spPr bwMode="auto">
          <a:xfrm>
            <a:off x="7162800" y="1700213"/>
            <a:ext cx="0" cy="3600450"/>
          </a:xfrm>
          <a:prstGeom prst="line">
            <a:avLst/>
          </a:prstGeom>
          <a:noFill/>
          <a:ln w="47625">
            <a:solidFill>
              <a:schemeClr val="tx1"/>
            </a:solidFill>
            <a:round/>
            <a:headEnd/>
            <a:tailEnd/>
          </a:ln>
        </p:spPr>
        <p:txBody>
          <a:bodyPr/>
          <a:lstStyle/>
          <a:p>
            <a:endParaRPr lang="pt-BR"/>
          </a:p>
        </p:txBody>
      </p:sp>
      <p:sp>
        <p:nvSpPr>
          <p:cNvPr id="46106" name="Text Box 45"/>
          <p:cNvSpPr txBox="1">
            <a:spLocks noChangeArrowheads="1"/>
          </p:cNvSpPr>
          <p:nvPr/>
        </p:nvSpPr>
        <p:spPr bwMode="auto">
          <a:xfrm>
            <a:off x="5794375" y="2205038"/>
            <a:ext cx="2736850" cy="384175"/>
          </a:xfrm>
          <a:prstGeom prst="rect">
            <a:avLst/>
          </a:prstGeom>
          <a:solidFill>
            <a:srgbClr val="FFFFEB"/>
          </a:solidFill>
          <a:ln w="47625">
            <a:solidFill>
              <a:schemeClr val="tx1"/>
            </a:solidFill>
            <a:miter lim="800000"/>
            <a:headEnd/>
            <a:tailEnd/>
          </a:ln>
        </p:spPr>
        <p:txBody>
          <a:bodyPr>
            <a:spAutoFit/>
          </a:bodyPr>
          <a:lstStyle/>
          <a:p>
            <a:pPr algn="ctr" eaLnBrk="1" hangingPunct="1">
              <a:spcBef>
                <a:spcPct val="50000"/>
              </a:spcBef>
            </a:pPr>
            <a:r>
              <a:rPr lang="pt-BR" sz="1600"/>
              <a:t>IDADE DOS METAIS</a:t>
            </a:r>
          </a:p>
        </p:txBody>
      </p:sp>
      <p:sp>
        <p:nvSpPr>
          <p:cNvPr id="46107" name="Text Box 46"/>
          <p:cNvSpPr txBox="1">
            <a:spLocks noChangeArrowheads="1"/>
          </p:cNvSpPr>
          <p:nvPr/>
        </p:nvSpPr>
        <p:spPr bwMode="auto">
          <a:xfrm>
            <a:off x="5794375" y="3003550"/>
            <a:ext cx="2808288"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REVOLUÇÃO URBANA</a:t>
            </a:r>
          </a:p>
        </p:txBody>
      </p:sp>
      <p:sp>
        <p:nvSpPr>
          <p:cNvPr id="46108" name="Text Box 47"/>
          <p:cNvSpPr txBox="1">
            <a:spLocks noChangeArrowheads="1"/>
          </p:cNvSpPr>
          <p:nvPr/>
        </p:nvSpPr>
        <p:spPr bwMode="auto">
          <a:xfrm>
            <a:off x="5794375" y="4162425"/>
            <a:ext cx="3025775" cy="384175"/>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DIVISÃO DO TRABALHO</a:t>
            </a:r>
          </a:p>
        </p:txBody>
      </p:sp>
      <p:sp>
        <p:nvSpPr>
          <p:cNvPr id="46109" name="Text Box 48"/>
          <p:cNvSpPr txBox="1">
            <a:spLocks noChangeArrowheads="1"/>
          </p:cNvSpPr>
          <p:nvPr/>
        </p:nvSpPr>
        <p:spPr bwMode="auto">
          <a:xfrm>
            <a:off x="5794375" y="5070475"/>
            <a:ext cx="3025775" cy="628650"/>
          </a:xfrm>
          <a:prstGeom prst="rect">
            <a:avLst/>
          </a:prstGeom>
          <a:solidFill>
            <a:schemeClr val="bg1"/>
          </a:solidFill>
          <a:ln w="47625">
            <a:solidFill>
              <a:schemeClr val="tx1"/>
            </a:solidFill>
            <a:miter lim="800000"/>
            <a:headEnd/>
            <a:tailEnd/>
          </a:ln>
        </p:spPr>
        <p:txBody>
          <a:bodyPr>
            <a:spAutoFit/>
          </a:bodyPr>
          <a:lstStyle/>
          <a:p>
            <a:pPr algn="ctr" eaLnBrk="1" hangingPunct="1">
              <a:spcBef>
                <a:spcPct val="50000"/>
              </a:spcBef>
            </a:pPr>
            <a:r>
              <a:rPr lang="pt-BR" sz="1600"/>
              <a:t>GRUPOS E</a:t>
            </a:r>
            <a:br>
              <a:rPr lang="pt-BR" sz="1600"/>
            </a:br>
            <a:r>
              <a:rPr lang="pt-BR" sz="1600"/>
              <a:t> CLASSES SOCIAIS</a:t>
            </a:r>
          </a:p>
        </p:txBody>
      </p:sp>
      <p:sp>
        <p:nvSpPr>
          <p:cNvPr id="46110" name="Rectangle 6"/>
          <p:cNvSpPr>
            <a:spLocks noChangeArrowheads="1"/>
          </p:cNvSpPr>
          <p:nvPr/>
        </p:nvSpPr>
        <p:spPr bwMode="auto">
          <a:xfrm>
            <a:off x="539750" y="6437313"/>
            <a:ext cx="2417763"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Navegando no módulo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1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7" name="Rectangle 7"/>
          <p:cNvSpPr>
            <a:spLocks noChangeArrowheads="1"/>
          </p:cNvSpPr>
          <p:nvPr/>
        </p:nvSpPr>
        <p:spPr bwMode="auto">
          <a:xfrm>
            <a:off x="684213" y="120650"/>
            <a:ext cx="7632700" cy="6157913"/>
          </a:xfrm>
          <a:prstGeom prst="rect">
            <a:avLst/>
          </a:prstGeom>
          <a:solidFill>
            <a:schemeClr val="bg1">
              <a:alpha val="74901"/>
            </a:schemeClr>
          </a:solidFill>
          <a:ln w="9525">
            <a:noFill/>
            <a:miter lim="800000"/>
            <a:headEnd/>
            <a:tailEnd/>
          </a:ln>
        </p:spPr>
        <p:txBody>
          <a:bodyPr anchor="ctr">
            <a:spAutoFit/>
          </a:bodyPr>
          <a:lstStyle/>
          <a:p>
            <a:r>
              <a:rPr lang="pt-BR"/>
              <a:t>SEQUÊNCIA DIDÁTICA</a:t>
            </a:r>
          </a:p>
          <a:p>
            <a:pPr>
              <a:spcBef>
                <a:spcPct val="50000"/>
              </a:spcBef>
            </a:pPr>
            <a:r>
              <a:rPr lang="pt-BR"/>
              <a:t>Adaptação e consultoria</a:t>
            </a:r>
            <a:r>
              <a:rPr lang="pt-BR" b="0"/>
              <a:t>: Professor Diogo Martins de Santana</a:t>
            </a:r>
          </a:p>
          <a:p>
            <a:r>
              <a:rPr lang="pt-BR"/>
              <a:t>Revisão</a:t>
            </a:r>
            <a:r>
              <a:rPr lang="pt-BR" b="0"/>
              <a:t>: Lara Milani (coord.), Adriana B. dos Santos, Alexandre Sansone, Amanda Ramos, Anderson Félix, </a:t>
            </a:r>
          </a:p>
          <a:p>
            <a:r>
              <a:rPr lang="pt-BR" b="0"/>
              <a:t>André Annes Araujo, Aparecida Maffei, David Medeiros, Greice Furini, Maria Fernanda Neves, Renata Tavares   </a:t>
            </a:r>
          </a:p>
          <a:p>
            <a:r>
              <a:rPr lang="pt-BR"/>
              <a:t>Diagramação</a:t>
            </a:r>
            <a:r>
              <a:rPr lang="pt-BR" b="0"/>
              <a:t>: Adailton Brito de Souza, Gustavo Sanches, Keila Grandis, Marlene Moreno, Valdei Prazeres, </a:t>
            </a:r>
          </a:p>
          <a:p>
            <a:r>
              <a:rPr lang="pt-BR" b="0"/>
              <a:t>Vicente Valenti</a:t>
            </a:r>
          </a:p>
          <a:p>
            <a:r>
              <a:rPr lang="pt-BR"/>
              <a:t>Cartografia</a:t>
            </a:r>
            <a:r>
              <a:rPr lang="pt-BR" b="0"/>
              <a:t>: Alessandro Passos da Costa, Anderson de Andrade Pimentel</a:t>
            </a:r>
          </a:p>
          <a:p>
            <a:endParaRPr lang="pt-BR" b="0"/>
          </a:p>
          <a:p>
            <a:r>
              <a:rPr lang="pt-BR"/>
              <a:t>Imagens</a:t>
            </a:r>
            <a:r>
              <a:rPr lang="pt-BR" b="0"/>
              <a:t>: © </a:t>
            </a:r>
            <a:r>
              <a:rPr lang="pt-BR" b="0" i="1"/>
              <a:t>guerra do fogo</a:t>
            </a:r>
            <a:r>
              <a:rPr lang="pt-BR" b="0"/>
              <a:t>/ Belstar Productions, Ciné Trail, Famous Players, International Cinemedia Center, Royal Bank, Stéphan Films/ Jean-Jacques Annaud</a:t>
            </a:r>
          </a:p>
          <a:p>
            <a:endParaRPr lang="pt-BR" b="0"/>
          </a:p>
          <a:p>
            <a:r>
              <a:rPr lang="pt-BR"/>
              <a:t>VÍDEOS</a:t>
            </a:r>
          </a:p>
          <a:p>
            <a:endParaRPr lang="pt-BR"/>
          </a:p>
          <a:p>
            <a:r>
              <a:rPr lang="pt-BR" u="sng"/>
              <a:t>Palavra do autor</a:t>
            </a:r>
          </a:p>
          <a:p>
            <a:r>
              <a:rPr lang="pt-BR"/>
              <a:t>Produção</a:t>
            </a:r>
            <a:r>
              <a:rPr lang="pt-BR" b="0"/>
              <a:t>: Estúdio Moderna Produções</a:t>
            </a:r>
          </a:p>
          <a:p>
            <a:r>
              <a:rPr lang="pt-BR"/>
              <a:t>Edição</a:t>
            </a:r>
            <a:r>
              <a:rPr lang="pt-BR" b="0"/>
              <a:t>: 3D LOGIC </a:t>
            </a:r>
          </a:p>
          <a:p>
            <a:endParaRPr lang="pt-BR" b="0"/>
          </a:p>
          <a:p>
            <a:r>
              <a:rPr lang="pt-BR"/>
              <a:t>MULTIMÍDIA</a:t>
            </a:r>
          </a:p>
          <a:p>
            <a:r>
              <a:rPr lang="pt-BR"/>
              <a:t>Consultoria</a:t>
            </a:r>
            <a:r>
              <a:rPr lang="pt-BR" b="0"/>
              <a:t>: Professor Diogo Martins de Santana</a:t>
            </a:r>
          </a:p>
          <a:p>
            <a:r>
              <a:rPr lang="pt-BR"/>
              <a:t>Edição</a:t>
            </a:r>
            <a:r>
              <a:rPr lang="pt-BR" b="0"/>
              <a:t>: Daniel Lima, Luciana Scuarcialupi, Raphael Prado </a:t>
            </a:r>
          </a:p>
          <a:p>
            <a:r>
              <a:rPr lang="pt-BR"/>
              <a:t>Revisão técnica</a:t>
            </a:r>
            <a:r>
              <a:rPr lang="pt-BR" b="0"/>
              <a:t>: Professora Thaís Rocha da Silva</a:t>
            </a:r>
          </a:p>
          <a:p>
            <a:r>
              <a:rPr lang="pt-BR"/>
              <a:t>Produção</a:t>
            </a:r>
            <a:r>
              <a:rPr lang="pt-BR" b="0"/>
              <a:t>: Cricket Design</a:t>
            </a:r>
          </a:p>
          <a:p>
            <a:r>
              <a:rPr lang="pt-BR"/>
              <a:t>Locução</a:t>
            </a:r>
            <a:r>
              <a:rPr lang="pt-BR" b="0"/>
              <a:t>: Núcleo de Criação</a:t>
            </a:r>
          </a:p>
          <a:p>
            <a:endParaRPr lang="pt-BR" b="0"/>
          </a:p>
          <a:p>
            <a:r>
              <a:rPr lang="pt-BR" b="0"/>
              <a:t>© 2009, Grupo Santillana/Sistema UNO</a:t>
            </a:r>
            <a:endParaRPr lang="pt-BR" b="0" i="1"/>
          </a:p>
          <a:p>
            <a:r>
              <a:rPr lang="pt-BR" b="0" i="1"/>
              <a:t>Uso permitido apenas em escolas filiadas ao Sistema UNO</a:t>
            </a:r>
            <a:endParaRPr lang="pt-BR" b="0"/>
          </a:p>
          <a:p>
            <a:pPr>
              <a:spcBef>
                <a:spcPct val="30000"/>
              </a:spcBef>
            </a:pPr>
            <a:r>
              <a:rPr lang="pt-BR" b="0"/>
              <a:t>Todos os direitos reservados. Nenhuma parte desta publicação</a:t>
            </a:r>
          </a:p>
          <a:p>
            <a:r>
              <a:rPr lang="pt-BR" b="0"/>
              <a:t>pode ser reproduzida, arquivada ou transmitida, de qualquer forma,</a:t>
            </a:r>
          </a:p>
          <a:p>
            <a:r>
              <a:rPr lang="pt-BR" b="0"/>
              <a:t>em qualquer mídia, seja eletrônica, química, mecânica, óptica,</a:t>
            </a:r>
          </a:p>
          <a:p>
            <a:r>
              <a:rPr lang="pt-BR" b="0"/>
              <a:t>de gravação ou de fotocópia, fora do âmbito das escolas do Sistema UNO.</a:t>
            </a:r>
          </a:p>
          <a:p>
            <a:r>
              <a:rPr lang="pt-BR" b="0"/>
              <a:t>A violação dos direitos mencionados constitui delito contra a propriedade</a:t>
            </a:r>
          </a:p>
          <a:p>
            <a:r>
              <a:rPr lang="pt-BR" b="0"/>
              <a:t>intelectual e os direitos de edição.</a:t>
            </a:r>
          </a:p>
          <a:p>
            <a:endParaRPr lang="pt-BR"/>
          </a:p>
          <a:p>
            <a:r>
              <a:rPr lang="pt-BR"/>
              <a:t>GRUPO SANTILLANA</a:t>
            </a:r>
          </a:p>
          <a:p>
            <a:r>
              <a:rPr lang="pt-BR" b="0"/>
              <a:t>Rua Padre Adelino, 758 – Belenzinho</a:t>
            </a:r>
          </a:p>
          <a:p>
            <a:r>
              <a:rPr lang="pt-BR" b="0"/>
              <a:t>São Paulo − SP – Brasil – CEP 03303-904</a:t>
            </a:r>
          </a:p>
          <a:p>
            <a:r>
              <a:rPr lang="pt-BR" b="0"/>
              <a:t>Vendas e Atendimento: Tel.: (11) 2790-1500</a:t>
            </a:r>
          </a:p>
          <a:p>
            <a:r>
              <a:rPr lang="pt-BR" b="0"/>
              <a:t>Fax: (11) 2790-1501</a:t>
            </a:r>
            <a:endParaRPr lang="pt-BR" b="0">
              <a:hlinkClick r:id="rId4"/>
            </a:endParaRPr>
          </a:p>
          <a:p>
            <a:r>
              <a:rPr lang="pt-BR"/>
              <a:t>www.sistemauno.com.br</a:t>
            </a:r>
            <a:endParaRPr lang="en-US" b="0"/>
          </a:p>
        </p:txBody>
      </p:sp>
      <p:sp>
        <p:nvSpPr>
          <p:cNvPr id="117766" name="Rectangle 6"/>
          <p:cNvSpPr>
            <a:spLocks noChangeArrowheads="1"/>
          </p:cNvSpPr>
          <p:nvPr/>
        </p:nvSpPr>
        <p:spPr bwMode="auto">
          <a:xfrm>
            <a:off x="6084888" y="5002213"/>
            <a:ext cx="2305050" cy="1235075"/>
          </a:xfrm>
          <a:prstGeom prst="rect">
            <a:avLst/>
          </a:prstGeom>
          <a:noFill/>
          <a:ln w="9525">
            <a:noFill/>
            <a:miter lim="800000"/>
            <a:headEnd/>
            <a:tailEnd/>
          </a:ln>
        </p:spPr>
        <p:txBody>
          <a:bodyPr>
            <a:spAutoFit/>
          </a:bodyPr>
          <a:lstStyle/>
          <a:p>
            <a:pPr algn="ctr">
              <a:spcBef>
                <a:spcPct val="50000"/>
              </a:spcBef>
            </a:pPr>
            <a:r>
              <a:rPr lang="pt-BR" sz="7500"/>
              <a:t>FIM</a:t>
            </a:r>
          </a:p>
        </p:txBody>
      </p:sp>
      <p:sp>
        <p:nvSpPr>
          <p:cNvPr id="117768" name="AutoShape 8"/>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47112" name="Picture 9" descr="LG_uno_digital"/>
          <p:cNvPicPr>
            <a:picLocks noChangeAspect="1" noChangeArrowheads="1"/>
          </p:cNvPicPr>
          <p:nvPr/>
        </p:nvPicPr>
        <p:blipFill>
          <a:blip r:embed="rId5"/>
          <a:srcRect/>
          <a:stretch>
            <a:fillRect/>
          </a:stretch>
        </p:blipFill>
        <p:spPr bwMode="auto">
          <a:xfrm>
            <a:off x="8243888" y="6453188"/>
            <a:ext cx="528637" cy="320675"/>
          </a:xfrm>
          <a:prstGeom prst="rect">
            <a:avLst/>
          </a:prstGeom>
          <a:noFill/>
          <a:ln w="9525">
            <a:noFill/>
            <a:miter lim="800000"/>
            <a:headEnd/>
            <a:tailEnd/>
          </a:ln>
        </p:spPr>
      </p:pic>
      <p:sp>
        <p:nvSpPr>
          <p:cNvPr id="47113" name="AutoShape 10">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47114" name="AutoShape 11">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solidFill>
              <a:schemeClr val="tx1"/>
            </a:solid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47115" name="Rectangle 8"/>
          <p:cNvSpPr>
            <a:spLocks noChangeArrowheads="1"/>
          </p:cNvSpPr>
          <p:nvPr/>
        </p:nvSpPr>
        <p:spPr bwMode="auto">
          <a:xfrm rot="-5400000">
            <a:off x="7878762" y="914400"/>
            <a:ext cx="2187576" cy="304800"/>
          </a:xfrm>
          <a:prstGeom prst="rect">
            <a:avLst/>
          </a:prstGeom>
          <a:noFill/>
          <a:ln w="9525">
            <a:noFill/>
            <a:miter lim="800000"/>
            <a:headEnd/>
            <a:tailEnd/>
          </a:ln>
        </p:spPr>
        <p:txBody>
          <a:bodyPr wrap="none">
            <a:spAutoFit/>
          </a:bodyPr>
          <a:lstStyle/>
          <a:p>
            <a:pPr algn="r" eaLnBrk="1" hangingPunct="1"/>
            <a:r>
              <a:rPr lang="pt-BR" sz="700"/>
              <a:t>PASQUALE SORRENTINO/</a:t>
            </a:r>
          </a:p>
          <a:p>
            <a:pPr algn="r" eaLnBrk="1" hangingPunct="1"/>
            <a:r>
              <a:rPr lang="pt-BR" sz="700"/>
              <a:t>SCIENCE PHOTO LIBRARY/LATINSTOCK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ox(in)">
                                      <p:cBhvr>
                                        <p:cTn id="7" dur="20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layout-enem"/>
          <p:cNvPicPr>
            <a:picLocks noChangeAspect="1" noChangeArrowheads="1"/>
          </p:cNvPicPr>
          <p:nvPr/>
        </p:nvPicPr>
        <p:blipFill>
          <a:blip r:embed="rId3"/>
          <a:srcRect/>
          <a:stretch>
            <a:fillRect/>
          </a:stretch>
        </p:blipFill>
        <p:spPr bwMode="auto">
          <a:xfrm>
            <a:off x="-180975" y="-26988"/>
            <a:ext cx="9540875" cy="7158038"/>
          </a:xfrm>
          <a:prstGeom prst="rect">
            <a:avLst/>
          </a:prstGeom>
          <a:noFill/>
          <a:ln w="9525">
            <a:noFill/>
            <a:miter lim="800000"/>
            <a:headEnd/>
            <a:tailEnd/>
          </a:ln>
        </p:spPr>
      </p:pic>
      <p:sp>
        <p:nvSpPr>
          <p:cNvPr id="48131" name="AutoShape 3">
            <a:hlinkClick r:id="" action="ppaction://hlinkshowjump?jump=endshow" highlightClick="1"/>
          </p:cNvPr>
          <p:cNvSpPr>
            <a:spLocks noChangeArrowheads="1"/>
          </p:cNvSpPr>
          <p:nvPr/>
        </p:nvSpPr>
        <p:spPr bwMode="auto">
          <a:xfrm>
            <a:off x="8388350" y="6503988"/>
            <a:ext cx="576263" cy="238125"/>
          </a:xfrm>
          <a:prstGeom prst="roundRect">
            <a:avLst>
              <a:gd name="adj" fmla="val 16667"/>
            </a:avLst>
          </a:prstGeom>
          <a:solidFill>
            <a:srgbClr val="969696">
              <a:alpha val="67058"/>
            </a:srgbClr>
          </a:solidFill>
          <a:ln w="9525">
            <a:solidFill>
              <a:schemeClr val="tx1"/>
            </a:solidFill>
            <a:round/>
            <a:headEnd/>
            <a:tailEnd/>
          </a:ln>
        </p:spPr>
        <p:txBody>
          <a:bodyPr wrap="none" rIns="54000" anchor="ctr"/>
          <a:lstStyle/>
          <a:p>
            <a:pPr algn="ctr" eaLnBrk="1" hangingPunct="1"/>
            <a:r>
              <a:rPr lang="es-ES" sz="1200">
                <a:solidFill>
                  <a:schemeClr val="bg1"/>
                </a:solidFill>
              </a:rPr>
              <a:t>X </a:t>
            </a:r>
            <a:r>
              <a:rPr lang="es-ES" sz="800"/>
              <a:t>SAIR</a:t>
            </a:r>
            <a:endParaRPr lang="pt-BR" sz="1200" b="0"/>
          </a:p>
        </p:txBody>
      </p:sp>
      <p:sp>
        <p:nvSpPr>
          <p:cNvPr id="48132" name="Rectangle 4"/>
          <p:cNvSpPr>
            <a:spLocks noChangeArrowheads="1"/>
          </p:cNvSpPr>
          <p:nvPr/>
        </p:nvSpPr>
        <p:spPr bwMode="auto">
          <a:xfrm>
            <a:off x="36513" y="4221163"/>
            <a:ext cx="9144000" cy="977900"/>
          </a:xfrm>
          <a:prstGeom prst="rect">
            <a:avLst/>
          </a:prstGeom>
          <a:noFill/>
          <a:ln w="9525">
            <a:noFill/>
            <a:miter lim="800000"/>
            <a:headEnd/>
            <a:tailEnd/>
          </a:ln>
        </p:spPr>
        <p:txBody>
          <a:bodyPr>
            <a:spAutoFit/>
          </a:bodyPr>
          <a:lstStyle/>
          <a:p>
            <a:pPr algn="ctr" eaLnBrk="1" hangingPunct="1"/>
            <a:r>
              <a:rPr lang="en-US" sz="1600">
                <a:solidFill>
                  <a:schemeClr val="bg1"/>
                </a:solidFill>
              </a:rPr>
              <a:t>HISTÓRIA </a:t>
            </a:r>
            <a:r>
              <a:rPr lang="en-US" sz="1600" b="0">
                <a:solidFill>
                  <a:srgbClr val="C0C0C0"/>
                </a:solidFill>
              </a:rPr>
              <a:t>M.1</a:t>
            </a:r>
            <a:endParaRPr lang="en-US" sz="2100" b="0">
              <a:solidFill>
                <a:schemeClr val="bg1"/>
              </a:solidFill>
            </a:endParaRPr>
          </a:p>
          <a:p>
            <a:pPr algn="ctr" eaLnBrk="1" hangingPunct="1"/>
            <a:r>
              <a:rPr lang="pt-BR" sz="2100">
                <a:solidFill>
                  <a:schemeClr val="bg1"/>
                </a:solidFill>
              </a:rPr>
              <a:t>O CONHECIMENTO HIST</a:t>
            </a:r>
            <a:r>
              <a:rPr lang="pt-BR" altLang="ja-JP" sz="2100">
                <a:solidFill>
                  <a:schemeClr val="bg1"/>
                </a:solidFill>
                <a:ea typeface="ヒラギノ角ゴ Pro W3" pitchFamily="-128" charset="-128"/>
              </a:rPr>
              <a:t>ÓRICO </a:t>
            </a:r>
            <a:br>
              <a:rPr lang="pt-BR" altLang="ja-JP" sz="2100">
                <a:solidFill>
                  <a:schemeClr val="bg1"/>
                </a:solidFill>
                <a:ea typeface="ヒラギノ角ゴ Pro W3" pitchFamily="-128" charset="-128"/>
              </a:rPr>
            </a:br>
            <a:r>
              <a:rPr lang="pt-BR" altLang="ja-JP" sz="2100">
                <a:solidFill>
                  <a:schemeClr val="bg1"/>
                </a:solidFill>
                <a:ea typeface="ヒラギノ角ゴ Pro W3" pitchFamily="-128" charset="-128"/>
              </a:rPr>
              <a:t>E A PRÉ-HISTÓRIA</a:t>
            </a:r>
            <a:endParaRPr lang="pt-BR" sz="2100" b="0">
              <a:solidFill>
                <a:schemeClr val="bg1"/>
              </a:solidFill>
              <a:ea typeface="ヒラギノ角ゴ Pro W3" pitchFamily="-128" charset="-128"/>
            </a:endParaRPr>
          </a:p>
        </p:txBody>
      </p:sp>
      <p:pic>
        <p:nvPicPr>
          <p:cNvPr id="48133" name="Picture 5" descr="LG_uno_digital"/>
          <p:cNvPicPr>
            <a:picLocks noChangeAspect="1" noChangeArrowheads="1"/>
          </p:cNvPicPr>
          <p:nvPr/>
        </p:nvPicPr>
        <p:blipFill>
          <a:blip r:embed="rId4"/>
          <a:srcRect/>
          <a:stretch>
            <a:fillRect/>
          </a:stretch>
        </p:blipFill>
        <p:spPr bwMode="auto">
          <a:xfrm>
            <a:off x="4427538" y="6188075"/>
            <a:ext cx="792162" cy="48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25438" y="355600"/>
            <a:ext cx="8351837" cy="336550"/>
          </a:xfrm>
          <a:prstGeom prst="rect">
            <a:avLst/>
          </a:prstGeom>
          <a:noFill/>
          <a:ln w="9525">
            <a:noFill/>
            <a:miter lim="800000"/>
            <a:headEnd/>
            <a:tailEnd/>
          </a:ln>
        </p:spPr>
        <p:txBody>
          <a:bodyPr>
            <a:spAutoFit/>
          </a:bodyPr>
          <a:lstStyle/>
          <a:p>
            <a:pPr eaLnBrk="1" hangingPunct="1"/>
            <a:r>
              <a:rPr lang="pt-BR" sz="1600"/>
              <a:t>1 </a:t>
            </a:r>
          </a:p>
        </p:txBody>
      </p:sp>
      <p:sp>
        <p:nvSpPr>
          <p:cNvPr id="1028" name="Rectangle 3"/>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graphicFrame>
        <p:nvGraphicFramePr>
          <p:cNvPr id="1026" name="Object 4"/>
          <p:cNvGraphicFramePr>
            <a:graphicFrameLocks noChangeAspect="1"/>
          </p:cNvGraphicFramePr>
          <p:nvPr/>
        </p:nvGraphicFramePr>
        <p:xfrm>
          <a:off x="1752600" y="476250"/>
          <a:ext cx="5334000" cy="5197475"/>
        </p:xfrm>
        <a:graphic>
          <a:graphicData uri="http://schemas.openxmlformats.org/presentationml/2006/ole">
            <p:oleObj spid="_x0000_s1026" name="Document" r:id="rId4" imgW="3950208" imgH="3849624" progId="Word.Document.8">
              <p:embed/>
            </p:oleObj>
          </a:graphicData>
        </a:graphic>
      </p:graphicFrame>
      <p:sp>
        <p:nvSpPr>
          <p:cNvPr id="1029" name="Rectangle 5"/>
          <p:cNvSpPr>
            <a:spLocks noChangeArrowheads="1"/>
          </p:cNvSpPr>
          <p:nvPr/>
        </p:nvSpPr>
        <p:spPr bwMode="auto">
          <a:xfrm>
            <a:off x="1538288" y="5635625"/>
            <a:ext cx="5705475" cy="457200"/>
          </a:xfrm>
          <a:prstGeom prst="rect">
            <a:avLst/>
          </a:prstGeom>
          <a:noFill/>
          <a:ln w="22225" algn="ctr">
            <a:noFill/>
            <a:miter lim="800000"/>
            <a:headEnd/>
            <a:tailEnd/>
          </a:ln>
        </p:spPr>
        <p:txBody>
          <a:bodyPr wrap="none">
            <a:spAutoFit/>
          </a:bodyPr>
          <a:lstStyle/>
          <a:p>
            <a:pPr algn="r" eaLnBrk="1" hangingPunct="1"/>
            <a:r>
              <a:rPr lang="pt-BR" sz="1200" b="0"/>
              <a:t>Disponível em: &lt;www.miniweb.com.br/Historia/artigos/i_antiga</a:t>
            </a:r>
            <a:br>
              <a:rPr lang="pt-BR" sz="1200" b="0"/>
            </a:br>
            <a:r>
              <a:rPr lang="pt-BR" sz="1200" b="0"/>
              <a:t>/imagens/dopaleolaoneol1.jpg&gt;. Acesso em: 14 jun. 2009. (Adaptado.)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9388" y="260350"/>
            <a:ext cx="8569325" cy="3025775"/>
          </a:xfrm>
          <a:prstGeom prst="rect">
            <a:avLst/>
          </a:prstGeom>
          <a:noFill/>
          <a:ln w="22225" algn="ctr">
            <a:noFill/>
            <a:miter lim="800000"/>
            <a:headEnd/>
            <a:tailEnd/>
          </a:ln>
        </p:spPr>
        <p:txBody>
          <a:bodyPr>
            <a:spAutoFit/>
          </a:bodyPr>
          <a:lstStyle/>
          <a:p>
            <a:pPr eaLnBrk="1" hangingPunct="1"/>
            <a:r>
              <a:rPr lang="pt-BR" sz="1600" b="0"/>
              <a:t>A partir da análise da tabela anterior, é correto afirmar que:</a:t>
            </a:r>
          </a:p>
          <a:p>
            <a:pPr eaLnBrk="1" hangingPunct="1"/>
            <a:endParaRPr lang="pt-BR" sz="1600" b="0"/>
          </a:p>
          <a:p>
            <a:pPr eaLnBrk="1" hangingPunct="1"/>
            <a:r>
              <a:rPr lang="pt-BR" sz="1600"/>
              <a:t>a)</a:t>
            </a:r>
            <a:r>
              <a:rPr lang="pt-BR" sz="1600" b="0"/>
              <a:t> Os diferentes minerais utilizados em períodos diversos ilustram a vida do homem na pré-história. </a:t>
            </a:r>
          </a:p>
          <a:p>
            <a:pPr eaLnBrk="1" hangingPunct="1"/>
            <a:r>
              <a:rPr lang="pt-BR" sz="1600"/>
              <a:t>b)</a:t>
            </a:r>
            <a:r>
              <a:rPr lang="pt-BR" sz="1600" b="0"/>
              <a:t> A pré-história se caracteriza pelo uso exclusivo da pedra para a confecção de ferramentas.</a:t>
            </a:r>
          </a:p>
          <a:p>
            <a:pPr eaLnBrk="1" hangingPunct="1"/>
            <a:r>
              <a:rPr lang="pt-BR" sz="1600"/>
              <a:t>c)</a:t>
            </a:r>
            <a:r>
              <a:rPr lang="pt-BR" sz="1600" b="0"/>
              <a:t> O termo “pré-história” refere-se à época em que os documentos escritos não existiam.</a:t>
            </a:r>
          </a:p>
          <a:p>
            <a:pPr eaLnBrk="1" hangingPunct="1"/>
            <a:r>
              <a:rPr lang="pt-BR" sz="1600"/>
              <a:t>d)</a:t>
            </a:r>
            <a:r>
              <a:rPr lang="pt-BR" sz="1600" b="0"/>
              <a:t> Os períodos da pré-história são determinados a partir das diferenças tecnológicas encontradas nos vestígios arqueológicos.</a:t>
            </a:r>
          </a:p>
          <a:p>
            <a:pPr eaLnBrk="1" hangingPunct="1"/>
            <a:r>
              <a:rPr lang="pt-BR" sz="1600"/>
              <a:t>e)</a:t>
            </a:r>
            <a:r>
              <a:rPr lang="pt-BR" sz="1600" b="0"/>
              <a:t> As diferenças entre os instrumentos de caça utilizados na pré-história  revelam as  diferentes necessidades do homem em cada período.   </a:t>
            </a:r>
          </a:p>
        </p:txBody>
      </p:sp>
      <p:sp>
        <p:nvSpPr>
          <p:cNvPr id="104451" name="Text Box 3"/>
          <p:cNvSpPr txBox="1">
            <a:spLocks noChangeArrowheads="1"/>
          </p:cNvSpPr>
          <p:nvPr/>
        </p:nvSpPr>
        <p:spPr bwMode="auto">
          <a:xfrm>
            <a:off x="174625" y="3203575"/>
            <a:ext cx="8497888" cy="1069975"/>
          </a:xfrm>
          <a:prstGeom prst="rect">
            <a:avLst/>
          </a:prstGeom>
          <a:noFill/>
          <a:ln w="9525">
            <a:noFill/>
            <a:miter lim="800000"/>
            <a:headEnd/>
            <a:tailEnd/>
          </a:ln>
        </p:spPr>
        <p:txBody>
          <a:bodyPr>
            <a:spAutoFit/>
          </a:bodyPr>
          <a:lstStyle/>
          <a:p>
            <a:pPr eaLnBrk="1" hangingPunct="1"/>
            <a:r>
              <a:rPr lang="pt-BR" sz="1600">
                <a:solidFill>
                  <a:srgbClr val="000066"/>
                </a:solidFill>
              </a:rPr>
              <a:t>RESPOSTA: D </a:t>
            </a:r>
          </a:p>
          <a:p>
            <a:pPr eaLnBrk="1" hangingPunct="1"/>
            <a:r>
              <a:rPr lang="pt-BR" sz="1600">
                <a:solidFill>
                  <a:srgbClr val="4D4D4D"/>
                </a:solidFill>
              </a:rPr>
              <a:t>Observando a tabela, é possível perceber um aperfeiçoamento das técnicas de fabricação de instrumentos. Essas transformações correspondem a um determinado período de tempo.</a:t>
            </a:r>
          </a:p>
        </p:txBody>
      </p:sp>
      <p:sp>
        <p:nvSpPr>
          <p:cNvPr id="49156" name="Rectangle 4"/>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0825" y="2708275"/>
            <a:ext cx="8353425" cy="3529013"/>
          </a:xfrm>
          <a:prstGeom prst="rect">
            <a:avLst/>
          </a:prstGeom>
          <a:solidFill>
            <a:srgbClr val="FFFFCC"/>
          </a:solidFill>
          <a:ln w="22225" algn="ctr">
            <a:noFill/>
            <a:miter lim="800000"/>
            <a:headEnd/>
            <a:tailEnd/>
          </a:ln>
        </p:spPr>
        <p:txBody>
          <a:bodyPr wrap="none" anchor="ctr"/>
          <a:lstStyle/>
          <a:p>
            <a:endParaRPr lang="pt-BR"/>
          </a:p>
        </p:txBody>
      </p:sp>
      <p:sp>
        <p:nvSpPr>
          <p:cNvPr id="50179" name="Rectangle 3"/>
          <p:cNvSpPr>
            <a:spLocks noChangeArrowheads="1"/>
          </p:cNvSpPr>
          <p:nvPr/>
        </p:nvSpPr>
        <p:spPr bwMode="auto">
          <a:xfrm>
            <a:off x="250825" y="323850"/>
            <a:ext cx="8353425" cy="2232025"/>
          </a:xfrm>
          <a:prstGeom prst="rect">
            <a:avLst/>
          </a:prstGeom>
          <a:solidFill>
            <a:srgbClr val="FFFFCC"/>
          </a:solidFill>
          <a:ln w="22225" algn="ctr">
            <a:noFill/>
            <a:miter lim="800000"/>
            <a:headEnd/>
            <a:tailEnd/>
          </a:ln>
        </p:spPr>
        <p:txBody>
          <a:bodyPr wrap="none" anchor="ctr"/>
          <a:lstStyle/>
          <a:p>
            <a:endParaRPr lang="pt-BR"/>
          </a:p>
        </p:txBody>
      </p:sp>
      <p:sp>
        <p:nvSpPr>
          <p:cNvPr id="50180" name="Text Box 4"/>
          <p:cNvSpPr txBox="1">
            <a:spLocks noChangeArrowheads="1"/>
          </p:cNvSpPr>
          <p:nvPr/>
        </p:nvSpPr>
        <p:spPr bwMode="auto">
          <a:xfrm>
            <a:off x="325438" y="355600"/>
            <a:ext cx="8134350" cy="5803900"/>
          </a:xfrm>
          <a:prstGeom prst="rect">
            <a:avLst/>
          </a:prstGeom>
          <a:noFill/>
          <a:ln w="9525">
            <a:noFill/>
            <a:miter lim="800000"/>
            <a:headEnd/>
            <a:tailEnd/>
          </a:ln>
        </p:spPr>
        <p:txBody>
          <a:bodyPr>
            <a:spAutoFit/>
          </a:bodyPr>
          <a:lstStyle/>
          <a:p>
            <a:pPr eaLnBrk="1" hangingPunct="1"/>
            <a:r>
              <a:rPr lang="pt-BR" sz="1600"/>
              <a:t>2				</a:t>
            </a:r>
            <a:r>
              <a:rPr lang="pt-BR" sz="1600">
                <a:solidFill>
                  <a:srgbClr val="000000"/>
                </a:solidFill>
              </a:rPr>
              <a:t>Texto 1</a:t>
            </a:r>
          </a:p>
          <a:p>
            <a:pPr eaLnBrk="1" hangingPunct="1"/>
            <a:endParaRPr lang="pt-BR" sz="1600" b="0">
              <a:solidFill>
                <a:srgbClr val="000000"/>
              </a:solidFill>
            </a:endParaRPr>
          </a:p>
          <a:p>
            <a:pPr algn="just" eaLnBrk="1" hangingPunct="1"/>
            <a:r>
              <a:rPr lang="pt-BR" sz="1600" b="0">
                <a:solidFill>
                  <a:srgbClr val="000000"/>
                </a:solidFill>
              </a:rPr>
              <a:t>A escrita cuneiforme, originária do sul da Mesopotâmia, parece ter sido inventada pelos sumérios. É a mais antiga língua humana escrita conhecida. A sua invenção deveu-se às necessidades de administração daquele povo, ou seja: cobrança de impostos, registro de cabeças de gado, medidas de cereais etc. </a:t>
            </a:r>
          </a:p>
          <a:p>
            <a:pPr algn="r" eaLnBrk="1" hangingPunct="1"/>
            <a:r>
              <a:rPr lang="pt-BR" sz="1200" b="0">
                <a:solidFill>
                  <a:srgbClr val="000000"/>
                </a:solidFill>
              </a:rPr>
              <a:t>Disponível em: &lt;</a:t>
            </a:r>
            <a:r>
              <a:rPr lang="pt-BR" sz="1200" b="0"/>
              <a:t>http://tipografos.net/escrita/sumerio.html&gt;. </a:t>
            </a:r>
            <a:br>
              <a:rPr lang="pt-BR" sz="1200" b="0"/>
            </a:br>
            <a:r>
              <a:rPr lang="pt-BR" sz="1200" b="0"/>
              <a:t>Acesso em: 13 jun. 2009.</a:t>
            </a:r>
            <a:r>
              <a:rPr lang="pt-BR" sz="1200" b="0">
                <a:solidFill>
                  <a:srgbClr val="000000"/>
                </a:solidFill>
              </a:rPr>
              <a:t> (Adaptado.)</a:t>
            </a:r>
            <a:endParaRPr lang="pt-BR" sz="1600" b="0">
              <a:solidFill>
                <a:srgbClr val="000000"/>
              </a:solidFill>
            </a:endParaRPr>
          </a:p>
          <a:p>
            <a:pPr algn="just" eaLnBrk="1" hangingPunct="1"/>
            <a:endParaRPr lang="pt-BR" sz="1600" b="0"/>
          </a:p>
          <a:p>
            <a:pPr algn="ctr" eaLnBrk="1" hangingPunct="1"/>
            <a:r>
              <a:rPr lang="pt-BR" sz="1600">
                <a:solidFill>
                  <a:srgbClr val="000000"/>
                </a:solidFill>
              </a:rPr>
              <a:t>Texto 2</a:t>
            </a:r>
          </a:p>
          <a:p>
            <a:pPr algn="ctr" eaLnBrk="1" hangingPunct="1"/>
            <a:endParaRPr lang="pt-BR" sz="1600" b="0">
              <a:solidFill>
                <a:srgbClr val="000000"/>
              </a:solidFill>
            </a:endParaRPr>
          </a:p>
          <a:p>
            <a:pPr algn="just" eaLnBrk="1" hangingPunct="1"/>
            <a:r>
              <a:rPr lang="pt-BR" sz="1600" b="0">
                <a:solidFill>
                  <a:srgbClr val="000000"/>
                </a:solidFill>
              </a:rPr>
              <a:t>A partida de Belém foi, como Vossa Alteza sabe, segunda-feira 9 de março. E sábado, 14 do dito mês, entre as 8 e 9 horas, nos achamos entre as Canárias, mais perto da Grande Canária. (...) A feição deles é serem pardos, um tanto avermelhados, de bons rostos e bons narizes, benfeitos. Andam nus, sem cobertura alguma. Nem fazem mais caso de encobrir ou deixar de encobrir suas vergonhas do que de mostrar a cara. Acerca disso são de grande inocência. (...) Também andavam entre eles quatro ou cinco mulheres, novas, que assim, nuas, não pareciam mal. Entre elas andava uma, com uma coxa, do joelho até o quadril e a nádega, toda tingida daquela tintura preta; e todo o resto da sua cor natural.</a:t>
            </a:r>
          </a:p>
          <a:p>
            <a:pPr algn="r" eaLnBrk="1" hangingPunct="1">
              <a:spcBef>
                <a:spcPct val="50000"/>
              </a:spcBef>
            </a:pPr>
            <a:r>
              <a:rPr lang="pt-BR" sz="1200" b="0">
                <a:solidFill>
                  <a:srgbClr val="000000"/>
                </a:solidFill>
              </a:rPr>
              <a:t>Carta de Pero Vaz de Caminha ao Rei D. Manuel em 1</a:t>
            </a:r>
            <a:r>
              <a:rPr lang="pt-BR" sz="1200" b="0" u="sng" baseline="30000">
                <a:solidFill>
                  <a:srgbClr val="000000"/>
                </a:solidFill>
              </a:rPr>
              <a:t>o</a:t>
            </a:r>
            <a:r>
              <a:rPr lang="pt-BR" sz="1200" b="0">
                <a:solidFill>
                  <a:srgbClr val="000000"/>
                </a:solidFill>
              </a:rPr>
              <a:t> de maio de 1500. </a:t>
            </a:r>
            <a:br>
              <a:rPr lang="pt-BR" sz="1200" b="0">
                <a:solidFill>
                  <a:srgbClr val="000000"/>
                </a:solidFill>
              </a:rPr>
            </a:br>
            <a:r>
              <a:rPr lang="pt-BR" sz="1200" b="0"/>
              <a:t>Em: </a:t>
            </a:r>
            <a:r>
              <a:rPr lang="pt-BR" sz="1200" b="0" i="1"/>
              <a:t>Carta a El Rei D. Manuel</a:t>
            </a:r>
            <a:r>
              <a:rPr lang="pt-BR" sz="1200" b="0"/>
              <a:t>. São Paulo: Dominus, 1963.</a:t>
            </a:r>
            <a:endParaRPr lang="en-US" sz="1200" b="0"/>
          </a:p>
        </p:txBody>
      </p:sp>
      <p:sp>
        <p:nvSpPr>
          <p:cNvPr id="50181" name="Rectangle 5"/>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23850" y="188913"/>
            <a:ext cx="8064500" cy="4003675"/>
          </a:xfrm>
          <a:prstGeom prst="rect">
            <a:avLst/>
          </a:prstGeom>
          <a:noFill/>
          <a:ln w="22225" algn="ctr">
            <a:noFill/>
            <a:miter lim="800000"/>
            <a:headEnd/>
            <a:tailEnd/>
          </a:ln>
        </p:spPr>
        <p:txBody>
          <a:bodyPr>
            <a:spAutoFit/>
          </a:bodyPr>
          <a:lstStyle/>
          <a:p>
            <a:pPr eaLnBrk="1" hangingPunct="1"/>
            <a:r>
              <a:rPr lang="pt-BR" sz="1600" b="0">
                <a:solidFill>
                  <a:srgbClr val="000000"/>
                </a:solidFill>
              </a:rPr>
              <a:t>De acordo com a leitura dos textos, a respeito do processo de construção do conhecimento histórico, pode-se extrair que:</a:t>
            </a:r>
          </a:p>
          <a:p>
            <a:pPr algn="just" eaLnBrk="1" hangingPunct="1"/>
            <a:endParaRPr lang="pt-BR" sz="1600" b="0" noProof="1">
              <a:solidFill>
                <a:srgbClr val="000000"/>
              </a:solidFill>
            </a:endParaRPr>
          </a:p>
          <a:p>
            <a:pPr algn="just" eaLnBrk="1" hangingPunct="1"/>
            <a:r>
              <a:rPr lang="pt-BR" sz="1600">
                <a:solidFill>
                  <a:srgbClr val="000000"/>
                </a:solidFill>
              </a:rPr>
              <a:t>a)</a:t>
            </a:r>
            <a:r>
              <a:rPr lang="pt-BR" sz="1600" b="0">
                <a:solidFill>
                  <a:srgbClr val="000000"/>
                </a:solidFill>
              </a:rPr>
              <a:t> Ambos os trechos tratam de dois momentos iniciais na formação do patrimônio histórico-cultural mundial, ou seja, o primeiro registro da escrita no mundo e no Brasil, respectivamente.</a:t>
            </a:r>
          </a:p>
          <a:p>
            <a:pPr algn="just" eaLnBrk="1" hangingPunct="1"/>
            <a:r>
              <a:rPr lang="pt-BR" sz="1600">
                <a:solidFill>
                  <a:srgbClr val="000000"/>
                </a:solidFill>
              </a:rPr>
              <a:t>b)</a:t>
            </a:r>
            <a:r>
              <a:rPr lang="pt-BR" sz="1600" b="0">
                <a:solidFill>
                  <a:srgbClr val="000000"/>
                </a:solidFill>
              </a:rPr>
              <a:t> A análise dos textos demonstra que os índios brasileiros avistados por Pero Vaz de Caminha faziam uso das técnicas da escrita cuneiforme. </a:t>
            </a:r>
          </a:p>
          <a:p>
            <a:pPr algn="just" eaLnBrk="1" hangingPunct="1"/>
            <a:r>
              <a:rPr lang="pt-BR" sz="1600">
                <a:solidFill>
                  <a:srgbClr val="000000"/>
                </a:solidFill>
              </a:rPr>
              <a:t>c)</a:t>
            </a:r>
            <a:r>
              <a:rPr lang="pt-BR" sz="1600" b="0">
                <a:solidFill>
                  <a:srgbClr val="000000"/>
                </a:solidFill>
              </a:rPr>
              <a:t> Tanto os sumérios como os índios brasileiros criaram a língua escrita pelos mesmos motivos: cobranças de impostos e quantificação da produção de cereais.</a:t>
            </a:r>
          </a:p>
          <a:p>
            <a:pPr algn="just" eaLnBrk="1" hangingPunct="1"/>
            <a:r>
              <a:rPr lang="pt-BR" sz="1600">
                <a:solidFill>
                  <a:srgbClr val="000000"/>
                </a:solidFill>
              </a:rPr>
              <a:t>d)</a:t>
            </a:r>
            <a:r>
              <a:rPr lang="pt-BR" sz="1600" b="0">
                <a:solidFill>
                  <a:srgbClr val="000000"/>
                </a:solidFill>
              </a:rPr>
              <a:t> Por se distanciarem demasiadamente no tempo, os dois textos perderam a conexão lógica na construção do conhecimento histórico. </a:t>
            </a:r>
          </a:p>
          <a:p>
            <a:pPr algn="just" eaLnBrk="1" hangingPunct="1"/>
            <a:r>
              <a:rPr lang="pt-BR" sz="1600">
                <a:solidFill>
                  <a:srgbClr val="000000"/>
                </a:solidFill>
              </a:rPr>
              <a:t>e)</a:t>
            </a:r>
            <a:r>
              <a:rPr lang="pt-BR" sz="1600" b="0">
                <a:solidFill>
                  <a:srgbClr val="000000"/>
                </a:solidFill>
              </a:rPr>
              <a:t> Estudos referentes à construção do conhecimento histórico só podem ser relacionados quando enfoquem eventos pertencentes ao mesmo período </a:t>
            </a:r>
            <a:br>
              <a:rPr lang="pt-BR" sz="1600" b="0">
                <a:solidFill>
                  <a:srgbClr val="000000"/>
                </a:solidFill>
              </a:rPr>
            </a:br>
            <a:r>
              <a:rPr lang="pt-BR" sz="1600" b="0">
                <a:solidFill>
                  <a:srgbClr val="000000"/>
                </a:solidFill>
              </a:rPr>
              <a:t>da história.</a:t>
            </a:r>
          </a:p>
        </p:txBody>
      </p:sp>
      <p:sp>
        <p:nvSpPr>
          <p:cNvPr id="108547" name="Text Box 3"/>
          <p:cNvSpPr txBox="1">
            <a:spLocks noChangeArrowheads="1"/>
          </p:cNvSpPr>
          <p:nvPr/>
        </p:nvSpPr>
        <p:spPr bwMode="auto">
          <a:xfrm>
            <a:off x="323850" y="4183063"/>
            <a:ext cx="8497888" cy="1314450"/>
          </a:xfrm>
          <a:prstGeom prst="rect">
            <a:avLst/>
          </a:prstGeom>
          <a:noFill/>
          <a:ln w="9525">
            <a:noFill/>
            <a:miter lim="800000"/>
            <a:headEnd/>
            <a:tailEnd/>
          </a:ln>
        </p:spPr>
        <p:txBody>
          <a:bodyPr>
            <a:spAutoFit/>
          </a:bodyPr>
          <a:lstStyle/>
          <a:p>
            <a:pPr eaLnBrk="1" hangingPunct="1"/>
            <a:r>
              <a:rPr lang="pt-BR" sz="1600">
                <a:solidFill>
                  <a:srgbClr val="000066"/>
                </a:solidFill>
              </a:rPr>
              <a:t>RESPOSTA: A</a:t>
            </a:r>
          </a:p>
          <a:p>
            <a:pPr eaLnBrk="1" hangingPunct="1"/>
            <a:r>
              <a:rPr lang="pt-BR" sz="1600">
                <a:solidFill>
                  <a:srgbClr val="4D4D4D"/>
                </a:solidFill>
              </a:rPr>
              <a:t>O texto 1 trata da criação da linguagem escrita pela humanidade, cujo primeiro registro aparece na Mesopotâmia antiga. O texto 2 é um trecho da famosa carta de Pero Vaz de Caminha, que é o primeiro documento escrito no Brasil.</a:t>
            </a:r>
          </a:p>
        </p:txBody>
      </p:sp>
      <p:sp>
        <p:nvSpPr>
          <p:cNvPr id="51204" name="Rectangle 4"/>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000" smtClean="0"/>
              <a:t/>
            </a:r>
            <a:br>
              <a:rPr lang="en-US" sz="2000" smtClean="0"/>
            </a:br>
            <a:r>
              <a:rPr lang="en-US" smtClean="0"/>
              <a:t>O estudo da</a:t>
            </a:r>
            <a:r>
              <a:rPr lang="en-US" altLang="ja-JP" smtClean="0">
                <a:ea typeface="ＭＳ Ｐゴシック" pitchFamily="34" charset="-128"/>
              </a:rPr>
              <a:t> história e as fontes históricas</a:t>
            </a:r>
            <a:r>
              <a:rPr lang="en-US" smtClean="0"/>
              <a:t/>
            </a:r>
            <a:br>
              <a:rPr lang="en-US" smtClean="0"/>
            </a:br>
            <a:endParaRPr lang="pt-BR" smtClean="0"/>
          </a:p>
        </p:txBody>
      </p:sp>
      <p:sp>
        <p:nvSpPr>
          <p:cNvPr id="7171" name="Rectangle 3"/>
          <p:cNvSpPr>
            <a:spLocks noGrp="1" noChangeArrowheads="1"/>
          </p:cNvSpPr>
          <p:nvPr>
            <p:ph type="body" idx="1"/>
          </p:nvPr>
        </p:nvSpPr>
        <p:spPr>
          <a:xfrm>
            <a:off x="457200" y="762000"/>
            <a:ext cx="8229600" cy="920750"/>
          </a:xfrm>
        </p:spPr>
        <p:txBody>
          <a:bodyPr/>
          <a:lstStyle/>
          <a:p>
            <a:pPr>
              <a:lnSpc>
                <a:spcPct val="90000"/>
              </a:lnSpc>
              <a:spcBef>
                <a:spcPts val="300"/>
              </a:spcBef>
              <a:spcAft>
                <a:spcPts val="300"/>
              </a:spcAft>
              <a:buClrTx/>
              <a:buSzTx/>
              <a:buFontTx/>
              <a:buNone/>
            </a:pPr>
            <a:r>
              <a:rPr lang="en-US" smtClean="0">
                <a:ea typeface="ＭＳ Ｐゴシック" pitchFamily="34" charset="-128"/>
              </a:rPr>
              <a:t>Documentos hist</a:t>
            </a:r>
            <a:r>
              <a:rPr lang="en-US" altLang="ja-JP" smtClean="0">
                <a:ea typeface="ＭＳ Ｐゴシック" pitchFamily="34" charset="-128"/>
              </a:rPr>
              <a:t>óricos constituem a matéria-prima</a:t>
            </a:r>
          </a:p>
          <a:p>
            <a:pPr>
              <a:lnSpc>
                <a:spcPct val="90000"/>
              </a:lnSpc>
              <a:spcBef>
                <a:spcPts val="300"/>
              </a:spcBef>
              <a:spcAft>
                <a:spcPts val="300"/>
              </a:spcAft>
              <a:buClrTx/>
              <a:buSzTx/>
              <a:buFontTx/>
              <a:buNone/>
            </a:pPr>
            <a:r>
              <a:rPr lang="en-US" altLang="ja-JP" smtClean="0">
                <a:ea typeface="ＭＳ Ｐゴシック" pitchFamily="34" charset="-128"/>
              </a:rPr>
              <a:t>para o trabalho dos historiadores.</a:t>
            </a:r>
            <a:endParaRPr lang="en-US" smtClean="0">
              <a:ea typeface="ＭＳ Ｐゴシック" pitchFamily="34" charset="-128"/>
            </a:endParaRPr>
          </a:p>
          <a:p>
            <a:pPr eaLnBrk="1" hangingPunct="1">
              <a:lnSpc>
                <a:spcPct val="90000"/>
              </a:lnSpc>
              <a:buFont typeface="Wingdings" pitchFamily="2" charset="2"/>
              <a:buNone/>
            </a:pPr>
            <a:endParaRPr lang="pt-BR" sz="1900" smtClean="0"/>
          </a:p>
        </p:txBody>
      </p:sp>
      <p:pic>
        <p:nvPicPr>
          <p:cNvPr id="7172" name="Picture 4"/>
          <p:cNvPicPr>
            <a:picLocks noChangeAspect="1" noChangeArrowheads="1"/>
          </p:cNvPicPr>
          <p:nvPr/>
        </p:nvPicPr>
        <p:blipFill>
          <a:blip r:embed="rId3"/>
          <a:srcRect/>
          <a:stretch>
            <a:fillRect/>
          </a:stretch>
        </p:blipFill>
        <p:spPr bwMode="auto">
          <a:xfrm>
            <a:off x="609600" y="1593850"/>
            <a:ext cx="6781800" cy="4572000"/>
          </a:xfrm>
          <a:prstGeom prst="rect">
            <a:avLst/>
          </a:prstGeom>
          <a:noFill/>
          <a:ln w="38100">
            <a:noFill/>
            <a:miter lim="800000"/>
            <a:headEnd/>
            <a:tailEnd/>
          </a:ln>
        </p:spPr>
      </p:pic>
      <p:sp>
        <p:nvSpPr>
          <p:cNvPr id="7173" name="Rectangle 5"/>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
        <p:nvSpPr>
          <p:cNvPr id="7174" name="Text Box 6"/>
          <p:cNvSpPr txBox="1">
            <a:spLocks noChangeArrowheads="1"/>
          </p:cNvSpPr>
          <p:nvPr/>
        </p:nvSpPr>
        <p:spPr bwMode="auto">
          <a:xfrm rot="-5400000">
            <a:off x="6723856" y="2123282"/>
            <a:ext cx="1482725" cy="214312"/>
          </a:xfrm>
          <a:prstGeom prst="rect">
            <a:avLst/>
          </a:prstGeom>
          <a:noFill/>
          <a:ln w="9525">
            <a:noFill/>
            <a:miter lim="800000"/>
            <a:headEnd/>
            <a:tailEnd/>
          </a:ln>
        </p:spPr>
        <p:txBody>
          <a:bodyPr wrap="none">
            <a:spAutoFit/>
          </a:bodyPr>
          <a:lstStyle/>
          <a:p>
            <a:pPr eaLnBrk="1" hangingPunct="1"/>
            <a:r>
              <a:rPr lang="pt-BR" sz="800"/>
              <a:t>RANGEL ESTUDIO/CID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250825" y="620713"/>
            <a:ext cx="8353425" cy="3168650"/>
          </a:xfrm>
          <a:prstGeom prst="rect">
            <a:avLst/>
          </a:prstGeom>
          <a:solidFill>
            <a:srgbClr val="FFFFCC"/>
          </a:solidFill>
          <a:ln w="22225" algn="ctr">
            <a:noFill/>
            <a:miter lim="800000"/>
            <a:headEnd/>
            <a:tailEnd/>
          </a:ln>
        </p:spPr>
        <p:txBody>
          <a:bodyPr wrap="none" anchor="ctr"/>
          <a:lstStyle/>
          <a:p>
            <a:endParaRPr lang="pt-BR"/>
          </a:p>
        </p:txBody>
      </p:sp>
      <p:sp>
        <p:nvSpPr>
          <p:cNvPr id="52227" name="Rectangle 4"/>
          <p:cNvSpPr>
            <a:spLocks noChangeArrowheads="1"/>
          </p:cNvSpPr>
          <p:nvPr/>
        </p:nvSpPr>
        <p:spPr bwMode="auto">
          <a:xfrm>
            <a:off x="323850" y="188913"/>
            <a:ext cx="8208963" cy="5956300"/>
          </a:xfrm>
          <a:prstGeom prst="rect">
            <a:avLst/>
          </a:prstGeom>
          <a:noFill/>
          <a:ln w="22225" algn="ctr">
            <a:noFill/>
            <a:miter lim="800000"/>
            <a:headEnd/>
            <a:tailEnd/>
          </a:ln>
        </p:spPr>
        <p:txBody>
          <a:bodyPr>
            <a:spAutoFit/>
          </a:bodyPr>
          <a:lstStyle/>
          <a:p>
            <a:r>
              <a:rPr lang="pt-BR" sz="1600" b="0"/>
              <a:t>(Reprodução de questão-modelo elaborada pelo Inep)</a:t>
            </a:r>
          </a:p>
          <a:p>
            <a:endParaRPr lang="pt-BR" sz="1600" b="0"/>
          </a:p>
          <a:p>
            <a:r>
              <a:rPr lang="pt-BR" sz="1600"/>
              <a:t>3</a:t>
            </a:r>
            <a:r>
              <a:rPr lang="pt-BR" sz="1600" b="0"/>
              <a:t> A Superintendência Regional do Instituto do Patrimônio Histórico e Artístico Nacional (Iphan) desenvolveu o projeto “Comunidades Negras de Santa Catarina”, que tem como objetivo preservar a memória do povo afrodescendente no sul do país. A ancestralidade negra é abordada em suas diversas dimensões: arqueológica, arquitetônica, paisagística e imaterial. Em regiões como a do Sertão de Valongo, na cidade de Porto Belo, a fixação dos primeiros habitantes ocorreu imediatamente após a abolição da escravidão no Brasil. O Iphan identificou nessa região um total de 19 referências culturais, como os conhecimentos tradicionais de ervas de chá, o plantio agroecológico de bananas e os cultos adventistas de adoração.</a:t>
            </a:r>
          </a:p>
          <a:p>
            <a:pPr algn="r"/>
            <a:r>
              <a:rPr lang="pt-BR" sz="1200" b="0"/>
              <a:t>Disponível em: &lt;http://portal.iphan.gov.br/portal/montarDetalheConteudo.do?id=14256&amp;sigla=Noticia&amp;retorno=detalheNoticia&gt;. Acesso em: 1</a:t>
            </a:r>
            <a:r>
              <a:rPr lang="pt-BR" sz="1200" b="0" u="sng" baseline="30000"/>
              <a:t>o</a:t>
            </a:r>
            <a:r>
              <a:rPr lang="pt-BR" sz="1200" b="0"/>
              <a:t> jun. 2009. (Adaptado)</a:t>
            </a:r>
          </a:p>
          <a:p>
            <a:pPr algn="r"/>
            <a:endParaRPr lang="pt-BR" sz="1200" b="0"/>
          </a:p>
          <a:p>
            <a:r>
              <a:rPr lang="pt-BR" sz="1600" b="0"/>
              <a:t>O texto acima permite analisar a relação entre cultura e memória, demonstrando que</a:t>
            </a:r>
          </a:p>
          <a:p>
            <a:r>
              <a:rPr lang="pt-BR" sz="1600"/>
              <a:t>a)</a:t>
            </a:r>
            <a:r>
              <a:rPr lang="pt-BR" sz="1600" b="0"/>
              <a:t> as referências culturais da população afrodescendente estiveram ausentes no sul do país, cuja composição étnica se restringe aos brancos.</a:t>
            </a:r>
          </a:p>
          <a:p>
            <a:r>
              <a:rPr lang="pt-BR" sz="1600"/>
              <a:t>b)</a:t>
            </a:r>
            <a:r>
              <a:rPr lang="pt-BR" sz="1600" b="0"/>
              <a:t> a preservação dos saberes das comunidades afrodescendentes constitui importante elemento na construção da identidade e da diversidade cultural </a:t>
            </a:r>
            <a:br>
              <a:rPr lang="pt-BR" sz="1600" b="0"/>
            </a:br>
            <a:r>
              <a:rPr lang="pt-BR" sz="1600" b="0"/>
              <a:t>do país.</a:t>
            </a:r>
          </a:p>
          <a:p>
            <a:r>
              <a:rPr lang="pt-BR" sz="1600"/>
              <a:t>c)</a:t>
            </a:r>
            <a:r>
              <a:rPr lang="pt-BR" sz="1600" b="0"/>
              <a:t> a sobrevivência da cultura negra está baseada no isolamento das comunidades tradicionais, com proibição de alterações em seus costumes.</a:t>
            </a:r>
          </a:p>
        </p:txBody>
      </p:sp>
      <p:sp>
        <p:nvSpPr>
          <p:cNvPr id="52228" name="Rectangle 8"/>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Rectangle 6"/>
          <p:cNvSpPr>
            <a:spLocks noChangeArrowheads="1"/>
          </p:cNvSpPr>
          <p:nvPr/>
        </p:nvSpPr>
        <p:spPr bwMode="auto">
          <a:xfrm>
            <a:off x="395288" y="260350"/>
            <a:ext cx="8424862" cy="13144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defRPr/>
            </a:pPr>
            <a:r>
              <a:rPr lang="pt-BR" sz="1600"/>
              <a:t>d)</a:t>
            </a:r>
            <a:r>
              <a:rPr lang="pt-BR" sz="1600" b="0"/>
              <a:t> os contatos com a sociedade nacional têm impedido a conservação da memória e dos costumes dos quilombolas em regiões como a do Sertão de Valongo.</a:t>
            </a:r>
          </a:p>
          <a:p>
            <a:pPr>
              <a:defRPr/>
            </a:pPr>
            <a:r>
              <a:rPr lang="pt-BR" sz="1600"/>
              <a:t>e)</a:t>
            </a:r>
            <a:r>
              <a:rPr lang="pt-BR" sz="1600" b="0"/>
              <a:t> a permanência de referenciais culturais que expressam a ancestralidade negra compromete o desenvolvimento econômico da região.</a:t>
            </a:r>
          </a:p>
        </p:txBody>
      </p:sp>
      <p:sp>
        <p:nvSpPr>
          <p:cNvPr id="113672" name="Text Box 8"/>
          <p:cNvSpPr txBox="1">
            <a:spLocks noChangeArrowheads="1"/>
          </p:cNvSpPr>
          <p:nvPr/>
        </p:nvSpPr>
        <p:spPr bwMode="auto">
          <a:xfrm>
            <a:off x="423863" y="1557338"/>
            <a:ext cx="8497887" cy="336550"/>
          </a:xfrm>
          <a:prstGeom prst="rect">
            <a:avLst/>
          </a:prstGeom>
          <a:noFill/>
          <a:ln w="9525">
            <a:noFill/>
            <a:miter lim="800000"/>
            <a:headEnd/>
            <a:tailEnd/>
          </a:ln>
        </p:spPr>
        <p:txBody>
          <a:bodyPr>
            <a:spAutoFit/>
          </a:bodyPr>
          <a:lstStyle/>
          <a:p>
            <a:pPr eaLnBrk="1" hangingPunct="1"/>
            <a:r>
              <a:rPr lang="pt-BR" sz="1600">
                <a:solidFill>
                  <a:srgbClr val="000066"/>
                </a:solidFill>
              </a:rPr>
              <a:t>RESPOSTA: B</a:t>
            </a:r>
            <a:endParaRPr lang="pt-BR" sz="1600">
              <a:solidFill>
                <a:srgbClr val="4D4D4D"/>
              </a:solidFill>
            </a:endParaRPr>
          </a:p>
        </p:txBody>
      </p:sp>
      <p:sp>
        <p:nvSpPr>
          <p:cNvPr id="53252" name="Rectangle 9"/>
          <p:cNvSpPr>
            <a:spLocks noChangeArrowheads="1"/>
          </p:cNvSpPr>
          <p:nvPr/>
        </p:nvSpPr>
        <p:spPr bwMode="auto">
          <a:xfrm>
            <a:off x="360363" y="6453188"/>
            <a:ext cx="2716212" cy="336550"/>
          </a:xfrm>
          <a:prstGeom prst="rect">
            <a:avLst/>
          </a:prstGeom>
          <a:noFill/>
          <a:ln w="22225" algn="ctr">
            <a:noFill/>
            <a:miter lim="800000"/>
            <a:headEnd/>
            <a:tailEnd/>
          </a:ln>
        </p:spPr>
        <p:txBody>
          <a:bodyPr wrap="none">
            <a:spAutoFit/>
          </a:bodyPr>
          <a:lstStyle/>
          <a:p>
            <a:pPr algn="ctr" eaLnBrk="1" hangingPunct="1"/>
            <a:r>
              <a:rPr lang="en-US" sz="1600">
                <a:solidFill>
                  <a:schemeClr val="bg1"/>
                </a:solidFill>
              </a:rPr>
              <a:t>ENEM – HISTÓRIA </a:t>
            </a:r>
            <a:r>
              <a:rPr lang="en-US" sz="1600" b="0">
                <a:solidFill>
                  <a:srgbClr val="C0C0C0"/>
                </a:solidFill>
              </a:rPr>
              <a:t>M.1</a:t>
            </a:r>
            <a:endParaRPr lang="pt-BR" sz="1600" b="0">
              <a:solidFill>
                <a:srgbClr val="C0C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descr="fundo_)enem"/>
          <p:cNvPicPr>
            <a:picLocks noChangeAspect="1" noChangeArrowheads="1"/>
          </p:cNvPicPr>
          <p:nvPr/>
        </p:nvPicPr>
        <p:blipFill>
          <a:blip r:embed="rId3"/>
          <a:srcRect/>
          <a:stretch>
            <a:fillRect/>
          </a:stretch>
        </p:blipFill>
        <p:spPr bwMode="auto">
          <a:xfrm>
            <a:off x="0" y="1588"/>
            <a:ext cx="9144000" cy="6380162"/>
          </a:xfrm>
          <a:prstGeom prst="rect">
            <a:avLst/>
          </a:prstGeom>
          <a:noFill/>
          <a:ln w="9525">
            <a:noFill/>
            <a:miter lim="800000"/>
            <a:headEnd/>
            <a:tailEnd/>
          </a:ln>
        </p:spPr>
      </p:pic>
      <p:sp>
        <p:nvSpPr>
          <p:cNvPr id="117768" name="AutoShape 8"/>
          <p:cNvSpPr>
            <a:spLocks noChangeArrowheads="1"/>
          </p:cNvSpPr>
          <p:nvPr/>
        </p:nvSpPr>
        <p:spPr bwMode="auto">
          <a:xfrm>
            <a:off x="0" y="6308725"/>
            <a:ext cx="9144000" cy="792163"/>
          </a:xfrm>
          <a:prstGeom prst="roundRect">
            <a:avLst>
              <a:gd name="adj" fmla="val 16667"/>
            </a:avLst>
          </a:prstGeom>
          <a:gradFill rotWithShape="1">
            <a:gsLst>
              <a:gs pos="0">
                <a:srgbClr val="4D4D4D">
                  <a:alpha val="89999"/>
                </a:srgbClr>
              </a:gs>
              <a:gs pos="50000">
                <a:srgbClr val="4D4D4D">
                  <a:gamma/>
                  <a:shade val="46275"/>
                  <a:invGamma/>
                </a:srgbClr>
              </a:gs>
              <a:gs pos="100000">
                <a:srgbClr val="4D4D4D">
                  <a:alpha val="89999"/>
                </a:srgbClr>
              </a:gs>
            </a:gsLst>
            <a:lin ang="5400000" scaled="1"/>
          </a:gradFill>
          <a:ln w="9525">
            <a:noFill/>
            <a:round/>
            <a:headEnd/>
            <a:tailEnd/>
          </a:ln>
          <a:effectLst/>
        </p:spPr>
        <p:txBody>
          <a:bodyPr wrap="none" anchor="ctr"/>
          <a:lstStyle/>
          <a:p>
            <a:pPr>
              <a:defRPr/>
            </a:pPr>
            <a:endParaRPr lang="pt-BR" b="0">
              <a:ea typeface="ＭＳ Ｐゴシック"/>
              <a:cs typeface="ＭＳ Ｐゴシック"/>
            </a:endParaRPr>
          </a:p>
        </p:txBody>
      </p:sp>
      <p:pic>
        <p:nvPicPr>
          <p:cNvPr id="54278" name="Picture 9" descr="LG_uno_digital"/>
          <p:cNvPicPr>
            <a:picLocks noChangeAspect="1" noChangeArrowheads="1"/>
          </p:cNvPicPr>
          <p:nvPr/>
        </p:nvPicPr>
        <p:blipFill>
          <a:blip r:embed="rId4"/>
          <a:srcRect/>
          <a:stretch>
            <a:fillRect/>
          </a:stretch>
        </p:blipFill>
        <p:spPr bwMode="auto">
          <a:xfrm>
            <a:off x="8243888" y="6453188"/>
            <a:ext cx="528637" cy="320675"/>
          </a:xfrm>
          <a:prstGeom prst="rect">
            <a:avLst/>
          </a:prstGeom>
          <a:noFill/>
          <a:ln w="9525">
            <a:noFill/>
            <a:miter lim="800000"/>
            <a:headEnd/>
            <a:tailEnd/>
          </a:ln>
        </p:spPr>
      </p:pic>
      <p:sp>
        <p:nvSpPr>
          <p:cNvPr id="54279" name="AutoShape 10">
            <a:hlinkClick r:id="" action="ppaction://hlinkshowjump?jump=firstslide" highlightClick="1"/>
          </p:cNvPr>
          <p:cNvSpPr>
            <a:spLocks noChangeArrowheads="1"/>
          </p:cNvSpPr>
          <p:nvPr/>
        </p:nvSpPr>
        <p:spPr bwMode="auto">
          <a:xfrm>
            <a:off x="7010400" y="6453188"/>
            <a:ext cx="288925" cy="288925"/>
          </a:xfrm>
          <a:prstGeom prst="actionButtonHome">
            <a:avLst/>
          </a:prstGeom>
          <a:solidFill>
            <a:srgbClr val="DDDDDD"/>
          </a:solidFill>
          <a:ln w="9525">
            <a:noFill/>
            <a:miter lim="800000"/>
            <a:headEnd/>
            <a:tailEnd/>
          </a:ln>
        </p:spPr>
        <p:txBody>
          <a:bodyPr wrap="none" anchor="ctr"/>
          <a:lstStyle/>
          <a:p>
            <a:endParaRPr lang="pt-BR" b="0"/>
          </a:p>
        </p:txBody>
      </p:sp>
      <p:sp>
        <p:nvSpPr>
          <p:cNvPr id="54280" name="AutoShape 11">
            <a:hlinkClick r:id="" action="ppaction://hlinkshowjump?jump=endshow" highlightClick="1"/>
          </p:cNvPr>
          <p:cNvSpPr>
            <a:spLocks noChangeArrowheads="1"/>
          </p:cNvSpPr>
          <p:nvPr/>
        </p:nvSpPr>
        <p:spPr bwMode="auto">
          <a:xfrm>
            <a:off x="7477125" y="6475413"/>
            <a:ext cx="576263" cy="238125"/>
          </a:xfrm>
          <a:prstGeom prst="roundRect">
            <a:avLst>
              <a:gd name="adj" fmla="val 16667"/>
            </a:avLst>
          </a:prstGeom>
          <a:solidFill>
            <a:srgbClr val="969696">
              <a:alpha val="67058"/>
            </a:srgbClr>
          </a:solidFill>
          <a:ln w="9525">
            <a:solidFill>
              <a:schemeClr val="tx1"/>
            </a:solidFill>
            <a:round/>
            <a:headEnd/>
            <a:tailEnd/>
          </a:ln>
        </p:spPr>
        <p:txBody>
          <a:bodyPr wrap="none" rIns="54000" anchor="ctr"/>
          <a:lstStyle/>
          <a:p>
            <a:pPr algn="ctr" eaLnBrk="1" hangingPunct="1"/>
            <a:r>
              <a:rPr lang="es-ES" sz="1200">
                <a:solidFill>
                  <a:schemeClr val="bg1"/>
                </a:solidFill>
              </a:rPr>
              <a:t>X </a:t>
            </a:r>
            <a:r>
              <a:rPr lang="es-ES" sz="800"/>
              <a:t>SAIR</a:t>
            </a:r>
          </a:p>
        </p:txBody>
      </p:sp>
      <p:sp>
        <p:nvSpPr>
          <p:cNvPr id="54281" name="Rectangle 7"/>
          <p:cNvSpPr>
            <a:spLocks noChangeArrowheads="1"/>
          </p:cNvSpPr>
          <p:nvPr/>
        </p:nvSpPr>
        <p:spPr bwMode="auto">
          <a:xfrm>
            <a:off x="684213" y="1074738"/>
            <a:ext cx="7632700" cy="4252912"/>
          </a:xfrm>
          <a:prstGeom prst="rect">
            <a:avLst/>
          </a:prstGeom>
          <a:solidFill>
            <a:schemeClr val="bg1">
              <a:alpha val="74901"/>
            </a:schemeClr>
          </a:solidFill>
          <a:ln w="9525">
            <a:noFill/>
            <a:miter lim="800000"/>
            <a:headEnd/>
            <a:tailEnd/>
          </a:ln>
        </p:spPr>
        <p:txBody>
          <a:bodyPr anchor="ctr">
            <a:spAutoFit/>
          </a:bodyPr>
          <a:lstStyle/>
          <a:p>
            <a:endParaRPr lang="pt-BR"/>
          </a:p>
          <a:p>
            <a:r>
              <a:rPr lang="pt-BR"/>
              <a:t>QUESTÕES ENEM</a:t>
            </a:r>
          </a:p>
          <a:p>
            <a:pPr>
              <a:spcBef>
                <a:spcPct val="50000"/>
              </a:spcBef>
            </a:pPr>
            <a:r>
              <a:rPr lang="pt-BR"/>
              <a:t>Elaboração</a:t>
            </a:r>
            <a:r>
              <a:rPr lang="pt-BR" b="0"/>
              <a:t>: Tadeu Arantes</a:t>
            </a:r>
          </a:p>
          <a:p>
            <a:pPr>
              <a:spcBef>
                <a:spcPct val="50000"/>
              </a:spcBef>
            </a:pPr>
            <a:r>
              <a:rPr lang="pt-BR"/>
              <a:t>Revisão técnica</a:t>
            </a:r>
            <a:r>
              <a:rPr lang="pt-BR" b="0"/>
              <a:t>: Julio Pimentel e Mirtes Timpanaro</a:t>
            </a:r>
          </a:p>
          <a:p>
            <a:pPr>
              <a:spcBef>
                <a:spcPct val="50000"/>
              </a:spcBef>
            </a:pPr>
            <a:r>
              <a:rPr lang="pt-BR"/>
              <a:t>Revisão</a:t>
            </a:r>
            <a:r>
              <a:rPr lang="pt-BR" b="0"/>
              <a:t>: Lara Milani (coord.), Alexandre Sansone, André Annes Araujo, Débora Baroudi, Fabio Pagotto, Flávia Yacubian, Greice Furini, Luiza Delamare, Maria Fernanda Neves, Renata Tavares, Valéria C. Borsanelli   </a:t>
            </a:r>
          </a:p>
          <a:p>
            <a:pPr>
              <a:spcBef>
                <a:spcPct val="50000"/>
              </a:spcBef>
            </a:pPr>
            <a:r>
              <a:rPr lang="pt-BR"/>
              <a:t>Diagramação</a:t>
            </a:r>
            <a:r>
              <a:rPr lang="pt-BR" b="0"/>
              <a:t>: Adailton Brito de Souza, Gustavo Sanches, Keila Grandis, Marlene Moreno, Valdei Prazeres, </a:t>
            </a:r>
          </a:p>
          <a:p>
            <a:r>
              <a:rPr lang="pt-BR" b="0"/>
              <a:t>Vicente Valenti</a:t>
            </a:r>
          </a:p>
          <a:p>
            <a:endParaRPr lang="pt-BR" b="0"/>
          </a:p>
          <a:p>
            <a:r>
              <a:rPr lang="pt-BR" b="0"/>
              <a:t>© 2009, Grupo Santillana/Sistema UNO</a:t>
            </a:r>
            <a:endParaRPr lang="pt-BR" b="0" i="1"/>
          </a:p>
          <a:p>
            <a:r>
              <a:rPr lang="pt-BR" b="0" i="1"/>
              <a:t>Uso permitido apenas em escolas filiadas ao Sistema UNO</a:t>
            </a:r>
            <a:endParaRPr lang="pt-BR" b="0"/>
          </a:p>
          <a:p>
            <a:pPr>
              <a:spcBef>
                <a:spcPct val="30000"/>
              </a:spcBef>
            </a:pPr>
            <a:r>
              <a:rPr lang="pt-BR" b="0"/>
              <a:t>Todos os direitos reservados. Nenhuma parte desta publicação</a:t>
            </a:r>
          </a:p>
          <a:p>
            <a:r>
              <a:rPr lang="pt-BR" b="0"/>
              <a:t>pode ser reproduzida, arquivada ou transmitida, de qualquer forma,</a:t>
            </a:r>
          </a:p>
          <a:p>
            <a:r>
              <a:rPr lang="pt-BR" b="0"/>
              <a:t>em qualquer mídia, seja eletrônica, química, mecânica, óptica,</a:t>
            </a:r>
          </a:p>
          <a:p>
            <a:r>
              <a:rPr lang="pt-BR" b="0"/>
              <a:t>de gravação ou de fotocópia, fora do âmbito das escolas do Sistema UNO.</a:t>
            </a:r>
          </a:p>
          <a:p>
            <a:r>
              <a:rPr lang="pt-BR" b="0"/>
              <a:t>A violação dos direitos mencionados constitui delito contra a propriedade</a:t>
            </a:r>
          </a:p>
          <a:p>
            <a:r>
              <a:rPr lang="pt-BR" b="0"/>
              <a:t>intelectual e os direitos de edição.</a:t>
            </a:r>
          </a:p>
          <a:p>
            <a:endParaRPr lang="pt-BR"/>
          </a:p>
          <a:p>
            <a:r>
              <a:rPr lang="pt-BR"/>
              <a:t>GRUPO SANTILLANA</a:t>
            </a:r>
          </a:p>
          <a:p>
            <a:r>
              <a:rPr lang="pt-BR" b="0"/>
              <a:t>Rua Padre Adelino, 758 – Belenzinho</a:t>
            </a:r>
          </a:p>
          <a:p>
            <a:r>
              <a:rPr lang="pt-BR" b="0"/>
              <a:t>São Paulo − SP – Brasil – CEP 03303-904</a:t>
            </a:r>
          </a:p>
          <a:p>
            <a:r>
              <a:rPr lang="pt-BR" b="0"/>
              <a:t>Vendas e Atendimento: Tel.: (11) 2790-1500</a:t>
            </a:r>
          </a:p>
          <a:p>
            <a:r>
              <a:rPr lang="pt-BR" b="0"/>
              <a:t>Fax: (11) 2790-1501</a:t>
            </a:r>
            <a:endParaRPr lang="pt-BR" b="0">
              <a:hlinkClick r:id="rId5"/>
            </a:endParaRPr>
          </a:p>
          <a:p>
            <a:r>
              <a:rPr lang="pt-BR"/>
              <a:t>www.sistemauno.com.br</a:t>
            </a:r>
          </a:p>
          <a:p>
            <a:endParaRPr lang="en-US"/>
          </a:p>
        </p:txBody>
      </p:sp>
      <p:sp>
        <p:nvSpPr>
          <p:cNvPr id="117766" name="Rectangle 6"/>
          <p:cNvSpPr>
            <a:spLocks noChangeArrowheads="1"/>
          </p:cNvSpPr>
          <p:nvPr/>
        </p:nvSpPr>
        <p:spPr bwMode="auto">
          <a:xfrm>
            <a:off x="6084888" y="4149725"/>
            <a:ext cx="2305050" cy="1235075"/>
          </a:xfrm>
          <a:prstGeom prst="rect">
            <a:avLst/>
          </a:prstGeom>
          <a:noFill/>
          <a:ln w="9525">
            <a:noFill/>
            <a:miter lim="800000"/>
            <a:headEnd/>
            <a:tailEnd/>
          </a:ln>
        </p:spPr>
        <p:txBody>
          <a:bodyPr>
            <a:spAutoFit/>
          </a:bodyPr>
          <a:lstStyle/>
          <a:p>
            <a:pPr algn="ctr">
              <a:spcBef>
                <a:spcPct val="50000"/>
              </a:spcBef>
            </a:pPr>
            <a:r>
              <a:rPr lang="pt-BR" sz="7500"/>
              <a:t>FIM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ox(in)">
                                      <p:cBhvr>
                                        <p:cTn id="7" dur="20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BR" smtClean="0"/>
              <a:t>Documento histórico</a:t>
            </a:r>
          </a:p>
        </p:txBody>
      </p:sp>
      <p:sp>
        <p:nvSpPr>
          <p:cNvPr id="8195" name="Rectangle 3"/>
          <p:cNvSpPr>
            <a:spLocks noGrp="1" noChangeArrowheads="1"/>
          </p:cNvSpPr>
          <p:nvPr>
            <p:ph type="body" idx="1"/>
          </p:nvPr>
        </p:nvSpPr>
        <p:spPr>
          <a:xfrm>
            <a:off x="457200" y="908050"/>
            <a:ext cx="8229600" cy="936625"/>
          </a:xfrm>
        </p:spPr>
        <p:txBody>
          <a:bodyPr/>
          <a:lstStyle/>
          <a:p>
            <a:pPr eaLnBrk="1" hangingPunct="1">
              <a:buFont typeface="Wingdings" pitchFamily="2" charset="2"/>
              <a:buNone/>
            </a:pPr>
            <a:r>
              <a:rPr lang="pt-BR" altLang="ja-JP" smtClean="0">
                <a:ea typeface="ＭＳ Ｐゴシック" pitchFamily="34" charset="-128"/>
              </a:rPr>
              <a:t>Q</a:t>
            </a:r>
            <a:r>
              <a:rPr lang="pt-BR" smtClean="0"/>
              <a:t>ualquer objeto, criado pelo homem, capaz de transmitir</a:t>
            </a:r>
          </a:p>
          <a:p>
            <a:pPr eaLnBrk="1" hangingPunct="1">
              <a:buFont typeface="Wingdings" pitchFamily="2" charset="2"/>
              <a:buNone/>
            </a:pPr>
            <a:r>
              <a:rPr lang="pt-BR" smtClean="0"/>
              <a:t>ou conservar uma informação.</a:t>
            </a:r>
          </a:p>
        </p:txBody>
      </p:sp>
      <p:sp>
        <p:nvSpPr>
          <p:cNvPr id="8196" name="Rectangle 4"/>
          <p:cNvSpPr>
            <a:spLocks noChangeArrowheads="1"/>
          </p:cNvSpPr>
          <p:nvPr/>
        </p:nvSpPr>
        <p:spPr bwMode="auto">
          <a:xfrm>
            <a:off x="468313" y="1844675"/>
            <a:ext cx="8229600" cy="836613"/>
          </a:xfrm>
          <a:prstGeom prst="rect">
            <a:avLst/>
          </a:prstGeom>
          <a:noFill/>
          <a:ln w="9525">
            <a:noFill/>
            <a:miter lim="800000"/>
            <a:headEnd/>
            <a:tailEnd/>
          </a:ln>
        </p:spPr>
        <p:txBody>
          <a:bodyPr anchor="ctr"/>
          <a:lstStyle/>
          <a:p>
            <a:pPr eaLnBrk="1" hangingPunct="1"/>
            <a:r>
              <a:rPr lang="pt-BR" sz="2400"/>
              <a:t>Tipos de documentos históricos</a:t>
            </a:r>
          </a:p>
        </p:txBody>
      </p:sp>
      <p:sp>
        <p:nvSpPr>
          <p:cNvPr id="8197" name="Rectangle 5"/>
          <p:cNvSpPr>
            <a:spLocks noChangeArrowheads="1"/>
          </p:cNvSpPr>
          <p:nvPr/>
        </p:nvSpPr>
        <p:spPr bwMode="auto">
          <a:xfrm>
            <a:off x="468313" y="2563813"/>
            <a:ext cx="8229600" cy="865187"/>
          </a:xfrm>
          <a:prstGeom prst="rect">
            <a:avLst/>
          </a:prstGeom>
          <a:noFill/>
          <a:ln w="9525">
            <a:noFill/>
            <a:miter lim="800000"/>
            <a:headEnd/>
            <a:tailEnd/>
          </a:ln>
        </p:spPr>
        <p:txBody>
          <a:bodyPr/>
          <a:lstStyle/>
          <a:p>
            <a:pPr marL="173038" indent="-173038" eaLnBrk="1" hangingPunct="1">
              <a:spcBef>
                <a:spcPct val="20000"/>
              </a:spcBef>
              <a:buClr>
                <a:schemeClr val="bg2"/>
              </a:buClr>
              <a:buSzPct val="130000"/>
              <a:buFont typeface="Wingdings" pitchFamily="2" charset="2"/>
              <a:buChar char="§"/>
            </a:pPr>
            <a:r>
              <a:rPr lang="pt-BR" sz="1600"/>
              <a:t>Documentos oficiais</a:t>
            </a:r>
            <a:r>
              <a:rPr lang="pt-BR" sz="1600" b="0"/>
              <a:t>: leis, contratos,</a:t>
            </a:r>
            <a:br>
              <a:rPr lang="pt-BR" sz="1600" b="0"/>
            </a:br>
            <a:r>
              <a:rPr lang="pt-BR" sz="1600" b="0"/>
              <a:t>registros contábeis, registros de cartórios</a:t>
            </a:r>
          </a:p>
          <a:p>
            <a:pPr marL="173038" indent="-173038" eaLnBrk="1" hangingPunct="1">
              <a:spcBef>
                <a:spcPct val="20000"/>
              </a:spcBef>
              <a:buClr>
                <a:schemeClr val="bg2"/>
              </a:buClr>
              <a:buSzPct val="130000"/>
              <a:buFont typeface="Wingdings" pitchFamily="2" charset="2"/>
              <a:buChar char="§"/>
            </a:pPr>
            <a:r>
              <a:rPr lang="pt-BR" sz="1600"/>
              <a:t>Documentos</a:t>
            </a:r>
            <a:r>
              <a:rPr lang="pt-BR" sz="1600" b="0"/>
              <a:t> </a:t>
            </a:r>
            <a:r>
              <a:rPr lang="pt-BR" sz="1600"/>
              <a:t>particulares</a:t>
            </a:r>
            <a:r>
              <a:rPr lang="pt-BR" sz="1600" b="0"/>
              <a:t>: de empresas ou pessoais</a:t>
            </a:r>
          </a:p>
          <a:p>
            <a:pPr marL="173038" indent="-173038" eaLnBrk="1" hangingPunct="1">
              <a:spcBef>
                <a:spcPct val="20000"/>
              </a:spcBef>
              <a:buClr>
                <a:schemeClr val="bg2"/>
              </a:buClr>
              <a:buSzPct val="130000"/>
              <a:buFont typeface="Wingdings" pitchFamily="2" charset="2"/>
              <a:buChar char="§"/>
            </a:pPr>
            <a:r>
              <a:rPr lang="pt-BR" sz="1600"/>
              <a:t>Publicações</a:t>
            </a:r>
            <a:r>
              <a:rPr lang="pt-BR" sz="1600" b="0"/>
              <a:t> </a:t>
            </a:r>
            <a:r>
              <a:rPr lang="pt-BR" sz="1600"/>
              <a:t>científicas</a:t>
            </a:r>
          </a:p>
          <a:p>
            <a:pPr marL="173038" indent="-173038" eaLnBrk="1" hangingPunct="1">
              <a:spcBef>
                <a:spcPct val="20000"/>
              </a:spcBef>
              <a:buClr>
                <a:schemeClr val="bg2"/>
              </a:buClr>
              <a:buSzPct val="130000"/>
              <a:buFont typeface="Wingdings" pitchFamily="2" charset="2"/>
              <a:buChar char="§"/>
            </a:pPr>
            <a:r>
              <a:rPr lang="pt-BR" sz="1600" b="0"/>
              <a:t>Imprensa: livros, revistas e jornais</a:t>
            </a:r>
          </a:p>
          <a:p>
            <a:pPr marL="173038" indent="-173038" eaLnBrk="1" hangingPunct="1">
              <a:spcBef>
                <a:spcPct val="20000"/>
              </a:spcBef>
              <a:buClr>
                <a:schemeClr val="bg2"/>
              </a:buClr>
              <a:buSzPct val="130000"/>
              <a:buFont typeface="Wingdings" pitchFamily="2" charset="2"/>
              <a:buChar char="§"/>
            </a:pPr>
            <a:r>
              <a:rPr lang="pt-BR" sz="1600"/>
              <a:t>Letras</a:t>
            </a:r>
            <a:r>
              <a:rPr lang="pt-BR" sz="1600" b="0"/>
              <a:t> </a:t>
            </a:r>
            <a:r>
              <a:rPr lang="pt-BR" sz="1600"/>
              <a:t>de</a:t>
            </a:r>
            <a:r>
              <a:rPr lang="pt-BR" sz="1600" b="0"/>
              <a:t> </a:t>
            </a:r>
            <a:r>
              <a:rPr lang="pt-BR" sz="1600"/>
              <a:t>música</a:t>
            </a:r>
          </a:p>
          <a:p>
            <a:pPr marL="173038" indent="-173038" eaLnBrk="1" hangingPunct="1">
              <a:spcBef>
                <a:spcPct val="20000"/>
              </a:spcBef>
              <a:buClr>
                <a:schemeClr val="bg2"/>
              </a:buClr>
              <a:buSzPct val="130000"/>
              <a:buFont typeface="Wingdings" pitchFamily="2" charset="2"/>
              <a:buChar char="§"/>
            </a:pPr>
            <a:r>
              <a:rPr lang="pt-BR" sz="1600" b="0"/>
              <a:t>Inscrições em monumentos</a:t>
            </a:r>
          </a:p>
          <a:p>
            <a:pPr marL="173038" indent="-173038" eaLnBrk="1" hangingPunct="1">
              <a:spcBef>
                <a:spcPct val="20000"/>
              </a:spcBef>
              <a:buClr>
                <a:schemeClr val="bg2"/>
              </a:buClr>
              <a:buSzPct val="130000"/>
              <a:buFont typeface="Wingdings" pitchFamily="2" charset="2"/>
              <a:buChar char="§"/>
            </a:pPr>
            <a:r>
              <a:rPr lang="pt-BR" sz="1600" b="0"/>
              <a:t>Dados estatísticos</a:t>
            </a:r>
          </a:p>
          <a:p>
            <a:pPr marL="173038" indent="-173038" eaLnBrk="1" hangingPunct="1">
              <a:spcBef>
                <a:spcPct val="20000"/>
              </a:spcBef>
              <a:buClr>
                <a:schemeClr val="bg2"/>
              </a:buClr>
              <a:buSzPct val="130000"/>
              <a:buFont typeface="Wingdings" pitchFamily="2" charset="2"/>
              <a:buChar char="§"/>
            </a:pPr>
            <a:r>
              <a:rPr lang="pt-BR" sz="1600" b="0"/>
              <a:t>Pinturas, esculturas, construções</a:t>
            </a:r>
          </a:p>
          <a:p>
            <a:pPr marL="173038" indent="-173038" eaLnBrk="1" hangingPunct="1">
              <a:spcBef>
                <a:spcPct val="20000"/>
              </a:spcBef>
              <a:buClr>
                <a:schemeClr val="bg2"/>
              </a:buClr>
              <a:buSzPct val="130000"/>
              <a:buFont typeface="Wingdings" pitchFamily="2" charset="2"/>
              <a:buChar char="§"/>
            </a:pPr>
            <a:r>
              <a:rPr lang="pt-BR" sz="1600" b="0"/>
              <a:t>Filmes, vídeos, fotografias, discos</a:t>
            </a:r>
          </a:p>
          <a:p>
            <a:pPr marL="173038" indent="-173038" eaLnBrk="1" hangingPunct="1">
              <a:spcBef>
                <a:spcPct val="20000"/>
              </a:spcBef>
              <a:buClr>
                <a:schemeClr val="bg2"/>
              </a:buClr>
              <a:buSzPct val="130000"/>
              <a:buFont typeface="Wingdings" pitchFamily="2" charset="2"/>
              <a:buChar char="§"/>
            </a:pPr>
            <a:r>
              <a:rPr lang="pt-BR" sz="1600" b="0"/>
              <a:t>Roupas, chapéus, calçados, utensílios domésticos</a:t>
            </a:r>
          </a:p>
          <a:p>
            <a:pPr marL="173038" indent="-173038" eaLnBrk="1" hangingPunct="1">
              <a:spcBef>
                <a:spcPct val="20000"/>
              </a:spcBef>
              <a:buClr>
                <a:schemeClr val="bg2"/>
              </a:buClr>
              <a:buSzPct val="130000"/>
              <a:buFont typeface="Wingdings" pitchFamily="2" charset="2"/>
              <a:buChar char="§"/>
            </a:pPr>
            <a:r>
              <a:rPr lang="pt-BR" sz="1600" b="0"/>
              <a:t>Joias, moedas</a:t>
            </a:r>
          </a:p>
        </p:txBody>
      </p:sp>
      <p:sp>
        <p:nvSpPr>
          <p:cNvPr id="8198" name="Rectangle 6"/>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smtClean="0"/>
              <a:t>O tempo e a hist</a:t>
            </a:r>
            <a:r>
              <a:rPr lang="pt-BR" altLang="ja-JP" smtClean="0">
                <a:ea typeface="ＭＳ Ｐゴシック" pitchFamily="34" charset="-128"/>
              </a:rPr>
              <a:t>ória</a:t>
            </a:r>
            <a:endParaRPr lang="pt-BR" smtClean="0"/>
          </a:p>
        </p:txBody>
      </p:sp>
      <p:sp>
        <p:nvSpPr>
          <p:cNvPr id="9219" name="Rectangle 3"/>
          <p:cNvSpPr>
            <a:spLocks noGrp="1" noChangeArrowheads="1"/>
          </p:cNvSpPr>
          <p:nvPr>
            <p:ph type="body" idx="1"/>
          </p:nvPr>
        </p:nvSpPr>
        <p:spPr>
          <a:xfrm>
            <a:off x="457200" y="908050"/>
            <a:ext cx="8229600" cy="4897438"/>
          </a:xfrm>
        </p:spPr>
        <p:txBody>
          <a:bodyPr/>
          <a:lstStyle/>
          <a:p>
            <a:pPr marL="400050" indent="-400050" eaLnBrk="1" hangingPunct="1">
              <a:buFont typeface="Wingdings" pitchFamily="2" charset="2"/>
              <a:buNone/>
            </a:pPr>
            <a:r>
              <a:rPr lang="pt-BR" sz="1900" b="1" smtClean="0"/>
              <a:t>Tempo cronol</a:t>
            </a:r>
            <a:r>
              <a:rPr lang="pt-BR" altLang="ja-JP" sz="1900" b="1" smtClean="0">
                <a:ea typeface="ＭＳ Ｐゴシック" pitchFamily="34" charset="-128"/>
              </a:rPr>
              <a:t>ógico</a:t>
            </a:r>
            <a:r>
              <a:rPr lang="pt-BR" sz="1900" smtClean="0"/>
              <a:t>: normalmente é visto como algo fluido,</a:t>
            </a:r>
          </a:p>
          <a:p>
            <a:pPr marL="400050" indent="-400050" eaLnBrk="1" hangingPunct="1">
              <a:buFont typeface="Wingdings" pitchFamily="2" charset="2"/>
              <a:buNone/>
            </a:pPr>
            <a:r>
              <a:rPr lang="pt-BR" sz="1900" smtClean="0"/>
              <a:t>uma linha na qual os fatos se sucedem.</a:t>
            </a:r>
          </a:p>
          <a:p>
            <a:pPr marL="400050" indent="-400050" eaLnBrk="1" hangingPunct="1">
              <a:spcBef>
                <a:spcPct val="70000"/>
              </a:spcBef>
              <a:buFont typeface="Wingdings" pitchFamily="2" charset="2"/>
              <a:buNone/>
            </a:pPr>
            <a:r>
              <a:rPr lang="pt-BR" sz="1900" b="1" smtClean="0"/>
              <a:t>Tempo histórico</a:t>
            </a:r>
            <a:r>
              <a:rPr lang="pt-BR" sz="1900" smtClean="0"/>
              <a:t>: medida da compreensão</a:t>
            </a:r>
          </a:p>
          <a:p>
            <a:pPr marL="400050" indent="-400050" eaLnBrk="1" hangingPunct="1">
              <a:buFont typeface="Wingdings" pitchFamily="2" charset="2"/>
              <a:buNone/>
            </a:pPr>
            <a:r>
              <a:rPr lang="pt-BR" sz="1900" smtClean="0"/>
              <a:t>dos eventos e das sociedades </a:t>
            </a:r>
          </a:p>
          <a:p>
            <a:pPr marL="400050" indent="-400050" eaLnBrk="1" hangingPunct="1">
              <a:buSzPct val="130000"/>
              <a:buFont typeface="Wingdings" pitchFamily="2" charset="2"/>
              <a:buChar char="§"/>
            </a:pPr>
            <a:r>
              <a:rPr lang="pt-BR" sz="1900" smtClean="0"/>
              <a:t>Historiador </a:t>
            </a:r>
            <a:r>
              <a:rPr lang="pt-BR" sz="1900" smtClean="0">
                <a:sym typeface="Symbol" pitchFamily="18" charset="2"/>
              </a:rPr>
              <a:t></a:t>
            </a:r>
            <a:r>
              <a:rPr lang="pt-BR" sz="1900" smtClean="0"/>
              <a:t> lida com a duração.</a:t>
            </a:r>
          </a:p>
          <a:p>
            <a:pPr marL="400050" indent="-400050" eaLnBrk="1" hangingPunct="1">
              <a:buSzPct val="130000"/>
              <a:buFont typeface="Wingdings" pitchFamily="2" charset="2"/>
              <a:buChar char="§"/>
            </a:pPr>
            <a:r>
              <a:rPr lang="pt-BR" sz="1900" smtClean="0"/>
              <a:t>Diferentes tempos históricos podem coexistir.</a:t>
            </a:r>
          </a:p>
          <a:p>
            <a:pPr marL="400050" indent="-400050" eaLnBrk="1" hangingPunct="1">
              <a:spcBef>
                <a:spcPct val="70000"/>
              </a:spcBef>
              <a:buFont typeface="Wingdings" pitchFamily="2" charset="2"/>
              <a:buNone/>
            </a:pPr>
            <a:r>
              <a:rPr lang="pt-BR" sz="1900" b="1" smtClean="0"/>
              <a:t>Processo histórico</a:t>
            </a:r>
            <a:r>
              <a:rPr lang="pt-BR" sz="1900" smtClean="0"/>
              <a:t>: o que permanece e o que muda ao</a:t>
            </a:r>
          </a:p>
          <a:p>
            <a:pPr marL="400050" indent="-400050" eaLnBrk="1" hangingPunct="1">
              <a:buFont typeface="Wingdings" pitchFamily="2" charset="2"/>
              <a:buNone/>
            </a:pPr>
            <a:r>
              <a:rPr lang="pt-BR" sz="1900" smtClean="0"/>
              <a:t>longo do tempo, e como esses elementos se combinam.</a:t>
            </a:r>
          </a:p>
          <a:p>
            <a:pPr marL="400050" indent="-400050" eaLnBrk="1" hangingPunct="1">
              <a:buFont typeface="Wingdings" pitchFamily="2" charset="2"/>
              <a:buNone/>
            </a:pPr>
            <a:endParaRPr lang="pt-BR" sz="1900" smtClean="0"/>
          </a:p>
          <a:p>
            <a:pPr marL="400050" indent="-400050" eaLnBrk="1" hangingPunct="1">
              <a:buSzPct val="130000"/>
              <a:buFont typeface="Wingdings" pitchFamily="2" charset="2"/>
              <a:buChar char="§"/>
            </a:pPr>
            <a:r>
              <a:rPr lang="pt-BR" sz="1900" smtClean="0"/>
              <a:t>No Brasil, por quanto tempo os povos indígenas</a:t>
            </a:r>
            <a:br>
              <a:rPr lang="pt-BR" sz="1900" smtClean="0"/>
            </a:br>
            <a:r>
              <a:rPr lang="pt-BR" sz="1900" smtClean="0"/>
              <a:t>viveram da caça, coleta e agricultura?</a:t>
            </a:r>
          </a:p>
          <a:p>
            <a:pPr marL="400050" indent="-400050" eaLnBrk="1" hangingPunct="1">
              <a:buSzPct val="130000"/>
              <a:buFont typeface="Wingdings" pitchFamily="2" charset="2"/>
              <a:buChar char="§"/>
            </a:pPr>
            <a:r>
              <a:rPr lang="pt-BR" sz="1900" smtClean="0"/>
              <a:t>Que tipo de organização social essa economia gerou?</a:t>
            </a:r>
          </a:p>
          <a:p>
            <a:pPr marL="400050" indent="-400050" eaLnBrk="1" hangingPunct="1">
              <a:buSzPct val="130000"/>
              <a:buFont typeface="Wingdings" pitchFamily="2" charset="2"/>
              <a:buChar char="§"/>
            </a:pPr>
            <a:r>
              <a:rPr lang="pt-BR" sz="1900" smtClean="0"/>
              <a:t>O que ocorreu quando os portugueses chegaram aqui?</a:t>
            </a:r>
          </a:p>
        </p:txBody>
      </p:sp>
      <p:sp>
        <p:nvSpPr>
          <p:cNvPr id="9220" name="Rectangle 4"/>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5"/>
          <p:cNvSpPr txBox="1">
            <a:spLocks noChangeArrowheads="1"/>
          </p:cNvSpPr>
          <p:nvPr/>
        </p:nvSpPr>
        <p:spPr bwMode="auto">
          <a:xfrm>
            <a:off x="0" y="3359150"/>
            <a:ext cx="5795963" cy="336550"/>
          </a:xfrm>
          <a:prstGeom prst="rect">
            <a:avLst/>
          </a:prstGeom>
          <a:solidFill>
            <a:srgbClr val="FFFFEB"/>
          </a:solidFill>
          <a:ln w="9525">
            <a:noFill/>
            <a:miter lim="800000"/>
            <a:headEnd/>
            <a:tailEnd/>
          </a:ln>
        </p:spPr>
        <p:txBody>
          <a:bodyPr>
            <a:spAutoFit/>
          </a:bodyPr>
          <a:lstStyle/>
          <a:p>
            <a:pPr indent="725488" eaLnBrk="1" hangingPunct="1"/>
            <a:r>
              <a:rPr lang="pt-BR" sz="1600"/>
              <a:t>PRÉ-HISTÓRIA</a:t>
            </a:r>
          </a:p>
        </p:txBody>
      </p:sp>
      <p:sp>
        <p:nvSpPr>
          <p:cNvPr id="10243" name="Text Box 17"/>
          <p:cNvSpPr txBox="1">
            <a:spLocks noChangeArrowheads="1"/>
          </p:cNvSpPr>
          <p:nvPr/>
        </p:nvSpPr>
        <p:spPr bwMode="auto">
          <a:xfrm>
            <a:off x="7361238" y="2925763"/>
            <a:ext cx="1411287" cy="336550"/>
          </a:xfrm>
          <a:prstGeom prst="rect">
            <a:avLst/>
          </a:prstGeom>
          <a:solidFill>
            <a:srgbClr val="FFFFEB"/>
          </a:solidFill>
          <a:ln w="9525">
            <a:noFill/>
            <a:miter lim="800000"/>
            <a:headEnd/>
            <a:tailEnd/>
          </a:ln>
        </p:spPr>
        <p:txBody>
          <a:bodyPr>
            <a:spAutoFit/>
          </a:bodyPr>
          <a:lstStyle/>
          <a:p>
            <a:pPr algn="ctr" eaLnBrk="1" hangingPunct="1"/>
            <a:r>
              <a:rPr lang="pt-BR" sz="1600"/>
              <a:t>ANTIGA</a:t>
            </a:r>
          </a:p>
        </p:txBody>
      </p:sp>
      <p:sp>
        <p:nvSpPr>
          <p:cNvPr id="10244" name="Text Box 21"/>
          <p:cNvSpPr txBox="1">
            <a:spLocks noChangeArrowheads="1"/>
          </p:cNvSpPr>
          <p:nvPr/>
        </p:nvSpPr>
        <p:spPr bwMode="auto">
          <a:xfrm>
            <a:off x="5940425" y="3359150"/>
            <a:ext cx="2881313" cy="336550"/>
          </a:xfrm>
          <a:prstGeom prst="rect">
            <a:avLst/>
          </a:prstGeom>
          <a:solidFill>
            <a:srgbClr val="0033CC"/>
          </a:solidFill>
          <a:ln w="9525">
            <a:noFill/>
            <a:miter lim="800000"/>
            <a:headEnd/>
            <a:tailEnd/>
          </a:ln>
        </p:spPr>
        <p:txBody>
          <a:bodyPr>
            <a:spAutoFit/>
          </a:bodyPr>
          <a:lstStyle/>
          <a:p>
            <a:pPr algn="ctr" eaLnBrk="1" hangingPunct="1"/>
            <a:endParaRPr lang="pt-BR" sz="1600"/>
          </a:p>
        </p:txBody>
      </p:sp>
      <p:sp>
        <p:nvSpPr>
          <p:cNvPr id="10245" name="Rectangle 38"/>
          <p:cNvSpPr>
            <a:spLocks noChangeArrowheads="1"/>
          </p:cNvSpPr>
          <p:nvPr/>
        </p:nvSpPr>
        <p:spPr bwMode="auto">
          <a:xfrm>
            <a:off x="457200" y="0"/>
            <a:ext cx="8229600" cy="836613"/>
          </a:xfrm>
          <a:prstGeom prst="rect">
            <a:avLst/>
          </a:prstGeom>
          <a:noFill/>
          <a:ln w="9525">
            <a:noFill/>
            <a:miter lim="800000"/>
            <a:headEnd/>
            <a:tailEnd/>
          </a:ln>
        </p:spPr>
        <p:txBody>
          <a:bodyPr anchor="ctr"/>
          <a:lstStyle/>
          <a:p>
            <a:pPr eaLnBrk="1" hangingPunct="1"/>
            <a:r>
              <a:rPr lang="en-US" sz="2400"/>
              <a:t>A periodização ocidental da história</a:t>
            </a:r>
            <a:endParaRPr lang="pt-BR" sz="2400"/>
          </a:p>
        </p:txBody>
      </p:sp>
      <p:sp>
        <p:nvSpPr>
          <p:cNvPr id="10246" name="Rectangle 39"/>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
        <p:nvSpPr>
          <p:cNvPr id="10247" name="Line 27"/>
          <p:cNvSpPr>
            <a:spLocks noChangeShapeType="1"/>
          </p:cNvSpPr>
          <p:nvPr/>
        </p:nvSpPr>
        <p:spPr bwMode="auto">
          <a:xfrm>
            <a:off x="539750" y="3141663"/>
            <a:ext cx="0" cy="936625"/>
          </a:xfrm>
          <a:prstGeom prst="line">
            <a:avLst/>
          </a:prstGeom>
          <a:noFill/>
          <a:ln w="25400">
            <a:solidFill>
              <a:schemeClr val="tx1"/>
            </a:solidFill>
            <a:round/>
            <a:headEnd/>
            <a:tailEnd/>
          </a:ln>
        </p:spPr>
        <p:txBody>
          <a:bodyPr/>
          <a:lstStyle/>
          <a:p>
            <a:endParaRPr lang="pt-BR"/>
          </a:p>
        </p:txBody>
      </p:sp>
      <p:sp>
        <p:nvSpPr>
          <p:cNvPr id="9238" name="Text Box 28"/>
          <p:cNvSpPr txBox="1">
            <a:spLocks noChangeArrowheads="1"/>
          </p:cNvSpPr>
          <p:nvPr/>
        </p:nvSpPr>
        <p:spPr bwMode="auto">
          <a:xfrm>
            <a:off x="252413" y="4078288"/>
            <a:ext cx="1871662" cy="1395412"/>
          </a:xfrm>
          <a:prstGeom prst="rect">
            <a:avLst/>
          </a:prstGeom>
          <a:solidFill>
            <a:schemeClr val="bg1"/>
          </a:solidFill>
          <a:ln w="25400">
            <a:solidFill>
              <a:schemeClr val="tx1"/>
            </a:solidFill>
            <a:miter lim="800000"/>
            <a:headEnd/>
            <a:tailEnd/>
          </a:ln>
        </p:spPr>
        <p:txBody>
          <a:bodyPr>
            <a:spAutoFit/>
          </a:bodyPr>
          <a:lstStyle/>
          <a:p>
            <a:pPr algn="ctr"/>
            <a:r>
              <a:rPr lang="pt-BR" sz="1200"/>
              <a:t>Cerca de 2,5 milhões de</a:t>
            </a:r>
          </a:p>
          <a:p>
            <a:pPr algn="ctr"/>
            <a:r>
              <a:rPr lang="pt-BR" sz="1200"/>
              <a:t>anos atrás. Surgimento dos</a:t>
            </a:r>
          </a:p>
          <a:p>
            <a:pPr algn="ctr"/>
            <a:r>
              <a:rPr lang="pt-BR" sz="1200"/>
              <a:t>primeiros representantes do</a:t>
            </a:r>
          </a:p>
          <a:p>
            <a:pPr algn="ctr"/>
            <a:r>
              <a:rPr lang="pt-BR" sz="1200"/>
              <a:t>gênero </a:t>
            </a:r>
            <a:r>
              <a:rPr lang="pt-BR" sz="1200" i="1"/>
              <a:t>Homo</a:t>
            </a:r>
            <a:endParaRPr lang="pt-BR" sz="1200"/>
          </a:p>
        </p:txBody>
      </p:sp>
      <p:sp>
        <p:nvSpPr>
          <p:cNvPr id="10249" name="Line 39"/>
          <p:cNvSpPr>
            <a:spLocks noChangeShapeType="1"/>
          </p:cNvSpPr>
          <p:nvPr/>
        </p:nvSpPr>
        <p:spPr bwMode="auto">
          <a:xfrm>
            <a:off x="5953125" y="3141663"/>
            <a:ext cx="0" cy="865187"/>
          </a:xfrm>
          <a:prstGeom prst="line">
            <a:avLst/>
          </a:prstGeom>
          <a:noFill/>
          <a:ln w="25400">
            <a:solidFill>
              <a:schemeClr val="tx1"/>
            </a:solidFill>
            <a:round/>
            <a:headEnd/>
            <a:tailEnd/>
          </a:ln>
        </p:spPr>
        <p:txBody>
          <a:bodyPr/>
          <a:lstStyle/>
          <a:p>
            <a:endParaRPr lang="pt-BR"/>
          </a:p>
        </p:txBody>
      </p:sp>
      <p:sp>
        <p:nvSpPr>
          <p:cNvPr id="9232" name="Text Box 40"/>
          <p:cNvSpPr txBox="1">
            <a:spLocks noChangeArrowheads="1"/>
          </p:cNvSpPr>
          <p:nvPr/>
        </p:nvSpPr>
        <p:spPr bwMode="auto">
          <a:xfrm>
            <a:off x="5737225" y="3862388"/>
            <a:ext cx="1714500" cy="665162"/>
          </a:xfrm>
          <a:prstGeom prst="rect">
            <a:avLst/>
          </a:prstGeom>
          <a:solidFill>
            <a:schemeClr val="bg1"/>
          </a:solidFill>
          <a:ln w="25400">
            <a:solidFill>
              <a:schemeClr val="tx1"/>
            </a:solidFill>
            <a:miter lim="800000"/>
            <a:headEnd/>
            <a:tailEnd/>
          </a:ln>
        </p:spPr>
        <p:txBody>
          <a:bodyPr>
            <a:spAutoFit/>
          </a:bodyPr>
          <a:lstStyle/>
          <a:p>
            <a:pPr algn="ctr"/>
            <a:r>
              <a:rPr lang="pt-BR" sz="1200"/>
              <a:t>Cerca de</a:t>
            </a:r>
          </a:p>
          <a:p>
            <a:pPr algn="ctr"/>
            <a:r>
              <a:rPr lang="pt-BR" sz="1200"/>
              <a:t>4 mil anos atrás.</a:t>
            </a:r>
          </a:p>
          <a:p>
            <a:pPr algn="ctr"/>
            <a:r>
              <a:rPr lang="pt-BR" sz="1200"/>
              <a:t>Uso dos metais</a:t>
            </a:r>
          </a:p>
        </p:txBody>
      </p:sp>
      <p:sp>
        <p:nvSpPr>
          <p:cNvPr id="10251" name="Text Box 19"/>
          <p:cNvSpPr txBox="1">
            <a:spLocks noChangeArrowheads="1"/>
          </p:cNvSpPr>
          <p:nvPr/>
        </p:nvSpPr>
        <p:spPr bwMode="auto">
          <a:xfrm>
            <a:off x="5983288" y="2925763"/>
            <a:ext cx="1377950" cy="336550"/>
          </a:xfrm>
          <a:prstGeom prst="rect">
            <a:avLst/>
          </a:prstGeom>
          <a:solidFill>
            <a:srgbClr val="FFFFEB"/>
          </a:solidFill>
          <a:ln w="9525">
            <a:noFill/>
            <a:miter lim="800000"/>
            <a:headEnd/>
            <a:tailEnd/>
          </a:ln>
        </p:spPr>
        <p:txBody>
          <a:bodyPr>
            <a:spAutoFit/>
          </a:bodyPr>
          <a:lstStyle/>
          <a:p>
            <a:pPr algn="ctr" eaLnBrk="1" hangingPunct="1"/>
            <a:r>
              <a:rPr lang="pt-BR" sz="1600"/>
              <a:t>IDADE</a:t>
            </a:r>
          </a:p>
        </p:txBody>
      </p:sp>
      <p:sp>
        <p:nvSpPr>
          <p:cNvPr id="10252" name="Text Box 23"/>
          <p:cNvSpPr txBox="1">
            <a:spLocks noChangeArrowheads="1"/>
          </p:cNvSpPr>
          <p:nvPr/>
        </p:nvSpPr>
        <p:spPr bwMode="auto">
          <a:xfrm>
            <a:off x="0" y="2949575"/>
            <a:ext cx="1476375" cy="334963"/>
          </a:xfrm>
          <a:prstGeom prst="rect">
            <a:avLst/>
          </a:prstGeom>
          <a:solidFill>
            <a:srgbClr val="000099"/>
          </a:solidFill>
          <a:ln w="9525">
            <a:noFill/>
            <a:miter lim="800000"/>
            <a:headEnd/>
            <a:tailEnd/>
          </a:ln>
        </p:spPr>
        <p:txBody>
          <a:bodyPr>
            <a:spAutoFit/>
          </a:bodyPr>
          <a:lstStyle/>
          <a:p>
            <a:pPr algn="r" eaLnBrk="1" hangingPunct="1"/>
            <a:endParaRPr lang="pt-BR" sz="1600"/>
          </a:p>
        </p:txBody>
      </p:sp>
      <p:sp>
        <p:nvSpPr>
          <p:cNvPr id="10253" name="Text Box 24"/>
          <p:cNvSpPr txBox="1">
            <a:spLocks noChangeArrowheads="1"/>
          </p:cNvSpPr>
          <p:nvPr/>
        </p:nvSpPr>
        <p:spPr bwMode="auto">
          <a:xfrm>
            <a:off x="1547813" y="2949575"/>
            <a:ext cx="1368425" cy="336550"/>
          </a:xfrm>
          <a:prstGeom prst="rect">
            <a:avLst/>
          </a:prstGeom>
          <a:solidFill>
            <a:srgbClr val="E20000"/>
          </a:solidFill>
          <a:ln w="9525">
            <a:noFill/>
            <a:miter lim="800000"/>
            <a:headEnd/>
            <a:tailEnd/>
          </a:ln>
        </p:spPr>
        <p:txBody>
          <a:bodyPr>
            <a:spAutoFit/>
          </a:bodyPr>
          <a:lstStyle/>
          <a:p>
            <a:pPr algn="r" eaLnBrk="1" hangingPunct="1"/>
            <a:endParaRPr lang="pt-BR" sz="1600"/>
          </a:p>
        </p:txBody>
      </p:sp>
      <p:sp>
        <p:nvSpPr>
          <p:cNvPr id="10254" name="Text Box 25"/>
          <p:cNvSpPr txBox="1">
            <a:spLocks noChangeArrowheads="1"/>
          </p:cNvSpPr>
          <p:nvPr/>
        </p:nvSpPr>
        <p:spPr bwMode="auto">
          <a:xfrm>
            <a:off x="2987675" y="2949575"/>
            <a:ext cx="1368425" cy="336550"/>
          </a:xfrm>
          <a:prstGeom prst="rect">
            <a:avLst/>
          </a:prstGeom>
          <a:solidFill>
            <a:srgbClr val="0033CC"/>
          </a:solidFill>
          <a:ln w="9525">
            <a:noFill/>
            <a:miter lim="800000"/>
            <a:headEnd/>
            <a:tailEnd/>
          </a:ln>
        </p:spPr>
        <p:txBody>
          <a:bodyPr>
            <a:spAutoFit/>
          </a:bodyPr>
          <a:lstStyle/>
          <a:p>
            <a:pPr algn="r" eaLnBrk="1" hangingPunct="1"/>
            <a:endParaRPr lang="pt-BR" sz="1600"/>
          </a:p>
        </p:txBody>
      </p:sp>
      <p:sp>
        <p:nvSpPr>
          <p:cNvPr id="10255" name="Text Box 26"/>
          <p:cNvSpPr txBox="1">
            <a:spLocks noChangeArrowheads="1"/>
          </p:cNvSpPr>
          <p:nvPr/>
        </p:nvSpPr>
        <p:spPr bwMode="auto">
          <a:xfrm>
            <a:off x="4429125" y="2949575"/>
            <a:ext cx="1368425" cy="336550"/>
          </a:xfrm>
          <a:prstGeom prst="rect">
            <a:avLst/>
          </a:prstGeom>
          <a:solidFill>
            <a:srgbClr val="00CCFF"/>
          </a:solidFill>
          <a:ln w="9525">
            <a:noFill/>
            <a:miter lim="800000"/>
            <a:headEnd/>
            <a:tailEnd/>
          </a:ln>
        </p:spPr>
        <p:txBody>
          <a:bodyPr>
            <a:spAutoFit/>
          </a:bodyPr>
          <a:lstStyle/>
          <a:p>
            <a:pPr algn="r" eaLnBrk="1" hangingPunct="1"/>
            <a:endParaRPr lang="pt-BR" sz="1600"/>
          </a:p>
        </p:txBody>
      </p:sp>
      <p:sp>
        <p:nvSpPr>
          <p:cNvPr id="10256" name="Line 37"/>
          <p:cNvSpPr>
            <a:spLocks noChangeShapeType="1"/>
          </p:cNvSpPr>
          <p:nvPr/>
        </p:nvSpPr>
        <p:spPr bwMode="auto">
          <a:xfrm>
            <a:off x="2916238" y="3141663"/>
            <a:ext cx="0" cy="865187"/>
          </a:xfrm>
          <a:prstGeom prst="line">
            <a:avLst/>
          </a:prstGeom>
          <a:noFill/>
          <a:ln w="25400">
            <a:solidFill>
              <a:schemeClr val="tx1"/>
            </a:solidFill>
            <a:round/>
            <a:headEnd/>
            <a:tailEnd/>
          </a:ln>
        </p:spPr>
        <p:txBody>
          <a:bodyPr/>
          <a:lstStyle/>
          <a:p>
            <a:endParaRPr lang="pt-BR"/>
          </a:p>
        </p:txBody>
      </p:sp>
      <p:sp>
        <p:nvSpPr>
          <p:cNvPr id="10257" name="Line 35"/>
          <p:cNvSpPr>
            <a:spLocks noChangeShapeType="1"/>
          </p:cNvSpPr>
          <p:nvPr/>
        </p:nvSpPr>
        <p:spPr bwMode="auto">
          <a:xfrm flipV="1">
            <a:off x="1466850" y="2278063"/>
            <a:ext cx="0" cy="936625"/>
          </a:xfrm>
          <a:prstGeom prst="line">
            <a:avLst/>
          </a:prstGeom>
          <a:noFill/>
          <a:ln w="25400">
            <a:solidFill>
              <a:schemeClr val="tx1"/>
            </a:solidFill>
            <a:round/>
            <a:headEnd/>
            <a:tailEnd/>
          </a:ln>
        </p:spPr>
        <p:txBody>
          <a:bodyPr/>
          <a:lstStyle/>
          <a:p>
            <a:endParaRPr lang="pt-BR"/>
          </a:p>
        </p:txBody>
      </p:sp>
      <p:sp>
        <p:nvSpPr>
          <p:cNvPr id="10258" name="Line 41"/>
          <p:cNvSpPr>
            <a:spLocks noChangeShapeType="1"/>
          </p:cNvSpPr>
          <p:nvPr/>
        </p:nvSpPr>
        <p:spPr bwMode="auto">
          <a:xfrm>
            <a:off x="4427538" y="2278063"/>
            <a:ext cx="0" cy="865187"/>
          </a:xfrm>
          <a:prstGeom prst="line">
            <a:avLst/>
          </a:prstGeom>
          <a:noFill/>
          <a:ln w="25400">
            <a:solidFill>
              <a:schemeClr val="tx1"/>
            </a:solidFill>
            <a:round/>
            <a:headEnd/>
            <a:tailEnd/>
          </a:ln>
        </p:spPr>
        <p:txBody>
          <a:bodyPr/>
          <a:lstStyle/>
          <a:p>
            <a:endParaRPr lang="pt-BR"/>
          </a:p>
        </p:txBody>
      </p:sp>
      <p:sp>
        <p:nvSpPr>
          <p:cNvPr id="10259" name="Line 43"/>
          <p:cNvSpPr>
            <a:spLocks noChangeShapeType="1"/>
          </p:cNvSpPr>
          <p:nvPr/>
        </p:nvSpPr>
        <p:spPr bwMode="auto">
          <a:xfrm>
            <a:off x="7380288" y="2133600"/>
            <a:ext cx="0" cy="865188"/>
          </a:xfrm>
          <a:prstGeom prst="line">
            <a:avLst/>
          </a:prstGeom>
          <a:noFill/>
          <a:ln w="25400">
            <a:solidFill>
              <a:schemeClr val="tx1"/>
            </a:solidFill>
            <a:round/>
            <a:headEnd/>
            <a:tailEnd/>
          </a:ln>
        </p:spPr>
        <p:txBody>
          <a:bodyPr/>
          <a:lstStyle/>
          <a:p>
            <a:endParaRPr lang="pt-BR"/>
          </a:p>
        </p:txBody>
      </p:sp>
      <p:sp>
        <p:nvSpPr>
          <p:cNvPr id="9228" name="Text Box 44"/>
          <p:cNvSpPr txBox="1">
            <a:spLocks noChangeArrowheads="1"/>
          </p:cNvSpPr>
          <p:nvPr/>
        </p:nvSpPr>
        <p:spPr bwMode="auto">
          <a:xfrm>
            <a:off x="7237413" y="1701800"/>
            <a:ext cx="1223962" cy="665163"/>
          </a:xfrm>
          <a:prstGeom prst="rect">
            <a:avLst/>
          </a:prstGeom>
          <a:solidFill>
            <a:schemeClr val="bg1"/>
          </a:solidFill>
          <a:ln w="25400">
            <a:solidFill>
              <a:schemeClr val="tx1"/>
            </a:solidFill>
            <a:miter lim="800000"/>
            <a:headEnd/>
            <a:tailEnd/>
          </a:ln>
        </p:spPr>
        <p:txBody>
          <a:bodyPr>
            <a:spAutoFit/>
          </a:bodyPr>
          <a:lstStyle/>
          <a:p>
            <a:pPr algn="ctr" eaLnBrk="1" hangingPunct="1">
              <a:spcBef>
                <a:spcPct val="50000"/>
              </a:spcBef>
            </a:pPr>
            <a:r>
              <a:rPr lang="pt-BR" sz="1200"/>
              <a:t>Ano 1. Nascimento de Cristo</a:t>
            </a:r>
          </a:p>
        </p:txBody>
      </p:sp>
      <p:sp>
        <p:nvSpPr>
          <p:cNvPr id="9230" name="Text Box 42"/>
          <p:cNvSpPr txBox="1">
            <a:spLocks noChangeArrowheads="1"/>
          </p:cNvSpPr>
          <p:nvPr/>
        </p:nvSpPr>
        <p:spPr bwMode="auto">
          <a:xfrm>
            <a:off x="4067175" y="1485900"/>
            <a:ext cx="1800225" cy="847725"/>
          </a:xfrm>
          <a:prstGeom prst="rect">
            <a:avLst/>
          </a:prstGeom>
          <a:solidFill>
            <a:schemeClr val="bg1"/>
          </a:solidFill>
          <a:ln w="25400">
            <a:solidFill>
              <a:schemeClr val="tx1"/>
            </a:solidFill>
            <a:miter lim="800000"/>
            <a:headEnd/>
            <a:tailEnd/>
          </a:ln>
        </p:spPr>
        <p:txBody>
          <a:bodyPr>
            <a:spAutoFit/>
          </a:bodyPr>
          <a:lstStyle/>
          <a:p>
            <a:pPr algn="ctr"/>
            <a:r>
              <a:rPr lang="pt-BR" sz="1200"/>
              <a:t>Cerca de</a:t>
            </a:r>
          </a:p>
          <a:p>
            <a:pPr algn="ctr"/>
            <a:r>
              <a:rPr lang="pt-BR" sz="1200"/>
              <a:t>6 mil anos atrás.</a:t>
            </a:r>
          </a:p>
          <a:p>
            <a:pPr algn="ctr"/>
            <a:r>
              <a:rPr lang="pt-BR" sz="1200"/>
              <a:t>Invenção da</a:t>
            </a:r>
          </a:p>
          <a:p>
            <a:pPr algn="ctr"/>
            <a:r>
              <a:rPr lang="pt-BR" sz="1200"/>
              <a:t>escrita</a:t>
            </a:r>
          </a:p>
        </p:txBody>
      </p:sp>
      <p:sp>
        <p:nvSpPr>
          <p:cNvPr id="9236" name="Text Box 36"/>
          <p:cNvSpPr txBox="1">
            <a:spLocks noChangeArrowheads="1"/>
          </p:cNvSpPr>
          <p:nvPr/>
        </p:nvSpPr>
        <p:spPr bwMode="auto">
          <a:xfrm>
            <a:off x="1331913" y="1341438"/>
            <a:ext cx="2665412" cy="968375"/>
          </a:xfrm>
          <a:prstGeom prst="rect">
            <a:avLst/>
          </a:prstGeom>
          <a:solidFill>
            <a:schemeClr val="bg1"/>
          </a:solidFill>
          <a:ln w="25400">
            <a:solidFill>
              <a:schemeClr val="tx1"/>
            </a:solidFill>
            <a:miter lim="800000"/>
            <a:headEnd/>
            <a:tailEnd/>
          </a:ln>
        </p:spPr>
        <p:txBody>
          <a:bodyPr>
            <a:spAutoFit/>
          </a:bodyPr>
          <a:lstStyle/>
          <a:p>
            <a:pPr algn="ctr"/>
            <a:r>
              <a:rPr lang="pt-BR" sz="1400"/>
              <a:t>Cerca de 190 mil</a:t>
            </a:r>
          </a:p>
          <a:p>
            <a:pPr algn="ctr"/>
            <a:r>
              <a:rPr lang="pt-BR" sz="1400"/>
              <a:t>anos atrás. Surgimento</a:t>
            </a:r>
          </a:p>
          <a:p>
            <a:pPr algn="ctr"/>
            <a:r>
              <a:rPr lang="pt-BR" sz="1400"/>
              <a:t>da espécie </a:t>
            </a:r>
            <a:br>
              <a:rPr lang="pt-BR" sz="1400"/>
            </a:br>
            <a:r>
              <a:rPr lang="pt-BR" sz="1400" i="1"/>
              <a:t>Homo sapiens</a:t>
            </a:r>
            <a:endParaRPr lang="pt-BR" sz="1400"/>
          </a:p>
        </p:txBody>
      </p:sp>
      <p:sp>
        <p:nvSpPr>
          <p:cNvPr id="9234" name="Text Box 38"/>
          <p:cNvSpPr txBox="1">
            <a:spLocks noChangeArrowheads="1"/>
          </p:cNvSpPr>
          <p:nvPr/>
        </p:nvSpPr>
        <p:spPr bwMode="auto">
          <a:xfrm>
            <a:off x="2413000" y="3933825"/>
            <a:ext cx="1943100" cy="847725"/>
          </a:xfrm>
          <a:prstGeom prst="rect">
            <a:avLst/>
          </a:prstGeom>
          <a:solidFill>
            <a:schemeClr val="bg1"/>
          </a:solidFill>
          <a:ln w="25400">
            <a:solidFill>
              <a:schemeClr val="tx1"/>
            </a:solidFill>
            <a:miter lim="800000"/>
            <a:headEnd/>
            <a:tailEnd/>
          </a:ln>
        </p:spPr>
        <p:txBody>
          <a:bodyPr>
            <a:spAutoFit/>
          </a:bodyPr>
          <a:lstStyle/>
          <a:p>
            <a:pPr algn="ctr" eaLnBrk="1" hangingPunct="1">
              <a:spcBef>
                <a:spcPct val="50000"/>
              </a:spcBef>
            </a:pPr>
            <a:r>
              <a:rPr lang="pt-BR" sz="1200"/>
              <a:t>Cerca de 10 mil anos atrás. Desenvolvimento da agricultura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8" grpId="0" animBg="1"/>
      <p:bldP spid="9232" grpId="0" animBg="1"/>
      <p:bldP spid="9228" grpId="0" animBg="1"/>
      <p:bldP spid="9230" grpId="0" animBg="1"/>
      <p:bldP spid="9236" grpId="0" animBg="1"/>
      <p:bldP spid="92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
          <p:cNvSpPr>
            <a:spLocks noChangeArrowheads="1"/>
          </p:cNvSpPr>
          <p:nvPr/>
        </p:nvSpPr>
        <p:spPr bwMode="auto">
          <a:xfrm>
            <a:off x="457200" y="0"/>
            <a:ext cx="8229600" cy="836613"/>
          </a:xfrm>
          <a:prstGeom prst="rect">
            <a:avLst/>
          </a:prstGeom>
          <a:noFill/>
          <a:ln w="9525">
            <a:noFill/>
            <a:miter lim="800000"/>
            <a:headEnd/>
            <a:tailEnd/>
          </a:ln>
        </p:spPr>
        <p:txBody>
          <a:bodyPr anchor="ctr"/>
          <a:lstStyle/>
          <a:p>
            <a:pPr eaLnBrk="1" hangingPunct="1"/>
            <a:r>
              <a:rPr lang="en-US" sz="2400"/>
              <a:t>A periodização ocidental da história</a:t>
            </a:r>
            <a:endParaRPr lang="pt-BR" sz="2400"/>
          </a:p>
        </p:txBody>
      </p:sp>
      <p:sp>
        <p:nvSpPr>
          <p:cNvPr id="11267" name="Rectangle 22"/>
          <p:cNvSpPr>
            <a:spLocks noChangeArrowheads="1"/>
          </p:cNvSpPr>
          <p:nvPr/>
        </p:nvSpPr>
        <p:spPr bwMode="auto">
          <a:xfrm>
            <a:off x="539750" y="6407150"/>
            <a:ext cx="4006850" cy="304800"/>
          </a:xfrm>
          <a:prstGeom prst="rect">
            <a:avLst/>
          </a:prstGeom>
          <a:noFill/>
          <a:ln w="9525">
            <a:noFill/>
            <a:miter lim="800000"/>
            <a:headEnd/>
            <a:tailEnd/>
          </a:ln>
        </p:spPr>
        <p:txBody>
          <a:bodyPr wrap="none">
            <a:spAutoFit/>
          </a:bodyPr>
          <a:lstStyle/>
          <a:p>
            <a:pPr>
              <a:spcBef>
                <a:spcPct val="50000"/>
              </a:spcBef>
            </a:pPr>
            <a:r>
              <a:rPr lang="pt-BR" sz="1400">
                <a:solidFill>
                  <a:srgbClr val="777777"/>
                </a:solidFill>
              </a:rPr>
              <a:t>1 História: uma ciência em construção</a:t>
            </a:r>
          </a:p>
        </p:txBody>
      </p:sp>
      <p:sp>
        <p:nvSpPr>
          <p:cNvPr id="11268" name="Text Box 17"/>
          <p:cNvSpPr txBox="1">
            <a:spLocks noChangeArrowheads="1"/>
          </p:cNvSpPr>
          <p:nvPr/>
        </p:nvSpPr>
        <p:spPr bwMode="auto">
          <a:xfrm>
            <a:off x="0" y="2854325"/>
            <a:ext cx="9144000" cy="338138"/>
          </a:xfrm>
          <a:prstGeom prst="rect">
            <a:avLst/>
          </a:prstGeom>
          <a:solidFill>
            <a:srgbClr val="000099"/>
          </a:solidFill>
          <a:ln w="9525">
            <a:noFill/>
            <a:miter lim="800000"/>
            <a:headEnd/>
            <a:tailEnd/>
          </a:ln>
        </p:spPr>
        <p:txBody>
          <a:bodyPr>
            <a:spAutoFit/>
          </a:bodyPr>
          <a:lstStyle/>
          <a:p>
            <a:pPr indent="725488" eaLnBrk="1" hangingPunct="1"/>
            <a:r>
              <a:rPr lang="pt-BR" sz="1600">
                <a:solidFill>
                  <a:schemeClr val="bg1"/>
                </a:solidFill>
              </a:rPr>
              <a:t>HISTÓRIA</a:t>
            </a:r>
          </a:p>
        </p:txBody>
      </p:sp>
      <p:sp>
        <p:nvSpPr>
          <p:cNvPr id="11269" name="Text Box 18"/>
          <p:cNvSpPr txBox="1">
            <a:spLocks noChangeArrowheads="1"/>
          </p:cNvSpPr>
          <p:nvPr/>
        </p:nvSpPr>
        <p:spPr bwMode="auto">
          <a:xfrm>
            <a:off x="468313" y="2420938"/>
            <a:ext cx="2519362" cy="336550"/>
          </a:xfrm>
          <a:prstGeom prst="rect">
            <a:avLst/>
          </a:prstGeom>
          <a:solidFill>
            <a:srgbClr val="E20000"/>
          </a:solidFill>
          <a:ln w="9525">
            <a:noFill/>
            <a:miter lim="800000"/>
            <a:headEnd/>
            <a:tailEnd/>
          </a:ln>
        </p:spPr>
        <p:txBody>
          <a:bodyPr>
            <a:spAutoFit/>
          </a:bodyPr>
          <a:lstStyle/>
          <a:p>
            <a:pPr indent="361950" eaLnBrk="1" hangingPunct="1"/>
            <a:r>
              <a:rPr lang="pt-BR" sz="1600"/>
              <a:t>IDADE MÉDIA</a:t>
            </a:r>
          </a:p>
        </p:txBody>
      </p:sp>
      <p:sp>
        <p:nvSpPr>
          <p:cNvPr id="11270" name="Text Box 26"/>
          <p:cNvSpPr txBox="1">
            <a:spLocks noChangeArrowheads="1"/>
          </p:cNvSpPr>
          <p:nvPr/>
        </p:nvSpPr>
        <p:spPr bwMode="auto">
          <a:xfrm>
            <a:off x="3059113" y="2444750"/>
            <a:ext cx="2987675" cy="336550"/>
          </a:xfrm>
          <a:prstGeom prst="rect">
            <a:avLst/>
          </a:prstGeom>
          <a:solidFill>
            <a:srgbClr val="0033CC"/>
          </a:solidFill>
          <a:ln w="9525">
            <a:noFill/>
            <a:miter lim="800000"/>
            <a:headEnd/>
            <a:tailEnd/>
          </a:ln>
        </p:spPr>
        <p:txBody>
          <a:bodyPr>
            <a:spAutoFit/>
          </a:bodyPr>
          <a:lstStyle/>
          <a:p>
            <a:pPr indent="441325" eaLnBrk="1" hangingPunct="1"/>
            <a:r>
              <a:rPr lang="pt-BR" sz="1600">
                <a:solidFill>
                  <a:schemeClr val="bg1"/>
                </a:solidFill>
              </a:rPr>
              <a:t>IDADE MODERNA</a:t>
            </a:r>
          </a:p>
        </p:txBody>
      </p:sp>
      <p:sp>
        <p:nvSpPr>
          <p:cNvPr id="11271" name="Text Box 27"/>
          <p:cNvSpPr txBox="1">
            <a:spLocks noChangeArrowheads="1"/>
          </p:cNvSpPr>
          <p:nvPr/>
        </p:nvSpPr>
        <p:spPr bwMode="auto">
          <a:xfrm>
            <a:off x="6121400" y="2444750"/>
            <a:ext cx="2987675" cy="304800"/>
          </a:xfrm>
          <a:prstGeom prst="rect">
            <a:avLst/>
          </a:prstGeom>
          <a:solidFill>
            <a:srgbClr val="FFFFEB"/>
          </a:solidFill>
          <a:ln w="9525">
            <a:noFill/>
            <a:miter lim="800000"/>
            <a:headEnd/>
            <a:tailEnd/>
          </a:ln>
        </p:spPr>
        <p:txBody>
          <a:bodyPr>
            <a:spAutoFit/>
          </a:bodyPr>
          <a:lstStyle/>
          <a:p>
            <a:pPr algn="ctr" eaLnBrk="1" hangingPunct="1"/>
            <a:r>
              <a:rPr lang="pt-BR" sz="1400"/>
              <a:t>IDADE CONTEMPORÂNEA</a:t>
            </a:r>
          </a:p>
        </p:txBody>
      </p:sp>
      <p:sp>
        <p:nvSpPr>
          <p:cNvPr id="11272" name="Text Box 34"/>
          <p:cNvSpPr txBox="1">
            <a:spLocks noChangeArrowheads="1"/>
          </p:cNvSpPr>
          <p:nvPr/>
        </p:nvSpPr>
        <p:spPr bwMode="auto">
          <a:xfrm>
            <a:off x="34925" y="2420938"/>
            <a:ext cx="323850" cy="336550"/>
          </a:xfrm>
          <a:prstGeom prst="rect">
            <a:avLst/>
          </a:prstGeom>
          <a:solidFill>
            <a:srgbClr val="FFFFEB"/>
          </a:solidFill>
          <a:ln w="9525">
            <a:noFill/>
            <a:miter lim="800000"/>
            <a:headEnd/>
            <a:tailEnd/>
          </a:ln>
        </p:spPr>
        <p:txBody>
          <a:bodyPr>
            <a:spAutoFit/>
          </a:bodyPr>
          <a:lstStyle/>
          <a:p>
            <a:pPr eaLnBrk="1" hangingPunct="1"/>
            <a:endParaRPr lang="pt-BR" sz="1600"/>
          </a:p>
        </p:txBody>
      </p:sp>
      <p:sp>
        <p:nvSpPr>
          <p:cNvPr id="11273" name="Line 42"/>
          <p:cNvSpPr>
            <a:spLocks noChangeShapeType="1"/>
          </p:cNvSpPr>
          <p:nvPr/>
        </p:nvSpPr>
        <p:spPr bwMode="auto">
          <a:xfrm>
            <a:off x="395288" y="2636838"/>
            <a:ext cx="0" cy="936625"/>
          </a:xfrm>
          <a:prstGeom prst="line">
            <a:avLst/>
          </a:prstGeom>
          <a:noFill/>
          <a:ln w="25400">
            <a:solidFill>
              <a:schemeClr val="tx1"/>
            </a:solidFill>
            <a:round/>
            <a:headEnd/>
            <a:tailEnd/>
          </a:ln>
        </p:spPr>
        <p:txBody>
          <a:bodyPr/>
          <a:lstStyle/>
          <a:p>
            <a:endParaRPr lang="pt-BR"/>
          </a:p>
        </p:txBody>
      </p:sp>
      <p:sp>
        <p:nvSpPr>
          <p:cNvPr id="10257" name="Text Box 43"/>
          <p:cNvSpPr txBox="1">
            <a:spLocks noChangeArrowheads="1"/>
          </p:cNvSpPr>
          <p:nvPr/>
        </p:nvSpPr>
        <p:spPr bwMode="auto">
          <a:xfrm>
            <a:off x="107950" y="3573463"/>
            <a:ext cx="2232025" cy="1095375"/>
          </a:xfrm>
          <a:prstGeom prst="rect">
            <a:avLst/>
          </a:prstGeom>
          <a:solidFill>
            <a:schemeClr val="bg1"/>
          </a:solidFill>
          <a:ln w="25400">
            <a:solidFill>
              <a:schemeClr val="tx1"/>
            </a:solidFill>
            <a:miter lim="800000"/>
            <a:headEnd/>
            <a:tailEnd/>
          </a:ln>
        </p:spPr>
        <p:txBody>
          <a:bodyPr>
            <a:spAutoFit/>
          </a:bodyPr>
          <a:lstStyle/>
          <a:p>
            <a:pPr algn="ctr" eaLnBrk="1" hangingPunct="1">
              <a:spcBef>
                <a:spcPct val="50000"/>
              </a:spcBef>
            </a:pPr>
            <a:r>
              <a:rPr lang="pt-BR" sz="1600"/>
              <a:t>476 </a:t>
            </a:r>
            <a:br>
              <a:rPr lang="pt-BR" sz="1600"/>
            </a:br>
            <a:r>
              <a:rPr lang="pt-BR" sz="1600"/>
              <a:t>Queda do Império Romano do Ocidente</a:t>
            </a:r>
          </a:p>
        </p:txBody>
      </p:sp>
      <p:grpSp>
        <p:nvGrpSpPr>
          <p:cNvPr id="2" name="Group 44"/>
          <p:cNvGrpSpPr>
            <a:grpSpLocks/>
          </p:cNvGrpSpPr>
          <p:nvPr/>
        </p:nvGrpSpPr>
        <p:grpSpPr bwMode="auto">
          <a:xfrm>
            <a:off x="2700338" y="2636838"/>
            <a:ext cx="2016125" cy="1787525"/>
            <a:chOff x="68" y="2341"/>
            <a:chExt cx="1088" cy="1126"/>
          </a:xfrm>
        </p:grpSpPr>
        <p:sp>
          <p:nvSpPr>
            <p:cNvPr id="11279" name="Line 45"/>
            <p:cNvSpPr>
              <a:spLocks noChangeShapeType="1"/>
            </p:cNvSpPr>
            <p:nvPr/>
          </p:nvSpPr>
          <p:spPr bwMode="auto">
            <a:xfrm>
              <a:off x="249" y="2341"/>
              <a:ext cx="0" cy="590"/>
            </a:xfrm>
            <a:prstGeom prst="line">
              <a:avLst/>
            </a:prstGeom>
            <a:noFill/>
            <a:ln w="25400">
              <a:solidFill>
                <a:schemeClr val="tx1"/>
              </a:solidFill>
              <a:round/>
              <a:headEnd/>
              <a:tailEnd/>
            </a:ln>
          </p:spPr>
          <p:txBody>
            <a:bodyPr/>
            <a:lstStyle/>
            <a:p>
              <a:endParaRPr lang="pt-BR"/>
            </a:p>
          </p:txBody>
        </p:sp>
        <p:sp>
          <p:nvSpPr>
            <p:cNvPr id="11280" name="Text Box 46"/>
            <p:cNvSpPr txBox="1">
              <a:spLocks noChangeArrowheads="1"/>
            </p:cNvSpPr>
            <p:nvPr/>
          </p:nvSpPr>
          <p:spPr bwMode="auto">
            <a:xfrm>
              <a:off x="68" y="2931"/>
              <a:ext cx="1088" cy="536"/>
            </a:xfrm>
            <a:prstGeom prst="rect">
              <a:avLst/>
            </a:prstGeom>
            <a:solidFill>
              <a:schemeClr val="bg1"/>
            </a:solidFill>
            <a:ln w="25400">
              <a:solidFill>
                <a:schemeClr val="tx1"/>
              </a:solidFill>
              <a:miter lim="800000"/>
              <a:headEnd/>
              <a:tailEnd/>
            </a:ln>
          </p:spPr>
          <p:txBody>
            <a:bodyPr>
              <a:spAutoFit/>
            </a:bodyPr>
            <a:lstStyle/>
            <a:p>
              <a:pPr algn="ctr" eaLnBrk="1" hangingPunct="1">
                <a:spcBef>
                  <a:spcPct val="50000"/>
                </a:spcBef>
              </a:pPr>
              <a:r>
                <a:rPr lang="pt-BR" sz="1600"/>
                <a:t>1453</a:t>
              </a:r>
              <a:br>
                <a:rPr lang="pt-BR" sz="1600"/>
              </a:br>
              <a:r>
                <a:rPr lang="pt-BR" sz="1600"/>
                <a:t>Tomada de Constantinopla</a:t>
              </a:r>
            </a:p>
          </p:txBody>
        </p:sp>
      </p:grpSp>
      <p:grpSp>
        <p:nvGrpSpPr>
          <p:cNvPr id="3" name="Group 47"/>
          <p:cNvGrpSpPr>
            <a:grpSpLocks/>
          </p:cNvGrpSpPr>
          <p:nvPr/>
        </p:nvGrpSpPr>
        <p:grpSpPr bwMode="auto">
          <a:xfrm>
            <a:off x="5724525" y="2708275"/>
            <a:ext cx="2016125" cy="1787525"/>
            <a:chOff x="68" y="2341"/>
            <a:chExt cx="1088" cy="1126"/>
          </a:xfrm>
        </p:grpSpPr>
        <p:sp>
          <p:nvSpPr>
            <p:cNvPr id="11277" name="Line 48"/>
            <p:cNvSpPr>
              <a:spLocks noChangeShapeType="1"/>
            </p:cNvSpPr>
            <p:nvPr/>
          </p:nvSpPr>
          <p:spPr bwMode="auto">
            <a:xfrm>
              <a:off x="249" y="2341"/>
              <a:ext cx="0" cy="590"/>
            </a:xfrm>
            <a:prstGeom prst="line">
              <a:avLst/>
            </a:prstGeom>
            <a:noFill/>
            <a:ln w="25400">
              <a:solidFill>
                <a:schemeClr val="tx1"/>
              </a:solidFill>
              <a:round/>
              <a:headEnd/>
              <a:tailEnd/>
            </a:ln>
          </p:spPr>
          <p:txBody>
            <a:bodyPr/>
            <a:lstStyle/>
            <a:p>
              <a:endParaRPr lang="pt-BR"/>
            </a:p>
          </p:txBody>
        </p:sp>
        <p:sp>
          <p:nvSpPr>
            <p:cNvPr id="11278" name="Text Box 49"/>
            <p:cNvSpPr txBox="1">
              <a:spLocks noChangeArrowheads="1"/>
            </p:cNvSpPr>
            <p:nvPr/>
          </p:nvSpPr>
          <p:spPr bwMode="auto">
            <a:xfrm>
              <a:off x="68" y="2931"/>
              <a:ext cx="1088" cy="536"/>
            </a:xfrm>
            <a:prstGeom prst="rect">
              <a:avLst/>
            </a:prstGeom>
            <a:solidFill>
              <a:schemeClr val="bg1"/>
            </a:solidFill>
            <a:ln w="25400">
              <a:solidFill>
                <a:schemeClr val="tx1"/>
              </a:solidFill>
              <a:miter lim="800000"/>
              <a:headEnd/>
              <a:tailEnd/>
            </a:ln>
          </p:spPr>
          <p:txBody>
            <a:bodyPr>
              <a:spAutoFit/>
            </a:bodyPr>
            <a:lstStyle/>
            <a:p>
              <a:pPr algn="ctr" eaLnBrk="1" hangingPunct="1">
                <a:spcBef>
                  <a:spcPct val="50000"/>
                </a:spcBef>
              </a:pPr>
              <a:r>
                <a:rPr lang="pt-BR" sz="1600"/>
                <a:t>1789</a:t>
              </a:r>
              <a:br>
                <a:rPr lang="pt-BR" sz="1600"/>
              </a:br>
              <a:r>
                <a:rPr lang="pt-BR" sz="1600"/>
                <a:t>Revolução Francesa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Lst>
  </p:timing>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7738</TotalTime>
  <Words>3236</Words>
  <Application>Microsoft PowerPoint</Application>
  <PresentationFormat>Apresentação na tela (4:3)</PresentationFormat>
  <Paragraphs>542</Paragraphs>
  <Slides>52</Slides>
  <Notes>40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incorporados</vt:lpstr>
      </vt:variant>
      <vt:variant>
        <vt:i4>1</vt:i4>
      </vt:variant>
      <vt:variant>
        <vt:lpstr>Títulos de slides</vt:lpstr>
      </vt:variant>
      <vt:variant>
        <vt:i4>52</vt:i4>
      </vt:variant>
    </vt:vector>
  </HeadingPairs>
  <TitlesOfParts>
    <vt:vector size="60" baseType="lpstr">
      <vt:lpstr>Verdana</vt:lpstr>
      <vt:lpstr>ＭＳ Ｐゴシック</vt:lpstr>
      <vt:lpstr>Arial</vt:lpstr>
      <vt:lpstr>Wingdings</vt:lpstr>
      <vt:lpstr>Symbol</vt:lpstr>
      <vt:lpstr>ヒラギノ角ゴ Pro W3</vt:lpstr>
      <vt:lpstr>Pixel</vt:lpstr>
      <vt:lpstr>Microsoft Word Document</vt:lpstr>
      <vt:lpstr>Slide 1</vt:lpstr>
      <vt:lpstr>Slide 2</vt:lpstr>
      <vt:lpstr>Slide 3</vt:lpstr>
      <vt:lpstr>Slide 4</vt:lpstr>
      <vt:lpstr> O estudo da história e as fontes históricas </vt:lpstr>
      <vt:lpstr>Documento histórico</vt:lpstr>
      <vt:lpstr>O tempo e a história</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A revolução neolítica</vt:lpstr>
      <vt:lpstr>A descoberta da agricultura (c. 8000 mil a.C.)</vt:lpstr>
      <vt:lpstr>Slide 25</vt:lpstr>
      <vt:lpstr>A vida nas aldeias neolíticas</vt:lpstr>
      <vt:lpstr>A vida nas aldeias neolíticas</vt:lpstr>
      <vt:lpstr> As condições para a formação das cidades </vt:lpstr>
      <vt:lpstr> As condições para a formação das cidades </vt:lpstr>
      <vt:lpstr>Slide 30</vt:lpstr>
      <vt:lpstr>Slide 31</vt:lpstr>
      <vt:lpstr>O campo e a cidade:  divisão do trabalho e desigualdade</vt:lpstr>
      <vt:lpstr>A formação do Estado</vt:lpstr>
      <vt:lpstr>Slide 34</vt:lpstr>
      <vt:lpstr>Slide 35</vt:lpstr>
      <vt:lpstr>Sítios arqueológicos no Brasil</vt:lpstr>
      <vt:lpstr>Sítios arqueológicos no Brasil</vt:lpstr>
      <vt:lpstr>Boqueirão da Pedra Furada, em São Raimundo Nonato</vt:lpstr>
      <vt:lpstr>A pré-história americana</vt:lpstr>
      <vt:lpstr>A pré-história americana</vt:lpstr>
      <vt:lpstr>A pré-história americana: os povos dos sambaquis</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Interalpha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iBook ***</dc:creator>
  <cp:lastModifiedBy>Rafael</cp:lastModifiedBy>
  <cp:revision>638</cp:revision>
  <cp:lastPrinted>2008-05-29T12:25:25Z</cp:lastPrinted>
  <dcterms:created xsi:type="dcterms:W3CDTF">2008-02-08T17:51:33Z</dcterms:created>
  <dcterms:modified xsi:type="dcterms:W3CDTF">2013-05-08T22:22:50Z</dcterms:modified>
</cp:coreProperties>
</file>