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456BF-4F9D-46A1-B065-367C0238FFFF}" type="datetimeFigureOut">
              <a:rPr lang="pt-BR" smtClean="0"/>
              <a:t>05/11/2020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CB882-1C68-4DA2-933E-D8E13FC30E8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1655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456BF-4F9D-46A1-B065-367C0238FFFF}" type="datetimeFigureOut">
              <a:rPr lang="pt-BR" smtClean="0"/>
              <a:t>05/11/2020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CB882-1C68-4DA2-933E-D8E13FC30E8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2611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456BF-4F9D-46A1-B065-367C0238FFFF}" type="datetimeFigureOut">
              <a:rPr lang="pt-BR" smtClean="0"/>
              <a:t>05/11/2020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CB882-1C68-4DA2-933E-D8E13FC30E8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3865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456BF-4F9D-46A1-B065-367C0238FFFF}" type="datetimeFigureOut">
              <a:rPr lang="pt-BR" smtClean="0"/>
              <a:t>05/11/2020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CB882-1C68-4DA2-933E-D8E13FC30E8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3815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456BF-4F9D-46A1-B065-367C0238FFFF}" type="datetimeFigureOut">
              <a:rPr lang="pt-BR" smtClean="0"/>
              <a:t>05/11/2020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CB882-1C68-4DA2-933E-D8E13FC30E8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1633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456BF-4F9D-46A1-B065-367C0238FFFF}" type="datetimeFigureOut">
              <a:rPr lang="pt-BR" smtClean="0"/>
              <a:t>05/11/2020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CB882-1C68-4DA2-933E-D8E13FC30E8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9579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456BF-4F9D-46A1-B065-367C0238FFFF}" type="datetimeFigureOut">
              <a:rPr lang="pt-BR" smtClean="0"/>
              <a:t>05/11/2020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CB882-1C68-4DA2-933E-D8E13FC30E8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5458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456BF-4F9D-46A1-B065-367C0238FFFF}" type="datetimeFigureOut">
              <a:rPr lang="pt-BR" smtClean="0"/>
              <a:t>05/11/2020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CB882-1C68-4DA2-933E-D8E13FC30E8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2037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456BF-4F9D-46A1-B065-367C0238FFFF}" type="datetimeFigureOut">
              <a:rPr lang="pt-BR" smtClean="0"/>
              <a:t>05/11/2020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CB882-1C68-4DA2-933E-D8E13FC30E8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0159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456BF-4F9D-46A1-B065-367C0238FFFF}" type="datetimeFigureOut">
              <a:rPr lang="pt-BR" smtClean="0"/>
              <a:t>05/11/2020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CB882-1C68-4DA2-933E-D8E13FC30E8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9230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456BF-4F9D-46A1-B065-367C0238FFFF}" type="datetimeFigureOut">
              <a:rPr lang="pt-BR" smtClean="0"/>
              <a:t>05/11/2020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CB882-1C68-4DA2-933E-D8E13FC30E8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8454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456BF-4F9D-46A1-B065-367C0238FFFF}" type="datetimeFigureOut">
              <a:rPr lang="pt-BR" smtClean="0"/>
              <a:t>05/11/2020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9CB882-1C68-4DA2-933E-D8E13FC30E8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2602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6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Revoltas Coloniais</a:t>
            </a:r>
            <a:endParaRPr lang="pt-BR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0948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5138"/>
          </a:xfrm>
        </p:spPr>
        <p:txBody>
          <a:bodyPr>
            <a:normAutofit fontScale="90000"/>
          </a:bodyPr>
          <a:lstStyle/>
          <a:p>
            <a:endParaRPr lang="pt-BR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3109" y="817706"/>
            <a:ext cx="3056262" cy="5165083"/>
          </a:xfr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846" y="817706"/>
            <a:ext cx="7627079" cy="5158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757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209007"/>
            <a:ext cx="10515600" cy="304799"/>
          </a:xfrm>
        </p:spPr>
        <p:txBody>
          <a:bodyPr>
            <a:noAutofit/>
          </a:bodyPr>
          <a:lstStyle/>
          <a:p>
            <a:pPr algn="r"/>
            <a:r>
              <a:rPr lang="pt-BR" sz="25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Revoltas Coloniais</a:t>
            </a:r>
            <a:endParaRPr lang="pt-BR" sz="25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766355"/>
            <a:ext cx="10515600" cy="5617028"/>
          </a:xfrm>
        </p:spPr>
        <p:txBody>
          <a:bodyPr>
            <a:normAutofit/>
          </a:bodyPr>
          <a:lstStyle/>
          <a:p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Aspectos Gerais:</a:t>
            </a:r>
          </a:p>
          <a:p>
            <a:pPr marL="0" indent="0">
              <a:buNone/>
            </a:pP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  - Conceito de Revoltas Coloniais → </a:t>
            </a:r>
            <a:r>
              <a:rPr lang="pt-BR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“Movimentos ligados a Questões Sociais, com Abrangência Colonial, Objetivando a Retirada de Entraves Políticos”</a:t>
            </a:r>
          </a:p>
          <a:p>
            <a:pPr marL="0" indent="0" algn="ctr">
              <a:buNone/>
            </a:pPr>
            <a:r>
              <a:rPr lang="pt-BR" b="1" dirty="0" smtClean="0">
                <a:solidFill>
                  <a:srgbClr val="FF0000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⬇</a:t>
            </a:r>
          </a:p>
          <a:p>
            <a:pPr marL="0" indent="0" algn="ctr">
              <a:buNone/>
            </a:pPr>
            <a:r>
              <a:rPr lang="pt-BR" b="1" dirty="0" smtClean="0">
                <a:solidFill>
                  <a:srgbClr val="FF0000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BUSCAVAM A PROCLAMAÇÃO DE INDEPENDÊNCIA DO BRASIL</a:t>
            </a:r>
          </a:p>
          <a:p>
            <a:pPr marL="0" indent="0">
              <a:buNone/>
            </a:pPr>
            <a:r>
              <a:rPr lang="pt-BR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  - Contexto das RC (Revoltas Coloniais) → </a:t>
            </a:r>
            <a:r>
              <a:rPr lang="pt-BR" b="1" dirty="0" smtClean="0">
                <a:solidFill>
                  <a:srgbClr val="FF0000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Passagem do Século XVIII para o XIX</a:t>
            </a:r>
          </a:p>
          <a:p>
            <a:pPr marL="0" indent="0" algn="ctr">
              <a:buNone/>
            </a:pPr>
            <a:r>
              <a:rPr lang="pt-BR" b="1" dirty="0" smtClean="0">
                <a:solidFill>
                  <a:srgbClr val="FF0000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⬇</a:t>
            </a:r>
          </a:p>
          <a:p>
            <a:pPr marL="0" indent="0" algn="ctr">
              <a:buNone/>
            </a:pPr>
            <a:r>
              <a:rPr lang="pt-BR" b="1" dirty="0" smtClean="0">
                <a:solidFill>
                  <a:srgbClr val="FF0000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APOGEU / CRISE DO SISTEMA COLONIAL</a:t>
            </a:r>
            <a:endParaRPr lang="pt-BR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72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252550"/>
            <a:ext cx="10515600" cy="348342"/>
          </a:xfrm>
        </p:spPr>
        <p:txBody>
          <a:bodyPr>
            <a:noAutofit/>
          </a:bodyPr>
          <a:lstStyle/>
          <a:p>
            <a:pPr algn="r"/>
            <a:r>
              <a:rPr lang="pt-BR" sz="25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Revoltas Coloniais</a:t>
            </a:r>
            <a:endParaRPr lang="pt-BR" sz="2500" dirty="0">
              <a:solidFill>
                <a:srgbClr val="00B0F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140824"/>
            <a:ext cx="10515600" cy="5036140"/>
          </a:xfrm>
        </p:spPr>
        <p:txBody>
          <a:bodyPr/>
          <a:lstStyle/>
          <a:p>
            <a:pPr algn="ctr">
              <a:buFontTx/>
              <a:buChar char="-"/>
            </a:pPr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Justificativas para as RC (Revoltas Coloniais) → </a:t>
            </a:r>
            <a:r>
              <a:rPr lang="pt-BR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Desgaste do Sistema Colonial</a:t>
            </a:r>
          </a:p>
          <a:p>
            <a:pPr marL="0" indent="0" algn="ctr">
              <a:buNone/>
            </a:pPr>
            <a:r>
              <a:rPr lang="pt-BR" b="1" dirty="0" smtClean="0">
                <a:solidFill>
                  <a:srgbClr val="FF0000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⬇</a:t>
            </a:r>
          </a:p>
          <a:p>
            <a:pPr marL="0" indent="0" algn="ctr">
              <a:buNone/>
            </a:pPr>
            <a:r>
              <a:rPr lang="pt-BR" b="1" dirty="0" smtClean="0">
                <a:solidFill>
                  <a:srgbClr val="FF0000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Esgotamento dos Recursos Exploráveis</a:t>
            </a:r>
          </a:p>
          <a:p>
            <a:pPr marL="0" indent="0" algn="ctr">
              <a:buNone/>
            </a:pPr>
            <a:r>
              <a:rPr lang="pt-BR" b="1" dirty="0" smtClean="0">
                <a:solidFill>
                  <a:srgbClr val="FF0000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Arrocho Fiscal Metropolitano</a:t>
            </a:r>
          </a:p>
          <a:p>
            <a:pPr marL="0" indent="0" algn="ctr">
              <a:buNone/>
            </a:pPr>
            <a:r>
              <a:rPr lang="pt-BR" b="1" dirty="0" smtClean="0">
                <a:solidFill>
                  <a:srgbClr val="FF0000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Amadurecimento Político Colonial</a:t>
            </a:r>
          </a:p>
          <a:p>
            <a:pPr marL="0" indent="0" algn="ctr">
              <a:buNone/>
            </a:pPr>
            <a:r>
              <a:rPr lang="pt-BR" b="1" dirty="0" smtClean="0">
                <a:solidFill>
                  <a:srgbClr val="FF0000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▼▼▼</a:t>
            </a:r>
          </a:p>
          <a:p>
            <a:pPr marL="0" indent="0" algn="ctr">
              <a:buNone/>
            </a:pPr>
            <a:r>
              <a:rPr lang="pt-BR" b="1" dirty="0" smtClean="0">
                <a:solidFill>
                  <a:srgbClr val="002060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REVOLTAS COLONIAIS</a:t>
            </a:r>
            <a:endParaRPr lang="pt-BR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87545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296726"/>
          </a:xfrm>
        </p:spPr>
        <p:txBody>
          <a:bodyPr>
            <a:noAutofit/>
          </a:bodyPr>
          <a:lstStyle/>
          <a:p>
            <a:pPr algn="r"/>
            <a:r>
              <a:rPr lang="pt-BR" sz="25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Revoltas Coloniais</a:t>
            </a:r>
            <a:endParaRPr lang="pt-BR" sz="2500" dirty="0">
              <a:solidFill>
                <a:srgbClr val="00B0F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018903"/>
            <a:ext cx="10515600" cy="5425440"/>
          </a:xfrm>
        </p:spPr>
        <p:txBody>
          <a:bodyPr/>
          <a:lstStyle/>
          <a:p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As Revoltas:</a:t>
            </a:r>
          </a:p>
          <a:p>
            <a:pPr marL="0" indent="0">
              <a:buNone/>
            </a:pP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pt-BR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Inconfidência Mineira (Ano 1789);</a:t>
            </a:r>
          </a:p>
          <a:p>
            <a:pPr marL="0" indent="0">
              <a:buNone/>
            </a:pP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  - Cidade de Vila Rica (Província das Minas Gerais);</a:t>
            </a:r>
          </a:p>
          <a:p>
            <a:pPr marL="0" indent="0">
              <a:buNone/>
            </a:pP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  - Movimento de </a:t>
            </a:r>
            <a:r>
              <a:rPr lang="pt-BR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Perfil Elitista</a:t>
            </a:r>
          </a:p>
          <a:p>
            <a:pPr marL="0" indent="0" algn="ctr">
              <a:buNone/>
            </a:pPr>
            <a:r>
              <a:rPr lang="pt-BR" b="1" dirty="0" smtClean="0">
                <a:solidFill>
                  <a:srgbClr val="FF0000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⬇</a:t>
            </a:r>
          </a:p>
          <a:p>
            <a:pPr marL="0" indent="0" algn="ctr">
              <a:buNone/>
            </a:pPr>
            <a:r>
              <a:rPr lang="pt-BR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Causas → </a:t>
            </a:r>
            <a:r>
              <a:rPr lang="pt-BR" b="1" dirty="0" smtClean="0">
                <a:solidFill>
                  <a:srgbClr val="FF0000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Arrocho Fiscal Metropolitano </a:t>
            </a:r>
            <a:r>
              <a:rPr lang="pt-BR" b="1" i="1" dirty="0" smtClean="0">
                <a:solidFill>
                  <a:srgbClr val="FF0000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(Finta e Derrama) </a:t>
            </a:r>
            <a:r>
              <a:rPr lang="pt-BR" b="1" dirty="0" smtClean="0">
                <a:solidFill>
                  <a:srgbClr val="FF0000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/ Precárias Condições Sociais Locais / Amadurecimento Político Local</a:t>
            </a:r>
          </a:p>
          <a:p>
            <a:pPr marL="0" indent="0" algn="ctr">
              <a:buNone/>
            </a:pPr>
            <a:r>
              <a:rPr lang="pt-BR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Influência → </a:t>
            </a:r>
            <a:r>
              <a:rPr lang="pt-BR" b="1" dirty="0" smtClean="0">
                <a:solidFill>
                  <a:srgbClr val="FF0000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Iluminismo </a:t>
            </a:r>
            <a:r>
              <a:rPr lang="pt-BR" b="1" i="1" dirty="0" smtClean="0">
                <a:solidFill>
                  <a:srgbClr val="FF0000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(Independência dos EUA / Revolta de Tupac Amaru / Contexto Pré-revolucionário Francês)</a:t>
            </a:r>
            <a:endParaRPr lang="pt-BR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1499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65463"/>
            <a:ext cx="10515600" cy="383177"/>
          </a:xfrm>
        </p:spPr>
        <p:txBody>
          <a:bodyPr>
            <a:noAutofit/>
          </a:bodyPr>
          <a:lstStyle/>
          <a:p>
            <a:pPr algn="r"/>
            <a:r>
              <a:rPr lang="pt-BR" sz="25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Revoltas Coloniais</a:t>
            </a:r>
            <a:endParaRPr lang="pt-BR" sz="2500" dirty="0">
              <a:solidFill>
                <a:srgbClr val="00B0F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792480"/>
            <a:ext cx="10515600" cy="5782491"/>
          </a:xfrm>
        </p:spPr>
        <p:txBody>
          <a:bodyPr/>
          <a:lstStyle/>
          <a:p>
            <a:pPr marL="0" indent="0">
              <a:buNone/>
            </a:pPr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- Líderes → </a:t>
            </a:r>
            <a:r>
              <a:rPr lang="pt-BR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Cláudio M. Costa / Tomaz A. Gonzaga / Alvarenga Peixoto / </a:t>
            </a:r>
            <a:r>
              <a:rPr lang="pt-BR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Joaquim J. S. Xavier, o Tiradentes</a:t>
            </a:r>
          </a:p>
          <a:p>
            <a:pPr marL="0" indent="0">
              <a:buNone/>
            </a:pP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  - Propostas → </a:t>
            </a:r>
            <a:r>
              <a:rPr lang="pt-BR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Proclamação de Independência / Instalação de Universidade</a:t>
            </a:r>
          </a:p>
          <a:p>
            <a:pPr marL="0" indent="0">
              <a:buNone/>
            </a:pP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  - Plano → </a:t>
            </a:r>
            <a:r>
              <a:rPr lang="pt-BR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Anunciar a Independência no Contexto da Aplicação da Derrama </a:t>
            </a:r>
            <a:r>
              <a:rPr lang="pt-BR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(prevista para Agosto daquele ano)</a:t>
            </a:r>
          </a:p>
          <a:p>
            <a:pPr marL="0" indent="0">
              <a:buNone/>
            </a:pP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  - Traição → </a:t>
            </a:r>
            <a:r>
              <a:rPr lang="pt-BR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Joaquim Silvério dos Reis </a:t>
            </a:r>
            <a:r>
              <a:rPr lang="pt-BR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(sob estímulo da Delação Premiada)</a:t>
            </a:r>
          </a:p>
          <a:p>
            <a:pPr marL="0" indent="0">
              <a:buNone/>
            </a:pP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  - Devassa → </a:t>
            </a:r>
            <a:r>
              <a:rPr lang="pt-BR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Aplicada pela Coroa </a:t>
            </a:r>
            <a:r>
              <a:rPr lang="pt-BR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(Prisões / Julgamentos → Desterros, Degredos e </a:t>
            </a:r>
            <a:r>
              <a:rPr lang="pt-BR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Execução de Tiradentes</a:t>
            </a:r>
            <a:r>
              <a:rPr lang="pt-BR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 algn="ctr">
              <a:buNone/>
            </a:pPr>
            <a:r>
              <a:rPr lang="pt-BR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▼▼▼</a:t>
            </a:r>
          </a:p>
          <a:p>
            <a:pPr marL="0" indent="0" algn="ctr">
              <a:buNone/>
            </a:pPr>
            <a:r>
              <a:rPr lang="pt-BR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DESARTICULAÇÃO DO MOVIMENTO</a:t>
            </a:r>
            <a:endParaRPr lang="pt-BR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585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01228"/>
          </a:xfrm>
        </p:spPr>
        <p:txBody>
          <a:bodyPr>
            <a:noAutofit/>
          </a:bodyPr>
          <a:lstStyle/>
          <a:p>
            <a:pPr algn="r"/>
            <a:r>
              <a:rPr lang="pt-BR" sz="25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Revoltas Coloniais</a:t>
            </a:r>
            <a:endParaRPr lang="pt-BR" sz="25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018904"/>
            <a:ext cx="10515600" cy="51580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- Conjuração Baiana (Ano 1798);</a:t>
            </a:r>
          </a:p>
          <a:p>
            <a:pPr marL="0" indent="0">
              <a:buNone/>
            </a:pP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  - Cidade de Salvador (Província da Bahia);</a:t>
            </a:r>
          </a:p>
          <a:p>
            <a:pPr marL="0" indent="0">
              <a:buNone/>
            </a:pPr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- Movimento de </a:t>
            </a:r>
            <a:r>
              <a:rPr lang="pt-BR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Perfil Popular</a:t>
            </a:r>
          </a:p>
          <a:p>
            <a:pPr marL="0" indent="0" algn="ctr">
              <a:buNone/>
            </a:pPr>
            <a:r>
              <a:rPr lang="pt-BR" b="1" dirty="0" smtClean="0">
                <a:solidFill>
                  <a:srgbClr val="002060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⬇</a:t>
            </a:r>
          </a:p>
          <a:p>
            <a:pPr marL="0" indent="0" algn="ctr">
              <a:buNone/>
            </a:pPr>
            <a:r>
              <a:rPr lang="pt-BR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Causas → </a:t>
            </a:r>
            <a:r>
              <a:rPr lang="pt-BR" b="1" dirty="0" smtClean="0">
                <a:solidFill>
                  <a:srgbClr val="002060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Isolamento Político Local / Precárias Condições Sociais Locais / Amadurecimento Político Local</a:t>
            </a:r>
          </a:p>
          <a:p>
            <a:pPr marL="0" indent="0" algn="ctr">
              <a:buNone/>
            </a:pPr>
            <a:r>
              <a:rPr lang="pt-BR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Influência → </a:t>
            </a:r>
            <a:r>
              <a:rPr lang="pt-BR" b="1" dirty="0" smtClean="0">
                <a:solidFill>
                  <a:srgbClr val="002060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Iluminismo </a:t>
            </a:r>
            <a:r>
              <a:rPr lang="pt-BR" b="1" i="1" dirty="0" smtClean="0">
                <a:solidFill>
                  <a:srgbClr val="002060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(Independência dos EUA / Revolta de Tupac Amaru / Inconfidência Mineira / Revolução Francesa / Independência do Haiti)</a:t>
            </a:r>
            <a:endParaRPr lang="pt-BR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t-B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4153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21920"/>
            <a:ext cx="10515600" cy="357051"/>
          </a:xfrm>
        </p:spPr>
        <p:txBody>
          <a:bodyPr>
            <a:noAutofit/>
          </a:bodyPr>
          <a:lstStyle/>
          <a:p>
            <a:pPr algn="r"/>
            <a:r>
              <a:rPr lang="pt-BR" sz="25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Revoltas Coloniais</a:t>
            </a:r>
            <a:endParaRPr lang="pt-BR" sz="2500" dirty="0">
              <a:solidFill>
                <a:srgbClr val="00B0F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78674" y="627017"/>
            <a:ext cx="11643360" cy="60437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 smtClean="0"/>
              <a:t>   </a:t>
            </a:r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 - Líderes → </a:t>
            </a:r>
            <a:r>
              <a:rPr lang="pt-BR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Lucas Dantas / Manuel Faustino / João de Deus / Luiz Gonzaga das Virgens / </a:t>
            </a:r>
            <a:r>
              <a:rPr lang="pt-BR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Cipriano Barata </a:t>
            </a:r>
            <a:r>
              <a:rPr lang="pt-BR" b="1" i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(Loja </a:t>
            </a:r>
            <a:r>
              <a:rPr lang="pt-BR" b="1" i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pt-BR" b="1" i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açônica Cavaleiros da Luz)</a:t>
            </a:r>
            <a:r>
              <a:rPr lang="pt-BR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0" indent="0">
              <a:buNone/>
            </a:pPr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- Propostas → </a:t>
            </a:r>
            <a:r>
              <a:rPr lang="pt-BR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Proclamação de Independência / Proclamação de República / Abolição da Escravidão / Implantação de um Estado Liberal;</a:t>
            </a:r>
          </a:p>
          <a:p>
            <a:pPr marL="0" indent="0">
              <a:buNone/>
            </a:pPr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- Plano → </a:t>
            </a:r>
            <a:r>
              <a:rPr lang="pt-BR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Anunciar a Independência após Conscientização Coletiva;</a:t>
            </a:r>
            <a:endParaRPr lang="pt-BR" b="1" i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- Traição → </a:t>
            </a:r>
            <a:r>
              <a:rPr lang="pt-BR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Coletiva</a:t>
            </a:r>
            <a:r>
              <a:rPr lang="pt-BR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b="1" i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(sob estímulo da Delação Premiada)</a:t>
            </a:r>
          </a:p>
          <a:p>
            <a:pPr marL="0" indent="0">
              <a:buNone/>
            </a:pPr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- Devassa → </a:t>
            </a:r>
            <a:r>
              <a:rPr lang="pt-BR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Aplicada pela Coroa </a:t>
            </a:r>
            <a:r>
              <a:rPr lang="pt-BR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(Prisões / Julgamentos → Desterros, Degredos, e </a:t>
            </a:r>
            <a:r>
              <a:rPr lang="pt-BR" b="1" i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Execuções das Lideranças Populares</a:t>
            </a:r>
            <a:r>
              <a:rPr lang="pt-BR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 algn="ctr">
              <a:buNone/>
            </a:pPr>
            <a:r>
              <a:rPr lang="pt-BR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▼▼▼</a:t>
            </a:r>
          </a:p>
          <a:p>
            <a:pPr marL="0" indent="0" algn="ctr">
              <a:buNone/>
            </a:pPr>
            <a:r>
              <a:rPr lang="pt-BR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DESARTICULAÇÃO DO MOVIMENTO</a:t>
            </a:r>
            <a:endParaRPr lang="pt-BR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4570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227058"/>
          </a:xfrm>
        </p:spPr>
        <p:txBody>
          <a:bodyPr>
            <a:normAutofit fontScale="90000"/>
          </a:bodyPr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775062"/>
            <a:ext cx="10515600" cy="559961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t-BR" sz="9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pt-BR" sz="9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FIM</a:t>
            </a:r>
            <a:endParaRPr lang="pt-BR" sz="9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2996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</TotalTime>
  <Words>425</Words>
  <Application>Microsoft Office PowerPoint</Application>
  <PresentationFormat>Widescreen</PresentationFormat>
  <Paragraphs>50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Tema do Office</vt:lpstr>
      <vt:lpstr>Revoltas Coloniais</vt:lpstr>
      <vt:lpstr>Apresentação do PowerPoint</vt:lpstr>
      <vt:lpstr>Revoltas Coloniais</vt:lpstr>
      <vt:lpstr>Revoltas Coloniais</vt:lpstr>
      <vt:lpstr>Revoltas Coloniais</vt:lpstr>
      <vt:lpstr>Revoltas Coloniais</vt:lpstr>
      <vt:lpstr>Revoltas Coloniais</vt:lpstr>
      <vt:lpstr>Revoltas Coloniais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Revoltas Coloniais</dc:title>
  <dc:creator>Claudio</dc:creator>
  <cp:lastModifiedBy>USUARIO</cp:lastModifiedBy>
  <cp:revision>14</cp:revision>
  <dcterms:created xsi:type="dcterms:W3CDTF">2020-06-29T19:21:55Z</dcterms:created>
  <dcterms:modified xsi:type="dcterms:W3CDTF">2020-11-05T11:00:32Z</dcterms:modified>
</cp:coreProperties>
</file>