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7" r:id="rId6"/>
    <p:sldId id="260" r:id="rId7"/>
    <p:sldId id="259" r:id="rId8"/>
    <p:sldId id="261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05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04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28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451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65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16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74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41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25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31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88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12F8F-18AE-46F2-8C40-6977F7EE6724}" type="datetimeFigureOut">
              <a:rPr lang="pt-BR" smtClean="0"/>
              <a:t>21/02/2022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0072B-B3A3-49A6-A4A3-526E8F03B6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65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030A0"/>
                </a:solidFill>
              </a:rPr>
              <a:t>Literatura</a:t>
            </a:r>
            <a:endParaRPr lang="pt-BR" b="1" dirty="0">
              <a:solidFill>
                <a:srgbClr val="7030A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Prof.ª Mari</a:t>
            </a:r>
          </a:p>
          <a:p>
            <a:r>
              <a:rPr lang="pt-BR" dirty="0"/>
              <a:t>m</a:t>
            </a:r>
            <a:r>
              <a:rPr lang="pt-BR" dirty="0" smtClean="0"/>
              <a:t>ariana.neto@usp.br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2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426"/>
            <a:ext cx="10515600" cy="7112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Exemplificação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199" y="809626"/>
            <a:ext cx="6496051" cy="589597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Meu pai montava a cavalo, ia para o campo.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Minha mãe ficava sentada cosendo.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Meu irmão pequeno dormia.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Eu sozinho menino entre mangueiras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lia a história de Robinson Crusoé,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comprida história que não acaba mais.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No meio-dia branco de luz uma voz que aprendeu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a ninar nos longes da senzala - e nunca se esqueceu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chamava para o café.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Café preto que nem a preta velha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café gostoso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café bom.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Minha mãe ficava sentada cosendo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olhando para mim: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pt-BR" sz="1600" dirty="0" smtClean="0"/>
              <a:t>Psiu... Não acorde o menino.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Para o berço onde pousou um mosquito.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E dava um suspiro... que fundo!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pt-BR" sz="16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Lá longe meu pai campeava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no mato sem fim da fazenda.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E eu não sabia que minha história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600" dirty="0" smtClean="0"/>
              <a:t>era mais bonita que a de Robinson Crusoé</a:t>
            </a:r>
            <a:r>
              <a:rPr lang="pt-BR" sz="1800" dirty="0" smtClean="0"/>
              <a:t>.</a:t>
            </a:r>
            <a:endParaRPr lang="pt-BR" sz="1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34075" y="809625"/>
            <a:ext cx="6067425" cy="55054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“Heitor sacou a aguçada espada que pendia, grande e poderosa, e investiu como a águia altaneira que desce à terra através das nuvens escuras para capturar um cordeiro ou uma lebre amedrontada. Aquiles enchendo seu coração de feroz fúria, também correu para o filho de </a:t>
            </a:r>
            <a:r>
              <a:rPr lang="pt-BR" dirty="0" err="1" smtClean="0"/>
              <a:t>Príamo</a:t>
            </a:r>
            <a:r>
              <a:rPr lang="pt-BR" dirty="0" smtClean="0"/>
              <a:t>. Sustentava o belo e bem feito escudo diante do peito e seu elmo se sacudia com a reluzente crista. O brilho da aguçada ponta da lança que Aquiles empunhava com a mão direita procurava o ponto mais vulnerável de Heitor.”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7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4295775" cy="93345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Exemplificação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8600" y="1054099"/>
            <a:ext cx="5695950" cy="556577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ÉDIPO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Mas, por que meios devemos realizar essa purificação? De que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mancha se trata?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CREONTE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Urge expulsar o culpado, ou punir, com a morte, o assassino,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pois o sangue maculou a cidades.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ÉDIPO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De que homem se refere o oráculo à morte?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CREONTE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err="1" smtClean="0"/>
              <a:t>Laio</a:t>
            </a:r>
            <a:r>
              <a:rPr lang="pt-BR" sz="1700" dirty="0" smtClean="0"/>
              <a:t>, o príncipe, reinou outrora neste país, antes que te tornasses </a:t>
            </a:r>
            <a:r>
              <a:rPr lang="pt-BR" sz="1700" dirty="0" smtClean="0"/>
              <a:t>nosso rei</a:t>
            </a:r>
            <a:r>
              <a:rPr lang="pt-BR" sz="17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ÉDIPO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Sim; muito ouvi falar nele, mas nunca o vi.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CREONTE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700" dirty="0" smtClean="0"/>
              <a:t>Tendo sido morto o rei </a:t>
            </a:r>
            <a:r>
              <a:rPr lang="pt-BR" sz="1700" dirty="0" err="1" smtClean="0"/>
              <a:t>Laio</a:t>
            </a:r>
            <a:r>
              <a:rPr lang="pt-BR" sz="1700" dirty="0" smtClean="0"/>
              <a:t>, o deus agora exige que seja punido o</a:t>
            </a:r>
            <a:r>
              <a:rPr lang="pt-BR" sz="1700" dirty="0"/>
              <a:t> </a:t>
            </a:r>
            <a:r>
              <a:rPr lang="pt-BR" sz="1700" dirty="0" smtClean="0"/>
              <a:t>seu assassino, seja quem for.</a:t>
            </a:r>
            <a:endParaRPr lang="pt-BR" sz="17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352550"/>
            <a:ext cx="5181600" cy="482441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ÉDIPO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Mas onde se encontra ele? Como descobrir o culpado de um crime tão antigo?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t-BR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CREONTE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Aqui mesmo, na cidade, afirmou o oráculo. Tudo o que se procura, será descoberto; e aquilo de que descuramos, nos escapa.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000" dirty="0" smtClean="0"/>
              <a:t>ÉDIPO fica pensativo por um momento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5243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Literatura nos vestibulares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Vestibulares com lista de livro (Fuvest, Unicamp) = </a:t>
            </a:r>
            <a:r>
              <a:rPr lang="pt-BR" b="1" dirty="0" smtClean="0"/>
              <a:t>interpretação do texto literários, análise das obras.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Vestibulares sem lista (Unesp, Unifesp) = </a:t>
            </a:r>
            <a:r>
              <a:rPr lang="pt-BR" b="1" dirty="0" smtClean="0"/>
              <a:t>interpretação do texto literário, escolas literárias e seus principais autores.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Enem</a:t>
            </a:r>
          </a:p>
          <a:p>
            <a:pPr marL="0" indent="0">
              <a:buNone/>
            </a:pPr>
            <a:r>
              <a:rPr lang="pt-BR" b="1" u="sng" dirty="0" smtClean="0"/>
              <a:t>- </a:t>
            </a:r>
            <a:r>
              <a:rPr lang="pt-BR" u="sng" dirty="0" smtClean="0"/>
              <a:t>Interpretação do texto literário</a:t>
            </a:r>
          </a:p>
          <a:p>
            <a:pPr>
              <a:buFontTx/>
              <a:buChar char="-"/>
            </a:pPr>
            <a:r>
              <a:rPr lang="pt-BR" dirty="0" smtClean="0"/>
              <a:t>Noções básicas das escolas literárias </a:t>
            </a:r>
          </a:p>
          <a:p>
            <a:pPr>
              <a:buFontTx/>
              <a:buChar char="-"/>
            </a:pPr>
            <a:r>
              <a:rPr lang="pt-BR" dirty="0" smtClean="0"/>
              <a:t>Noções básicas dos autores canônicos</a:t>
            </a:r>
          </a:p>
          <a:p>
            <a:pPr>
              <a:buFontTx/>
              <a:buChar char="-"/>
            </a:pPr>
            <a:r>
              <a:rPr lang="pt-BR" dirty="0" smtClean="0"/>
              <a:t>Relação da literatura com outras artes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83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Funcionamento das aulas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à"/>
            </a:pPr>
            <a:r>
              <a:rPr lang="pt-BR" b="1" dirty="0" smtClean="0">
                <a:sym typeface="Wingdings" panose="05000000000000000000" pitchFamily="2" charset="2"/>
              </a:rPr>
              <a:t>Aula dada, aula estudada!!</a:t>
            </a:r>
          </a:p>
          <a:p>
            <a:pPr marL="0" indent="0">
              <a:buNone/>
            </a:pPr>
            <a:endParaRPr lang="pt-BR" b="1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pt-BR" u="sng" dirty="0" smtClean="0">
                <a:sym typeface="Wingdings" panose="05000000000000000000" pitchFamily="2" charset="2"/>
              </a:rPr>
              <a:t>Slides e anotação de sala </a:t>
            </a:r>
            <a:r>
              <a:rPr lang="pt-BR" dirty="0" smtClean="0">
                <a:sym typeface="Wingdings" panose="05000000000000000000" pitchFamily="2" charset="2"/>
              </a:rPr>
              <a:t>+ </a:t>
            </a:r>
            <a:r>
              <a:rPr lang="pt-BR" u="sng" dirty="0" smtClean="0">
                <a:sym typeface="Wingdings" panose="05000000000000000000" pitchFamily="2" charset="2"/>
              </a:rPr>
              <a:t>lista de atividades</a:t>
            </a:r>
          </a:p>
          <a:p>
            <a:pPr marL="0" indent="0">
              <a:buNone/>
            </a:pPr>
            <a:endParaRPr lang="pt-BR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pt-BR" sz="2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pt-BR" sz="2000" dirty="0" smtClean="0">
                <a:sym typeface="Wingdings" panose="05000000000000000000" pitchFamily="2" charset="2"/>
              </a:rPr>
              <a:t>Material de estudo.	Feita após a aula.</a:t>
            </a:r>
          </a:p>
          <a:p>
            <a:pPr marL="0" indent="0">
              <a:buNone/>
            </a:pPr>
            <a:endParaRPr lang="pt-BR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pt-BR" sz="2000" dirty="0" smtClean="0">
                <a:sym typeface="Wingdings" panose="05000000000000000000" pitchFamily="2" charset="2"/>
              </a:rPr>
              <a:t> Procurem o plantão, tirem dúvidas!!</a:t>
            </a:r>
            <a:endParaRPr lang="pt-BR" sz="20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BR" dirty="0" smtClean="0"/>
              <a:t>Lista: indicações dos exercícios básicos e dos complementares.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Conteúdo programático: (</a:t>
            </a:r>
            <a:r>
              <a:rPr lang="pt-BR" dirty="0" err="1" smtClean="0"/>
              <a:t>Quinhentismo</a:t>
            </a:r>
            <a:r>
              <a:rPr lang="pt-BR" dirty="0" smtClean="0"/>
              <a:t>) Barroco (XVII) até a 3ª geração modernista (XX)</a:t>
            </a:r>
            <a:endParaRPr lang="pt-BR" dirty="0"/>
          </a:p>
        </p:txBody>
      </p:sp>
      <p:cxnSp>
        <p:nvCxnSpPr>
          <p:cNvPr id="9" name="Conector de seta reta 8"/>
          <p:cNvCxnSpPr/>
          <p:nvPr/>
        </p:nvCxnSpPr>
        <p:spPr>
          <a:xfrm>
            <a:off x="1540933" y="3234266"/>
            <a:ext cx="16934" cy="1380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H="1">
            <a:off x="4783667" y="3310467"/>
            <a:ext cx="635000" cy="1413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1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33" y="111125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Escolas literárias</a:t>
            </a: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855" y="1359959"/>
            <a:ext cx="10473278" cy="498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" y="136525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Lista de Livros 2023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72533" y="1825624"/>
            <a:ext cx="5647267" cy="4600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200" b="1" dirty="0"/>
              <a:t>FUVEST 2023</a:t>
            </a:r>
            <a:endParaRPr lang="pt-BR" sz="3200" dirty="0"/>
          </a:p>
          <a:p>
            <a:pPr marL="0" indent="0">
              <a:buNone/>
            </a:pPr>
            <a:endParaRPr lang="pt-BR" sz="3200" dirty="0"/>
          </a:p>
          <a:p>
            <a:pPr lvl="0"/>
            <a:r>
              <a:rPr lang="pt-BR" sz="3200" i="1" dirty="0"/>
              <a:t>Poemas Escolhidos</a:t>
            </a:r>
            <a:r>
              <a:rPr lang="pt-BR" sz="3200" dirty="0"/>
              <a:t> – Gregório de Matos</a:t>
            </a:r>
          </a:p>
          <a:p>
            <a:pPr lvl="0"/>
            <a:r>
              <a:rPr lang="pt-BR" sz="3200" i="1" dirty="0"/>
              <a:t>Quincas Borba</a:t>
            </a:r>
            <a:r>
              <a:rPr lang="pt-BR" sz="3200" dirty="0"/>
              <a:t> – Machado de Assis</a:t>
            </a:r>
          </a:p>
          <a:p>
            <a:pPr lvl="0"/>
            <a:r>
              <a:rPr lang="pt-BR" sz="3200" i="1" dirty="0"/>
              <a:t>Alguma poesia</a:t>
            </a:r>
            <a:r>
              <a:rPr lang="pt-BR" sz="3200" dirty="0"/>
              <a:t> – Carlos Drummond de Andrade (não viram)</a:t>
            </a:r>
          </a:p>
          <a:p>
            <a:pPr lvl="0"/>
            <a:r>
              <a:rPr lang="pt-BR" sz="3200" i="1" dirty="0"/>
              <a:t>Angústia</a:t>
            </a:r>
            <a:r>
              <a:rPr lang="pt-BR" sz="3200" dirty="0"/>
              <a:t> – Graciliano Ramos </a:t>
            </a:r>
          </a:p>
          <a:p>
            <a:pPr lvl="0"/>
            <a:r>
              <a:rPr lang="pt-BR" sz="3200" i="1" dirty="0"/>
              <a:t>Mensagem</a:t>
            </a:r>
            <a:r>
              <a:rPr lang="pt-BR" sz="3200" dirty="0"/>
              <a:t> – Fernando Pessoa</a:t>
            </a:r>
          </a:p>
          <a:p>
            <a:pPr lvl="0"/>
            <a:r>
              <a:rPr lang="pt-BR" sz="3200" i="1" dirty="0"/>
              <a:t>Terra Sonâmbula</a:t>
            </a:r>
            <a:r>
              <a:rPr lang="pt-BR" sz="3200" dirty="0"/>
              <a:t> – Mia Couto</a:t>
            </a:r>
          </a:p>
          <a:p>
            <a:pPr lvl="0"/>
            <a:r>
              <a:rPr lang="pt-BR" sz="3200" i="1" dirty="0"/>
              <a:t>Campo Geral</a:t>
            </a:r>
            <a:r>
              <a:rPr lang="pt-BR" sz="3200" dirty="0"/>
              <a:t> – Guimarães Rosa </a:t>
            </a:r>
          </a:p>
          <a:p>
            <a:pPr lvl="0"/>
            <a:r>
              <a:rPr lang="pt-BR" sz="3200" i="1" dirty="0"/>
              <a:t>Romanceiro da Inconfidência</a:t>
            </a:r>
            <a:r>
              <a:rPr lang="pt-BR" sz="3200" dirty="0"/>
              <a:t> - Cecília Meireles</a:t>
            </a:r>
          </a:p>
          <a:p>
            <a:pPr lvl="0"/>
            <a:r>
              <a:rPr lang="pt-BR" sz="3200" i="1" dirty="0"/>
              <a:t>Nove Noites</a:t>
            </a:r>
            <a:r>
              <a:rPr lang="pt-BR" sz="3200" dirty="0"/>
              <a:t> – Bernardo Carvalho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96467" cy="493924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200" b="1" dirty="0"/>
              <a:t>Unicamp 2023</a:t>
            </a:r>
            <a:endParaRPr lang="pt-BR" sz="3200" dirty="0"/>
          </a:p>
          <a:p>
            <a:pPr lvl="0"/>
            <a:endParaRPr lang="pt-BR" i="1" dirty="0" smtClean="0"/>
          </a:p>
          <a:p>
            <a:pPr lvl="0"/>
            <a:r>
              <a:rPr lang="pt-BR" sz="3200" i="1" dirty="0" smtClean="0"/>
              <a:t>Carta </a:t>
            </a:r>
            <a:r>
              <a:rPr lang="pt-BR" sz="3200" i="1" dirty="0"/>
              <a:t>de </a:t>
            </a:r>
            <a:r>
              <a:rPr lang="pt-BR" sz="3200" i="1" dirty="0" err="1"/>
              <a:t>Achamento</a:t>
            </a:r>
            <a:r>
              <a:rPr lang="pt-BR" sz="3200" i="1" dirty="0"/>
              <a:t> do Brasil</a:t>
            </a:r>
            <a:r>
              <a:rPr lang="pt-BR" sz="3200" dirty="0"/>
              <a:t> - Pero Vaz de </a:t>
            </a:r>
            <a:r>
              <a:rPr lang="pt-BR" sz="3200" dirty="0" smtClean="0"/>
              <a:t>Caminha</a:t>
            </a:r>
            <a:endParaRPr lang="pt-BR" sz="3200" dirty="0"/>
          </a:p>
          <a:p>
            <a:pPr lvl="0"/>
            <a:r>
              <a:rPr lang="pt-BR" sz="3200" i="1" dirty="0" err="1"/>
              <a:t>Niketche</a:t>
            </a:r>
            <a:r>
              <a:rPr lang="pt-BR" sz="3200" i="1" dirty="0"/>
              <a:t> – uma História de Poligamia</a:t>
            </a:r>
            <a:r>
              <a:rPr lang="pt-BR" sz="3200" dirty="0"/>
              <a:t> - Paulina </a:t>
            </a:r>
            <a:r>
              <a:rPr lang="pt-BR" sz="3200" dirty="0" err="1" smtClean="0"/>
              <a:t>Chiziane</a:t>
            </a:r>
            <a:endParaRPr lang="pt-BR" sz="3200" dirty="0"/>
          </a:p>
          <a:p>
            <a:pPr lvl="0"/>
            <a:r>
              <a:rPr lang="pt-BR" sz="3200" i="1" dirty="0"/>
              <a:t>Tarde</a:t>
            </a:r>
            <a:r>
              <a:rPr lang="pt-BR" sz="3200" dirty="0"/>
              <a:t> - Olavo </a:t>
            </a:r>
            <a:r>
              <a:rPr lang="pt-BR" sz="3200" dirty="0" smtClean="0"/>
              <a:t>Bilac</a:t>
            </a:r>
            <a:endParaRPr lang="pt-BR" sz="3200" dirty="0"/>
          </a:p>
          <a:p>
            <a:pPr lvl="0"/>
            <a:r>
              <a:rPr lang="pt-BR" sz="3200" i="1" dirty="0"/>
              <a:t>Bons dias</a:t>
            </a:r>
            <a:r>
              <a:rPr lang="pt-BR" sz="3200" dirty="0"/>
              <a:t> - Machado de </a:t>
            </a:r>
            <a:r>
              <a:rPr lang="pt-BR" sz="3200" dirty="0" smtClean="0"/>
              <a:t>Assis</a:t>
            </a:r>
            <a:endParaRPr lang="pt-BR" sz="3200" dirty="0"/>
          </a:p>
          <a:p>
            <a:pPr lvl="0"/>
            <a:r>
              <a:rPr lang="pt-BR" sz="3200" i="1" dirty="0"/>
              <a:t>Sonetos escolhidos</a:t>
            </a:r>
            <a:r>
              <a:rPr lang="pt-BR" sz="3200" dirty="0"/>
              <a:t> - Luís de </a:t>
            </a:r>
            <a:r>
              <a:rPr lang="pt-BR" sz="3200" dirty="0" smtClean="0"/>
              <a:t>Camões</a:t>
            </a:r>
            <a:endParaRPr lang="pt-BR" sz="3200" dirty="0"/>
          </a:p>
          <a:p>
            <a:pPr lvl="0"/>
            <a:r>
              <a:rPr lang="pt-BR" sz="3200" i="1" dirty="0"/>
              <a:t>Sobrevivendo no inferno - Racionais </a:t>
            </a:r>
            <a:r>
              <a:rPr lang="pt-BR" sz="3200" i="1" dirty="0" err="1" smtClean="0"/>
              <a:t>MC's</a:t>
            </a:r>
            <a:endParaRPr lang="pt-BR" sz="3200" dirty="0"/>
          </a:p>
          <a:p>
            <a:pPr lvl="0"/>
            <a:r>
              <a:rPr lang="pt-BR" sz="3200" dirty="0"/>
              <a:t>Conto: "O seminário dos ratos" - Lygia Fagundes Telles </a:t>
            </a:r>
          </a:p>
          <a:p>
            <a:pPr lvl="0"/>
            <a:r>
              <a:rPr lang="pt-BR" sz="3200" i="1" dirty="0"/>
              <a:t>O marinheiro</a:t>
            </a:r>
            <a:r>
              <a:rPr lang="pt-BR" sz="3200" dirty="0"/>
              <a:t> - Fernando </a:t>
            </a:r>
            <a:r>
              <a:rPr lang="pt-BR" sz="3200" dirty="0" smtClean="0"/>
              <a:t>Pessoa</a:t>
            </a:r>
            <a:endParaRPr lang="pt-BR" sz="3200" dirty="0"/>
          </a:p>
          <a:p>
            <a:pPr lvl="0"/>
            <a:r>
              <a:rPr lang="pt-BR" sz="3200" i="1" dirty="0"/>
              <a:t>A falência</a:t>
            </a:r>
            <a:r>
              <a:rPr lang="pt-BR" sz="3200" dirty="0"/>
              <a:t> - Júlia Lopes de </a:t>
            </a:r>
            <a:r>
              <a:rPr lang="pt-BR" sz="3200" dirty="0" smtClean="0"/>
              <a:t>Almeida</a:t>
            </a:r>
            <a:endParaRPr lang="pt-BR" sz="3200" dirty="0"/>
          </a:p>
          <a:p>
            <a:pPr lvl="0"/>
            <a:r>
              <a:rPr lang="pt-BR" sz="3200" i="1" dirty="0"/>
              <a:t>O ateneu</a:t>
            </a:r>
            <a:r>
              <a:rPr lang="pt-BR" sz="3200" dirty="0"/>
              <a:t> - Raul </a:t>
            </a:r>
            <a:r>
              <a:rPr lang="pt-BR" sz="3200" dirty="0" smtClean="0"/>
              <a:t>Pompeia</a:t>
            </a:r>
            <a:endParaRPr lang="pt-BR" sz="3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15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4050" y="1506538"/>
            <a:ext cx="10515600" cy="2852737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 que é e o que faz a literatura?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Aula 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9657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400" y="0"/>
            <a:ext cx="5190067" cy="1024467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 que faz a literatura?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399" y="1038224"/>
            <a:ext cx="5571067" cy="5667375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sz="3200" dirty="0" smtClean="0"/>
              <a:t>A literatura é sempre uma imitação </a:t>
            </a:r>
            <a:r>
              <a:rPr lang="pt-BR" dirty="0" smtClean="0"/>
              <a:t>(</a:t>
            </a:r>
            <a:r>
              <a:rPr lang="pt-BR" i="1" dirty="0" smtClean="0"/>
              <a:t>mimese - Aristóteles)</a:t>
            </a:r>
            <a:endParaRPr lang="pt-BR" sz="3200" dirty="0" smtClean="0"/>
          </a:p>
          <a:p>
            <a:pPr marL="0" indent="0">
              <a:buNone/>
            </a:pPr>
            <a:r>
              <a:rPr lang="pt-BR" sz="3200" dirty="0" smtClean="0"/>
              <a:t>		</a:t>
            </a:r>
            <a:r>
              <a:rPr lang="pt-BR" sz="3200" b="1" dirty="0" smtClean="0">
                <a:solidFill>
                  <a:srgbClr val="FFC000"/>
                </a:solidFill>
              </a:rPr>
              <a:t>A)estruturas sociais</a:t>
            </a:r>
          </a:p>
          <a:p>
            <a:pPr marL="0" indent="0">
              <a:buNone/>
            </a:pPr>
            <a:r>
              <a:rPr lang="pt-BR" sz="3200" b="1" dirty="0" smtClean="0">
                <a:solidFill>
                  <a:srgbClr val="FFC000"/>
                </a:solidFill>
              </a:rPr>
              <a:t>	</a:t>
            </a:r>
          </a:p>
          <a:p>
            <a:pPr marL="0" indent="0">
              <a:buNone/>
            </a:pPr>
            <a:r>
              <a:rPr lang="pt-BR" sz="3200" dirty="0" smtClean="0"/>
              <a:t>	</a:t>
            </a:r>
            <a:r>
              <a:rPr lang="pt-BR" sz="3200" b="1" dirty="0" smtClean="0">
                <a:solidFill>
                  <a:srgbClr val="0070C0"/>
                </a:solidFill>
              </a:rPr>
              <a:t>B) vida </a:t>
            </a:r>
            <a:r>
              <a:rPr lang="pt-BR" sz="3200" b="1" smtClean="0">
                <a:solidFill>
                  <a:srgbClr val="0070C0"/>
                </a:solidFill>
              </a:rPr>
              <a:t>psíquica </a:t>
            </a:r>
            <a:endParaRPr lang="pt-BR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t-BR" sz="3200" dirty="0" smtClean="0"/>
          </a:p>
          <a:p>
            <a:pPr marL="0" indent="0">
              <a:buNone/>
            </a:pPr>
            <a:r>
              <a:rPr lang="pt-BR" sz="3200" b="1" dirty="0" smtClean="0">
                <a:solidFill>
                  <a:srgbClr val="7030A0"/>
                </a:solidFill>
              </a:rPr>
              <a:t>C) tradição literária</a:t>
            </a:r>
          </a:p>
          <a:p>
            <a:pPr marL="0" indent="0">
              <a:buNone/>
            </a:pPr>
            <a:endParaRPr lang="pt-BR" sz="3200" dirty="0" smtClean="0"/>
          </a:p>
          <a:p>
            <a:pPr marL="0" indent="0">
              <a:buNone/>
            </a:pPr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58000" y="1151466"/>
            <a:ext cx="5181600" cy="478843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b="1" dirty="0">
                <a:solidFill>
                  <a:srgbClr val="FFC000"/>
                </a:solidFill>
              </a:rPr>
              <a:t>A) </a:t>
            </a:r>
            <a:r>
              <a:rPr lang="pt-BR" sz="2000" b="1" dirty="0">
                <a:solidFill>
                  <a:prstClr val="black"/>
                </a:solidFill>
              </a:rPr>
              <a:t>Demandas históricas, disputas sociais, relações entre as classes sociais.</a:t>
            </a:r>
          </a:p>
          <a:p>
            <a:pPr marL="0" lvl="0" indent="0">
              <a:buNone/>
            </a:pPr>
            <a:endParaRPr lang="pt-BR" sz="2000" b="1" dirty="0">
              <a:solidFill>
                <a:srgbClr val="FFC000"/>
              </a:solidFill>
            </a:endParaRPr>
          </a:p>
          <a:p>
            <a:pPr marL="0" lv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B) </a:t>
            </a:r>
            <a:r>
              <a:rPr lang="pt-BR" sz="2000" b="1" dirty="0">
                <a:solidFill>
                  <a:prstClr val="black"/>
                </a:solidFill>
              </a:rPr>
              <a:t>sentimentos, dramas existenciais, exames de consciência</a:t>
            </a:r>
          </a:p>
          <a:p>
            <a:pPr marL="0" lvl="0" indent="0">
              <a:buNone/>
            </a:pPr>
            <a:endParaRPr lang="pt-BR" sz="2000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pt-BR" b="1" dirty="0">
                <a:solidFill>
                  <a:srgbClr val="7030A0"/>
                </a:solidFill>
              </a:rPr>
              <a:t>C) </a:t>
            </a:r>
            <a:r>
              <a:rPr lang="pt-BR" sz="2000" b="1" dirty="0">
                <a:solidFill>
                  <a:prstClr val="black"/>
                </a:solidFill>
              </a:rPr>
              <a:t>Modelos literários </a:t>
            </a:r>
            <a:r>
              <a:rPr lang="pt-BR" sz="2000" b="1" dirty="0">
                <a:solidFill>
                  <a:prstClr val="black"/>
                </a:solidFill>
                <a:sym typeface="Wingdings" panose="05000000000000000000" pitchFamily="2" charset="2"/>
              </a:rPr>
              <a:t> retórica clássica</a:t>
            </a:r>
          </a:p>
          <a:p>
            <a:pPr marL="0" lvl="0" indent="0">
              <a:buNone/>
            </a:pPr>
            <a:endParaRPr lang="pt-BR" sz="2000" b="1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0" lvl="0" indent="0">
              <a:buNone/>
            </a:pPr>
            <a:endParaRPr lang="pt-BR" sz="2000" b="1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0" lvl="0" indent="0" algn="just">
              <a:buNone/>
            </a:pPr>
            <a:r>
              <a:rPr lang="pt-BR" sz="2000" b="1" dirty="0">
                <a:solidFill>
                  <a:srgbClr val="7030A0"/>
                </a:solidFill>
                <a:sym typeface="Wingdings" panose="05000000000000000000" pitchFamily="2" charset="2"/>
              </a:rPr>
              <a:t>			Conjunto de regras que delimitam a forma literária e o modo como representar o assunto escolhido</a:t>
            </a:r>
            <a:endParaRPr lang="pt-B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cxnSp>
        <p:nvCxnSpPr>
          <p:cNvPr id="6" name="Conector angulado 5"/>
          <p:cNvCxnSpPr/>
          <p:nvPr/>
        </p:nvCxnSpPr>
        <p:spPr>
          <a:xfrm>
            <a:off x="1202267" y="1969558"/>
            <a:ext cx="643467" cy="3164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angulado 7"/>
          <p:cNvCxnSpPr/>
          <p:nvPr/>
        </p:nvCxnSpPr>
        <p:spPr>
          <a:xfrm rot="16200000" flipH="1">
            <a:off x="722312" y="2202392"/>
            <a:ext cx="1069975" cy="6350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angulado 9"/>
          <p:cNvCxnSpPr/>
          <p:nvPr/>
        </p:nvCxnSpPr>
        <p:spPr>
          <a:xfrm rot="16200000" flipH="1">
            <a:off x="-336022" y="3132666"/>
            <a:ext cx="2153708" cy="1439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eta para baixo 11"/>
          <p:cNvSpPr/>
          <p:nvPr/>
        </p:nvSpPr>
        <p:spPr>
          <a:xfrm>
            <a:off x="10498667" y="3987800"/>
            <a:ext cx="440266" cy="736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3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4" y="68792"/>
            <a:ext cx="10515600" cy="887942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A literatura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7734" y="1368424"/>
            <a:ext cx="5765799" cy="4625975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pt-BR" dirty="0"/>
              <a:t>A literatura, de forma simples, é resultado da sensibilidade e da grande capacidade de observação dos autores. Uma vez que eles são capazes de produzir obras que descrevem estruturas sociais ou psíquicas complexas.</a:t>
            </a:r>
          </a:p>
          <a:p>
            <a:pPr marL="45720" indent="0" algn="just">
              <a:buNone/>
            </a:pPr>
            <a:endParaRPr lang="pt-BR" dirty="0"/>
          </a:p>
          <a:p>
            <a:pPr algn="just">
              <a:buFont typeface="Wingdings" panose="05000000000000000000" pitchFamily="2" charset="2"/>
              <a:buChar char="à"/>
            </a:pPr>
            <a:r>
              <a:rPr lang="pt-BR" dirty="0">
                <a:sym typeface="Wingdings" panose="05000000000000000000" pitchFamily="2" charset="2"/>
              </a:rPr>
              <a:t>Freud = Complexo É</a:t>
            </a:r>
            <a:r>
              <a:rPr lang="pt-BR" dirty="0" smtClean="0">
                <a:sym typeface="Wingdings" panose="05000000000000000000" pitchFamily="2" charset="2"/>
              </a:rPr>
              <a:t>d</a:t>
            </a:r>
            <a:r>
              <a:rPr lang="pt-BR" dirty="0">
                <a:sym typeface="Wingdings" panose="05000000000000000000" pitchFamily="2" charset="2"/>
              </a:rPr>
              <a:t>ipo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pt-BR" dirty="0">
                <a:sym typeface="Wingdings" panose="05000000000000000000" pitchFamily="2" charset="2"/>
              </a:rPr>
              <a:t>A literatura é capaz de perceber fenômenos antes da sociologia, da filosofia e etc.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368424"/>
            <a:ext cx="5181600" cy="4808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	</a:t>
            </a:r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	Em razão disso, por mais fantasiosa ou intimista, a literatura sempre tem um compromisso direto com o real da experiência humana</a:t>
            </a:r>
            <a:endParaRPr lang="pt-BR" sz="3200" b="1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trela de 5 pontas 4"/>
          <p:cNvSpPr/>
          <p:nvPr/>
        </p:nvSpPr>
        <p:spPr>
          <a:xfrm>
            <a:off x="6536267" y="2065866"/>
            <a:ext cx="448734" cy="55033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3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8467" y="1"/>
            <a:ext cx="10515600" cy="9906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Fundamentos críticos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7066" y="990600"/>
            <a:ext cx="5181600" cy="5689599"/>
          </a:xfrm>
        </p:spPr>
        <p:txBody>
          <a:bodyPr/>
          <a:lstStyle/>
          <a:p>
            <a:r>
              <a:rPr lang="pt-BR" dirty="0" smtClean="0"/>
              <a:t>Aristóteles:</a:t>
            </a:r>
          </a:p>
          <a:p>
            <a:pPr>
              <a:buFontTx/>
              <a:buChar char="-"/>
            </a:pPr>
            <a:r>
              <a:rPr lang="pt-BR" b="1" dirty="0" smtClean="0">
                <a:solidFill>
                  <a:srgbClr val="002060"/>
                </a:solidFill>
              </a:rPr>
              <a:t>Lírica</a:t>
            </a:r>
            <a:r>
              <a:rPr lang="pt-BR" dirty="0" smtClean="0"/>
              <a:t>: poemas curtos de assunto intimista</a:t>
            </a:r>
          </a:p>
          <a:p>
            <a:pPr>
              <a:buFontTx/>
              <a:buChar char="-"/>
            </a:pPr>
            <a:r>
              <a:rPr lang="pt-BR" b="1" dirty="0" smtClean="0">
                <a:solidFill>
                  <a:srgbClr val="002060"/>
                </a:solidFill>
              </a:rPr>
              <a:t>Épico</a:t>
            </a:r>
            <a:r>
              <a:rPr lang="pt-BR" dirty="0" smtClean="0"/>
              <a:t>: poemas narrativos e longos, voltados para os feitos heroicos e para a relação entre deuses e homens</a:t>
            </a:r>
          </a:p>
          <a:p>
            <a:pPr>
              <a:buFontTx/>
              <a:buChar char="-"/>
            </a:pPr>
            <a:r>
              <a:rPr lang="pt-BR" b="1" dirty="0" smtClean="0">
                <a:solidFill>
                  <a:srgbClr val="002060"/>
                </a:solidFill>
              </a:rPr>
              <a:t>Dramático</a:t>
            </a:r>
            <a:r>
              <a:rPr lang="pt-BR" dirty="0" smtClean="0"/>
              <a:t>: texto(poema) teatral. Divide-se em tragédia (elevada) e comédia (baixa).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53666" y="990600"/>
            <a:ext cx="5181600" cy="5257800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	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	</a:t>
            </a:r>
            <a:r>
              <a:rPr lang="pt-BR" dirty="0" smtClean="0"/>
              <a:t>- </a:t>
            </a:r>
            <a:r>
              <a:rPr lang="pt-BR" sz="3200" b="1" dirty="0" smtClean="0">
                <a:solidFill>
                  <a:srgbClr val="002060"/>
                </a:solidFill>
              </a:rPr>
              <a:t>Poesia lírica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b="1" dirty="0" smtClean="0"/>
              <a:t>expressão de 	sentimentos; tamanhos variados; 	cunho social; trazer traços de 	outros gêneros</a:t>
            </a:r>
          </a:p>
          <a:p>
            <a:pPr marL="0" indent="0">
              <a:buNone/>
            </a:pPr>
            <a:endParaRPr lang="pt-BR" sz="3200" b="1" dirty="0" smtClean="0"/>
          </a:p>
          <a:p>
            <a:pPr marL="0" indent="0">
              <a:buNone/>
            </a:pPr>
            <a:r>
              <a:rPr lang="pt-BR" sz="3200" b="1" dirty="0" smtClean="0"/>
              <a:t>	</a:t>
            </a:r>
            <a:r>
              <a:rPr lang="pt-BR" sz="3200" b="1" dirty="0" smtClean="0">
                <a:solidFill>
                  <a:srgbClr val="002060"/>
                </a:solidFill>
              </a:rPr>
              <a:t>- Narração:</a:t>
            </a:r>
            <a:r>
              <a:rPr lang="pt-BR" b="1" dirty="0" smtClean="0"/>
              <a:t> contos e romances, 	narrativa</a:t>
            </a:r>
            <a:r>
              <a:rPr lang="pt-BR" sz="3200" b="1" dirty="0" smtClean="0">
                <a:solidFill>
                  <a:srgbClr val="002060"/>
                </a:solidFill>
              </a:rPr>
              <a:t> </a:t>
            </a:r>
            <a:r>
              <a:rPr lang="pt-BR" b="1" dirty="0" smtClean="0"/>
              <a:t>de eventos + 	construção de personagens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Chave esquerda 4"/>
          <p:cNvSpPr/>
          <p:nvPr/>
        </p:nvSpPr>
        <p:spPr>
          <a:xfrm>
            <a:off x="5630333" y="1244600"/>
            <a:ext cx="423334" cy="4580467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2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811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do Office</vt:lpstr>
      <vt:lpstr>Literatura</vt:lpstr>
      <vt:lpstr>Literatura nos vestibulares</vt:lpstr>
      <vt:lpstr>Funcionamento das aulas</vt:lpstr>
      <vt:lpstr>Escolas literárias</vt:lpstr>
      <vt:lpstr>Lista de Livros 2023</vt:lpstr>
      <vt:lpstr>O que é e o que faz a literatura?</vt:lpstr>
      <vt:lpstr>O que faz a literatura?</vt:lpstr>
      <vt:lpstr>A literatura</vt:lpstr>
      <vt:lpstr>Fundamentos críticos</vt:lpstr>
      <vt:lpstr>Exemplificação</vt:lpstr>
      <vt:lpstr>Exemplificação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Renan</dc:creator>
  <cp:lastModifiedBy>Renan</cp:lastModifiedBy>
  <cp:revision>11</cp:revision>
  <dcterms:created xsi:type="dcterms:W3CDTF">2021-04-05T18:42:57Z</dcterms:created>
  <dcterms:modified xsi:type="dcterms:W3CDTF">2022-02-21T13:51:11Z</dcterms:modified>
</cp:coreProperties>
</file>