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8"/>
  </p:notesMasterIdLst>
  <p:sldIdLst>
    <p:sldId id="256" r:id="rId2"/>
    <p:sldId id="257" r:id="rId3"/>
    <p:sldId id="258" r:id="rId4"/>
    <p:sldId id="290" r:id="rId5"/>
    <p:sldId id="259" r:id="rId6"/>
    <p:sldId id="285" r:id="rId7"/>
    <p:sldId id="260" r:id="rId8"/>
    <p:sldId id="261" r:id="rId9"/>
    <p:sldId id="262" r:id="rId10"/>
    <p:sldId id="263" r:id="rId11"/>
    <p:sldId id="265" r:id="rId12"/>
    <p:sldId id="286" r:id="rId13"/>
    <p:sldId id="264" r:id="rId14"/>
    <p:sldId id="291" r:id="rId15"/>
    <p:sldId id="266" r:id="rId16"/>
    <p:sldId id="288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3" r:id="rId31"/>
    <p:sldId id="281" r:id="rId32"/>
    <p:sldId id="287" r:id="rId33"/>
    <p:sldId id="283" r:id="rId34"/>
    <p:sldId id="292" r:id="rId35"/>
    <p:sldId id="282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3369" autoAdjust="0"/>
  </p:normalViewPr>
  <p:slideViewPr>
    <p:cSldViewPr>
      <p:cViewPr varScale="1">
        <p:scale>
          <a:sx n="67" d="100"/>
          <a:sy n="67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0C85F-9E38-4A60-90B0-C90AF399C924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77AA4DDA-46F2-40DA-8088-CEDEB80133CA}">
      <dgm:prSet phldrT="[Texto]"/>
      <dgm:spPr/>
      <dgm:t>
        <a:bodyPr/>
        <a:lstStyle/>
        <a:p>
          <a:r>
            <a:rPr lang="pt-BR"/>
            <a:t>Contra o monopólio comercial</a:t>
          </a:r>
        </a:p>
      </dgm:t>
    </dgm:pt>
    <dgm:pt modelId="{5F0826AB-2639-4676-A648-0305E9D59118}" type="parTrans" cxnId="{B5A2D0D9-EF61-4761-9F21-022186F674C8}">
      <dgm:prSet/>
      <dgm:spPr/>
      <dgm:t>
        <a:bodyPr/>
        <a:lstStyle/>
        <a:p>
          <a:endParaRPr lang="pt-BR"/>
        </a:p>
      </dgm:t>
    </dgm:pt>
    <dgm:pt modelId="{CE938F3E-1D8B-496D-88A5-40B5709E9472}" type="sibTrans" cxnId="{B5A2D0D9-EF61-4761-9F21-022186F674C8}">
      <dgm:prSet/>
      <dgm:spPr/>
      <dgm:t>
        <a:bodyPr/>
        <a:lstStyle/>
        <a:p>
          <a:endParaRPr lang="pt-BR"/>
        </a:p>
      </dgm:t>
    </dgm:pt>
    <dgm:pt modelId="{3B0E25B5-D830-4B98-9C77-32BC268C1B89}">
      <dgm:prSet phldrT="[Texto]"/>
      <dgm:spPr/>
      <dgm:t>
        <a:bodyPr/>
        <a:lstStyle/>
        <a:p>
          <a:r>
            <a:rPr lang="pt-BR"/>
            <a:t>Donos da industria tinham interesse em vender seus produtos a todos os mercados do mundo. Mas, para isso era preciso haver mercados livres. O monopólio comercial impedia a liberdade de comércio, uma vez que somente a metrópole podia explorar o mercado da colônia.</a:t>
          </a:r>
        </a:p>
      </dgm:t>
    </dgm:pt>
    <dgm:pt modelId="{AC7D07C0-7907-4C32-A78F-35D09A435711}" type="parTrans" cxnId="{C823DFBA-2250-4C3F-BA97-154AD2578394}">
      <dgm:prSet/>
      <dgm:spPr/>
      <dgm:t>
        <a:bodyPr/>
        <a:lstStyle/>
        <a:p>
          <a:endParaRPr lang="pt-BR"/>
        </a:p>
      </dgm:t>
    </dgm:pt>
    <dgm:pt modelId="{0732CCDE-DE9E-4440-BE2E-427FAE2E5875}" type="sibTrans" cxnId="{C823DFBA-2250-4C3F-BA97-154AD2578394}">
      <dgm:prSet/>
      <dgm:spPr/>
      <dgm:t>
        <a:bodyPr/>
        <a:lstStyle/>
        <a:p>
          <a:endParaRPr lang="pt-BR"/>
        </a:p>
      </dgm:t>
    </dgm:pt>
    <dgm:pt modelId="{4A47AF08-B56B-45B4-A525-CCBEDE8438BD}">
      <dgm:prSet phldrT="[Texto]"/>
      <dgm:spPr/>
      <dgm:t>
        <a:bodyPr/>
        <a:lstStyle/>
        <a:p>
          <a:r>
            <a:rPr lang="pt-BR"/>
            <a:t>Contra o trabalho escravo</a:t>
          </a:r>
        </a:p>
      </dgm:t>
    </dgm:pt>
    <dgm:pt modelId="{4408A686-29FD-407F-BAE9-B6B59AF630B3}" type="parTrans" cxnId="{4955CA9F-81A4-4AD2-A8CD-EAD5EC2C9FA5}">
      <dgm:prSet/>
      <dgm:spPr/>
      <dgm:t>
        <a:bodyPr/>
        <a:lstStyle/>
        <a:p>
          <a:endParaRPr lang="pt-BR"/>
        </a:p>
      </dgm:t>
    </dgm:pt>
    <dgm:pt modelId="{70DA370E-0EA8-411D-96C9-E63EB1108A77}" type="sibTrans" cxnId="{4955CA9F-81A4-4AD2-A8CD-EAD5EC2C9FA5}">
      <dgm:prSet/>
      <dgm:spPr/>
      <dgm:t>
        <a:bodyPr/>
        <a:lstStyle/>
        <a:p>
          <a:endParaRPr lang="pt-BR"/>
        </a:p>
      </dgm:t>
    </dgm:pt>
    <dgm:pt modelId="{6A1111B8-3345-41C0-BB6A-B3C1886DFBA4}">
      <dgm:prSet phldrT="[Texto]"/>
      <dgm:spPr/>
      <dgm:t>
        <a:bodyPr/>
        <a:lstStyle/>
        <a:p>
          <a:r>
            <a:rPr lang="pt-BR"/>
            <a:t>O capitalismo industrial rejeitava a escravidão pois, não recebendo salário por seu trabalho, o escravo não tinha condições  de integrar o mercado consumidor. O capitalismo industrial defendia o trabalho assalariado para que se ampliasse o mercado consumidor.</a:t>
          </a:r>
        </a:p>
      </dgm:t>
    </dgm:pt>
    <dgm:pt modelId="{304BA879-9EDB-4907-9E89-FCF228E2C6C3}" type="parTrans" cxnId="{3DBA7FC3-A944-4757-8EDC-C119F33C27DF}">
      <dgm:prSet/>
      <dgm:spPr/>
      <dgm:t>
        <a:bodyPr/>
        <a:lstStyle/>
        <a:p>
          <a:endParaRPr lang="pt-BR"/>
        </a:p>
      </dgm:t>
    </dgm:pt>
    <dgm:pt modelId="{38A0F1EF-D049-4BEE-84EE-A19B60EC03D3}" type="sibTrans" cxnId="{3DBA7FC3-A944-4757-8EDC-C119F33C27DF}">
      <dgm:prSet/>
      <dgm:spPr/>
      <dgm:t>
        <a:bodyPr/>
        <a:lstStyle/>
        <a:p>
          <a:endParaRPr lang="pt-BR"/>
        </a:p>
      </dgm:t>
    </dgm:pt>
    <dgm:pt modelId="{541E381F-2B03-44DE-AAC6-3E551AF7D715}" type="pres">
      <dgm:prSet presAssocID="{D280C85F-9E38-4A60-90B0-C90AF399C924}" presName="Name0" presStyleCnt="0">
        <dgm:presLayoutVars>
          <dgm:dir/>
          <dgm:animLvl val="lvl"/>
          <dgm:resizeHandles/>
        </dgm:presLayoutVars>
      </dgm:prSet>
      <dgm:spPr/>
    </dgm:pt>
    <dgm:pt modelId="{8FE88079-6F6C-4526-A425-988DC23093C9}" type="pres">
      <dgm:prSet presAssocID="{77AA4DDA-46F2-40DA-8088-CEDEB80133CA}" presName="linNode" presStyleCnt="0"/>
      <dgm:spPr/>
    </dgm:pt>
    <dgm:pt modelId="{990DA868-56D8-44F9-9D16-36CB02DE7433}" type="pres">
      <dgm:prSet presAssocID="{77AA4DDA-46F2-40DA-8088-CEDEB80133CA}" presName="parentShp" presStyleLbl="node1" presStyleIdx="0" presStyleCnt="2">
        <dgm:presLayoutVars>
          <dgm:bulletEnabled val="1"/>
        </dgm:presLayoutVars>
      </dgm:prSet>
      <dgm:spPr/>
    </dgm:pt>
    <dgm:pt modelId="{DAB520DE-FFBB-4C2D-A175-40B40D06D41F}" type="pres">
      <dgm:prSet presAssocID="{77AA4DDA-46F2-40DA-8088-CEDEB80133CA}" presName="childShp" presStyleLbl="bgAccFollowNode1" presStyleIdx="0" presStyleCnt="2">
        <dgm:presLayoutVars>
          <dgm:bulletEnabled val="1"/>
        </dgm:presLayoutVars>
      </dgm:prSet>
      <dgm:spPr/>
    </dgm:pt>
    <dgm:pt modelId="{7718AF71-AB62-4561-972E-34DA433FEC8F}" type="pres">
      <dgm:prSet presAssocID="{CE938F3E-1D8B-496D-88A5-40B5709E9472}" presName="spacing" presStyleCnt="0"/>
      <dgm:spPr/>
    </dgm:pt>
    <dgm:pt modelId="{1D4EEA2C-32AB-4D0B-82BF-07F60D5AD337}" type="pres">
      <dgm:prSet presAssocID="{4A47AF08-B56B-45B4-A525-CCBEDE8438BD}" presName="linNode" presStyleCnt="0"/>
      <dgm:spPr/>
    </dgm:pt>
    <dgm:pt modelId="{A5C6F007-E210-468E-8118-F177E83AF1D5}" type="pres">
      <dgm:prSet presAssocID="{4A47AF08-B56B-45B4-A525-CCBEDE8438BD}" presName="parentShp" presStyleLbl="node1" presStyleIdx="1" presStyleCnt="2">
        <dgm:presLayoutVars>
          <dgm:bulletEnabled val="1"/>
        </dgm:presLayoutVars>
      </dgm:prSet>
      <dgm:spPr/>
    </dgm:pt>
    <dgm:pt modelId="{AECBC920-69EB-4CF9-BD5E-2327B32B740E}" type="pres">
      <dgm:prSet presAssocID="{4A47AF08-B56B-45B4-A525-CCBEDE8438B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730D36D-20AF-4740-867C-91C33F10C78F}" type="presOf" srcId="{D280C85F-9E38-4A60-90B0-C90AF399C924}" destId="{541E381F-2B03-44DE-AAC6-3E551AF7D715}" srcOrd="0" destOrd="0" presId="urn:microsoft.com/office/officeart/2005/8/layout/vList6"/>
    <dgm:cxn modelId="{21891595-B21C-4A9F-A88F-5C6A910083A1}" type="presOf" srcId="{77AA4DDA-46F2-40DA-8088-CEDEB80133CA}" destId="{990DA868-56D8-44F9-9D16-36CB02DE7433}" srcOrd="0" destOrd="0" presId="urn:microsoft.com/office/officeart/2005/8/layout/vList6"/>
    <dgm:cxn modelId="{851BCF9E-45CF-41D6-BB31-3A4341979B5B}" type="presOf" srcId="{3B0E25B5-D830-4B98-9C77-32BC268C1B89}" destId="{DAB520DE-FFBB-4C2D-A175-40B40D06D41F}" srcOrd="0" destOrd="0" presId="urn:microsoft.com/office/officeart/2005/8/layout/vList6"/>
    <dgm:cxn modelId="{4955CA9F-81A4-4AD2-A8CD-EAD5EC2C9FA5}" srcId="{D280C85F-9E38-4A60-90B0-C90AF399C924}" destId="{4A47AF08-B56B-45B4-A525-CCBEDE8438BD}" srcOrd="1" destOrd="0" parTransId="{4408A686-29FD-407F-BAE9-B6B59AF630B3}" sibTransId="{70DA370E-0EA8-411D-96C9-E63EB1108A77}"/>
    <dgm:cxn modelId="{07BAAAB0-6960-4AF6-97C2-1DEBBAB58D1D}" type="presOf" srcId="{4A47AF08-B56B-45B4-A525-CCBEDE8438BD}" destId="{A5C6F007-E210-468E-8118-F177E83AF1D5}" srcOrd="0" destOrd="0" presId="urn:microsoft.com/office/officeart/2005/8/layout/vList6"/>
    <dgm:cxn modelId="{C823DFBA-2250-4C3F-BA97-154AD2578394}" srcId="{77AA4DDA-46F2-40DA-8088-CEDEB80133CA}" destId="{3B0E25B5-D830-4B98-9C77-32BC268C1B89}" srcOrd="0" destOrd="0" parTransId="{AC7D07C0-7907-4C32-A78F-35D09A435711}" sibTransId="{0732CCDE-DE9E-4440-BE2E-427FAE2E5875}"/>
    <dgm:cxn modelId="{3DBA7FC3-A944-4757-8EDC-C119F33C27DF}" srcId="{4A47AF08-B56B-45B4-A525-CCBEDE8438BD}" destId="{6A1111B8-3345-41C0-BB6A-B3C1886DFBA4}" srcOrd="0" destOrd="0" parTransId="{304BA879-9EDB-4907-9E89-FCF228E2C6C3}" sibTransId="{38A0F1EF-D049-4BEE-84EE-A19B60EC03D3}"/>
    <dgm:cxn modelId="{B5A2D0D9-EF61-4761-9F21-022186F674C8}" srcId="{D280C85F-9E38-4A60-90B0-C90AF399C924}" destId="{77AA4DDA-46F2-40DA-8088-CEDEB80133CA}" srcOrd="0" destOrd="0" parTransId="{5F0826AB-2639-4676-A648-0305E9D59118}" sibTransId="{CE938F3E-1D8B-496D-88A5-40B5709E9472}"/>
    <dgm:cxn modelId="{239135ED-CABB-46B0-8FFB-EA4D975F601A}" type="presOf" srcId="{6A1111B8-3345-41C0-BB6A-B3C1886DFBA4}" destId="{AECBC920-69EB-4CF9-BD5E-2327B32B740E}" srcOrd="0" destOrd="0" presId="urn:microsoft.com/office/officeart/2005/8/layout/vList6"/>
    <dgm:cxn modelId="{5F4AE7C9-4E8B-41D0-8C53-8BE8AEB1511F}" type="presParOf" srcId="{541E381F-2B03-44DE-AAC6-3E551AF7D715}" destId="{8FE88079-6F6C-4526-A425-988DC23093C9}" srcOrd="0" destOrd="0" presId="urn:microsoft.com/office/officeart/2005/8/layout/vList6"/>
    <dgm:cxn modelId="{9C2142A7-337B-4FDB-8165-8F2D979FD065}" type="presParOf" srcId="{8FE88079-6F6C-4526-A425-988DC23093C9}" destId="{990DA868-56D8-44F9-9D16-36CB02DE7433}" srcOrd="0" destOrd="0" presId="urn:microsoft.com/office/officeart/2005/8/layout/vList6"/>
    <dgm:cxn modelId="{52C86ED6-366B-454F-AD37-266CE21BD03A}" type="presParOf" srcId="{8FE88079-6F6C-4526-A425-988DC23093C9}" destId="{DAB520DE-FFBB-4C2D-A175-40B40D06D41F}" srcOrd="1" destOrd="0" presId="urn:microsoft.com/office/officeart/2005/8/layout/vList6"/>
    <dgm:cxn modelId="{E901BC4C-4384-4DFF-BE5E-6F916E881D18}" type="presParOf" srcId="{541E381F-2B03-44DE-AAC6-3E551AF7D715}" destId="{7718AF71-AB62-4561-972E-34DA433FEC8F}" srcOrd="1" destOrd="0" presId="urn:microsoft.com/office/officeart/2005/8/layout/vList6"/>
    <dgm:cxn modelId="{01EAE7AA-3281-48C4-9923-A86E7D992E55}" type="presParOf" srcId="{541E381F-2B03-44DE-AAC6-3E551AF7D715}" destId="{1D4EEA2C-32AB-4D0B-82BF-07F60D5AD337}" srcOrd="2" destOrd="0" presId="urn:microsoft.com/office/officeart/2005/8/layout/vList6"/>
    <dgm:cxn modelId="{C994FAEB-34CF-4A99-AE9D-57E50424A982}" type="presParOf" srcId="{1D4EEA2C-32AB-4D0B-82BF-07F60D5AD337}" destId="{A5C6F007-E210-468E-8118-F177E83AF1D5}" srcOrd="0" destOrd="0" presId="urn:microsoft.com/office/officeart/2005/8/layout/vList6"/>
    <dgm:cxn modelId="{B56239A9-0F9A-4117-871F-D6E40C6F563C}" type="presParOf" srcId="{1D4EEA2C-32AB-4D0B-82BF-07F60D5AD337}" destId="{AECBC920-69EB-4CF9-BD5E-2327B32B74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651DC-9B80-4713-A1B2-FEBC0D989E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pt-BR"/>
        </a:p>
      </dgm:t>
    </dgm:pt>
    <dgm:pt modelId="{96898E9D-77E8-4361-BD20-F5DED64757E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Dificultava as transações mercantis</a:t>
          </a:r>
        </a:p>
      </dgm:t>
    </dgm:pt>
    <dgm:pt modelId="{35C926BE-C7D8-4442-8FA4-5AFCF4AEBAD4}" type="parTrans" cxnId="{86F83C00-9539-47E3-8FF0-1EEC17F54FBF}">
      <dgm:prSet/>
      <dgm:spPr/>
      <dgm:t>
        <a:bodyPr/>
        <a:lstStyle/>
        <a:p>
          <a:endParaRPr lang="pt-BR"/>
        </a:p>
      </dgm:t>
    </dgm:pt>
    <dgm:pt modelId="{2B96C85A-FF21-4CC4-81BF-78F34FC9D17F}" type="sibTrans" cxnId="{86F83C00-9539-47E3-8FF0-1EEC17F54FBF}">
      <dgm:prSet/>
      <dgm:spPr/>
      <dgm:t>
        <a:bodyPr/>
        <a:lstStyle/>
        <a:p>
          <a:endParaRPr lang="pt-BR"/>
        </a:p>
      </dgm:t>
    </dgm:pt>
    <dgm:pt modelId="{EB90E5A2-2CAA-417D-830A-95007A19711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Restringia o desenvolvimento de certos setores produtivos</a:t>
          </a:r>
        </a:p>
      </dgm:t>
    </dgm:pt>
    <dgm:pt modelId="{23542C8B-56AC-4797-8C95-1557171DB71B}" type="parTrans" cxnId="{893321A2-2889-4C0F-9763-912AFAE0E239}">
      <dgm:prSet/>
      <dgm:spPr/>
      <dgm:t>
        <a:bodyPr/>
        <a:lstStyle/>
        <a:p>
          <a:endParaRPr lang="pt-BR"/>
        </a:p>
      </dgm:t>
    </dgm:pt>
    <dgm:pt modelId="{B693D89F-6863-49A3-9E4F-B827C3B55083}" type="sibTrans" cxnId="{893321A2-2889-4C0F-9763-912AFAE0E239}">
      <dgm:prSet/>
      <dgm:spPr/>
      <dgm:t>
        <a:bodyPr/>
        <a:lstStyle/>
        <a:p>
          <a:endParaRPr lang="pt-BR"/>
        </a:p>
      </dgm:t>
    </dgm:pt>
    <dgm:pt modelId="{79E8648F-324C-4656-BC7E-20BA44EAB74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Entregava o comércio marítimo a um grupo de monopolistas privilegiados;</a:t>
          </a:r>
        </a:p>
      </dgm:t>
    </dgm:pt>
    <dgm:pt modelId="{001E4FE6-26C7-49C9-8856-8299204D60E9}" type="parTrans" cxnId="{AA07463C-3861-459D-802B-A7355B0CDF5D}">
      <dgm:prSet/>
      <dgm:spPr/>
      <dgm:t>
        <a:bodyPr/>
        <a:lstStyle/>
        <a:p>
          <a:endParaRPr lang="pt-BR"/>
        </a:p>
      </dgm:t>
    </dgm:pt>
    <dgm:pt modelId="{5B536429-0112-47BA-9F84-E25428E98813}" type="sibTrans" cxnId="{AA07463C-3861-459D-802B-A7355B0CDF5D}">
      <dgm:prSet/>
      <dgm:spPr/>
      <dgm:t>
        <a:bodyPr/>
        <a:lstStyle/>
        <a:p>
          <a:endParaRPr lang="pt-BR"/>
        </a:p>
      </dgm:t>
    </dgm:pt>
    <dgm:pt modelId="{105C85A2-4A78-4E64-8862-187B480E099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Confiscava para si parte considerável do excedente econômico produzido pelos indios.</a:t>
          </a:r>
        </a:p>
      </dgm:t>
    </dgm:pt>
    <dgm:pt modelId="{B250CC7D-1C32-4646-AD4A-791941797075}" type="parTrans" cxnId="{3D44FE05-B106-4D3A-B11B-14F0FD22BBDD}">
      <dgm:prSet/>
      <dgm:spPr/>
      <dgm:t>
        <a:bodyPr/>
        <a:lstStyle/>
        <a:p>
          <a:endParaRPr lang="pt-BR"/>
        </a:p>
      </dgm:t>
    </dgm:pt>
    <dgm:pt modelId="{292B25E4-6AA3-4AB0-9F71-EAB26ACBD615}" type="sibTrans" cxnId="{3D44FE05-B106-4D3A-B11B-14F0FD22BBDD}">
      <dgm:prSet/>
      <dgm:spPr/>
      <dgm:t>
        <a:bodyPr/>
        <a:lstStyle/>
        <a:p>
          <a:endParaRPr lang="pt-BR"/>
        </a:p>
      </dgm:t>
    </dgm:pt>
    <dgm:pt modelId="{23782B89-5132-487B-8259-467C5B3D6EBE}" type="pres">
      <dgm:prSet presAssocID="{452651DC-9B80-4713-A1B2-FEBC0D989E36}" presName="root" presStyleCnt="0">
        <dgm:presLayoutVars>
          <dgm:dir/>
          <dgm:resizeHandles val="exact"/>
        </dgm:presLayoutVars>
      </dgm:prSet>
      <dgm:spPr/>
    </dgm:pt>
    <dgm:pt modelId="{507DA1CA-89F3-4249-8463-D5C943479E5D}" type="pres">
      <dgm:prSet presAssocID="{96898E9D-77E8-4361-BD20-F5DED64757EB}" presName="compNode" presStyleCnt="0"/>
      <dgm:spPr/>
    </dgm:pt>
    <dgm:pt modelId="{6E0EDAEE-01DE-4A86-BF4D-C5B3B9A71610}" type="pres">
      <dgm:prSet presAssocID="{96898E9D-77E8-4361-BD20-F5DED64757EB}" presName="bgRect" presStyleLbl="bgShp" presStyleIdx="0" presStyleCnt="4"/>
      <dgm:spPr/>
    </dgm:pt>
    <dgm:pt modelId="{33CB6E20-F6DB-4C39-96D8-0D165D6635B6}" type="pres">
      <dgm:prSet presAssocID="{96898E9D-77E8-4361-BD20-F5DED64757E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l"/>
        </a:ext>
      </dgm:extLst>
    </dgm:pt>
    <dgm:pt modelId="{FE516A72-3CF9-48E3-8A0A-82C710BBB5C7}" type="pres">
      <dgm:prSet presAssocID="{96898E9D-77E8-4361-BD20-F5DED64757EB}" presName="spaceRect" presStyleCnt="0"/>
      <dgm:spPr/>
    </dgm:pt>
    <dgm:pt modelId="{4DC6D1FB-1073-49AB-9C86-D4E2035CDB45}" type="pres">
      <dgm:prSet presAssocID="{96898E9D-77E8-4361-BD20-F5DED64757EB}" presName="parTx" presStyleLbl="revTx" presStyleIdx="0" presStyleCnt="4">
        <dgm:presLayoutVars>
          <dgm:chMax val="0"/>
          <dgm:chPref val="0"/>
        </dgm:presLayoutVars>
      </dgm:prSet>
      <dgm:spPr/>
    </dgm:pt>
    <dgm:pt modelId="{2D6D6212-9FFF-4B35-BDBA-F5E285F90734}" type="pres">
      <dgm:prSet presAssocID="{2B96C85A-FF21-4CC4-81BF-78F34FC9D17F}" presName="sibTrans" presStyleCnt="0"/>
      <dgm:spPr/>
    </dgm:pt>
    <dgm:pt modelId="{1D91E709-717E-4BAF-B9AA-9D952B3846C8}" type="pres">
      <dgm:prSet presAssocID="{EB90E5A2-2CAA-417D-830A-95007A197110}" presName="compNode" presStyleCnt="0"/>
      <dgm:spPr/>
    </dgm:pt>
    <dgm:pt modelId="{2B140194-246B-4387-883B-DA43CEBD0DE8}" type="pres">
      <dgm:prSet presAssocID="{EB90E5A2-2CAA-417D-830A-95007A197110}" presName="bgRect" presStyleLbl="bgShp" presStyleIdx="1" presStyleCnt="4"/>
      <dgm:spPr/>
    </dgm:pt>
    <dgm:pt modelId="{B16E8A56-D313-4165-A226-E3C817D2EC0D}" type="pres">
      <dgm:prSet presAssocID="{EB90E5A2-2CAA-417D-830A-95007A19711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board"/>
        </a:ext>
      </dgm:extLst>
    </dgm:pt>
    <dgm:pt modelId="{822804AB-3374-4BB7-85DD-DB4261DAD47E}" type="pres">
      <dgm:prSet presAssocID="{EB90E5A2-2CAA-417D-830A-95007A197110}" presName="spaceRect" presStyleCnt="0"/>
      <dgm:spPr/>
    </dgm:pt>
    <dgm:pt modelId="{B14A2825-281C-4112-BEF9-D926F22980FB}" type="pres">
      <dgm:prSet presAssocID="{EB90E5A2-2CAA-417D-830A-95007A197110}" presName="parTx" presStyleLbl="revTx" presStyleIdx="1" presStyleCnt="4">
        <dgm:presLayoutVars>
          <dgm:chMax val="0"/>
          <dgm:chPref val="0"/>
        </dgm:presLayoutVars>
      </dgm:prSet>
      <dgm:spPr/>
    </dgm:pt>
    <dgm:pt modelId="{31763BC3-B756-47D1-ADC9-37877CDDBC1D}" type="pres">
      <dgm:prSet presAssocID="{B693D89F-6863-49A3-9E4F-B827C3B55083}" presName="sibTrans" presStyleCnt="0"/>
      <dgm:spPr/>
    </dgm:pt>
    <dgm:pt modelId="{F72A4F91-CDB2-4A6A-806E-2034831762E9}" type="pres">
      <dgm:prSet presAssocID="{79E8648F-324C-4656-BC7E-20BA44EAB746}" presName="compNode" presStyleCnt="0"/>
      <dgm:spPr/>
    </dgm:pt>
    <dgm:pt modelId="{982A8A1A-F289-4A8F-97E0-C12342EB7656}" type="pres">
      <dgm:prSet presAssocID="{79E8648F-324C-4656-BC7E-20BA44EAB746}" presName="bgRect" presStyleLbl="bgShp" presStyleIdx="2" presStyleCnt="4"/>
      <dgm:spPr/>
    </dgm:pt>
    <dgm:pt modelId="{D505E3D5-10D8-424B-80C8-D3B016FCEA1C}" type="pres">
      <dgm:prSet presAssocID="{79E8648F-324C-4656-BC7E-20BA44EAB74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"/>
        </a:ext>
      </dgm:extLst>
    </dgm:pt>
    <dgm:pt modelId="{42776369-9B21-404C-B16E-D5355503117F}" type="pres">
      <dgm:prSet presAssocID="{79E8648F-324C-4656-BC7E-20BA44EAB746}" presName="spaceRect" presStyleCnt="0"/>
      <dgm:spPr/>
    </dgm:pt>
    <dgm:pt modelId="{EA456A87-9316-450D-8468-CC46D6119CB9}" type="pres">
      <dgm:prSet presAssocID="{79E8648F-324C-4656-BC7E-20BA44EAB746}" presName="parTx" presStyleLbl="revTx" presStyleIdx="2" presStyleCnt="4">
        <dgm:presLayoutVars>
          <dgm:chMax val="0"/>
          <dgm:chPref val="0"/>
        </dgm:presLayoutVars>
      </dgm:prSet>
      <dgm:spPr/>
    </dgm:pt>
    <dgm:pt modelId="{35735CB3-0E08-4FD1-AEC9-57769DB75DB2}" type="pres">
      <dgm:prSet presAssocID="{5B536429-0112-47BA-9F84-E25428E98813}" presName="sibTrans" presStyleCnt="0"/>
      <dgm:spPr/>
    </dgm:pt>
    <dgm:pt modelId="{7D6B1C6E-FA78-49F0-8B09-878139B96667}" type="pres">
      <dgm:prSet presAssocID="{105C85A2-4A78-4E64-8862-187B480E099C}" presName="compNode" presStyleCnt="0"/>
      <dgm:spPr/>
    </dgm:pt>
    <dgm:pt modelId="{1CB0D4CB-3DD7-423A-9D71-575D41E12269}" type="pres">
      <dgm:prSet presAssocID="{105C85A2-4A78-4E64-8862-187B480E099C}" presName="bgRect" presStyleLbl="bgShp" presStyleIdx="3" presStyleCnt="4"/>
      <dgm:spPr/>
    </dgm:pt>
    <dgm:pt modelId="{79CD9146-FAE0-4386-9726-D9A417AAE85F}" type="pres">
      <dgm:prSet presAssocID="{105C85A2-4A78-4E64-8862-187B480E099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ectRatio"/>
        </a:ext>
      </dgm:extLst>
    </dgm:pt>
    <dgm:pt modelId="{709EA7AF-6C96-4956-B426-54BF20701454}" type="pres">
      <dgm:prSet presAssocID="{105C85A2-4A78-4E64-8862-187B480E099C}" presName="spaceRect" presStyleCnt="0"/>
      <dgm:spPr/>
    </dgm:pt>
    <dgm:pt modelId="{6545A55C-1DEF-4C73-8B52-5B129D3CA1E0}" type="pres">
      <dgm:prSet presAssocID="{105C85A2-4A78-4E64-8862-187B480E099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6F83C00-9539-47E3-8FF0-1EEC17F54FBF}" srcId="{452651DC-9B80-4713-A1B2-FEBC0D989E36}" destId="{96898E9D-77E8-4361-BD20-F5DED64757EB}" srcOrd="0" destOrd="0" parTransId="{35C926BE-C7D8-4442-8FA4-5AFCF4AEBAD4}" sibTransId="{2B96C85A-FF21-4CC4-81BF-78F34FC9D17F}"/>
    <dgm:cxn modelId="{3D44FE05-B106-4D3A-B11B-14F0FD22BBDD}" srcId="{452651DC-9B80-4713-A1B2-FEBC0D989E36}" destId="{105C85A2-4A78-4E64-8862-187B480E099C}" srcOrd="3" destOrd="0" parTransId="{B250CC7D-1C32-4646-AD4A-791941797075}" sibTransId="{292B25E4-6AA3-4AB0-9F71-EAB26ACBD615}"/>
    <dgm:cxn modelId="{1830650E-5684-4BEB-B202-ABED95EB8EB8}" type="presOf" srcId="{452651DC-9B80-4713-A1B2-FEBC0D989E36}" destId="{23782B89-5132-487B-8259-467C5B3D6EBE}" srcOrd="0" destOrd="0" presId="urn:microsoft.com/office/officeart/2018/2/layout/IconVerticalSolidList"/>
    <dgm:cxn modelId="{80D5F936-0C09-4756-A49E-7D4096E23F75}" type="presOf" srcId="{105C85A2-4A78-4E64-8862-187B480E099C}" destId="{6545A55C-1DEF-4C73-8B52-5B129D3CA1E0}" srcOrd="0" destOrd="0" presId="urn:microsoft.com/office/officeart/2018/2/layout/IconVerticalSolidList"/>
    <dgm:cxn modelId="{AA07463C-3861-459D-802B-A7355B0CDF5D}" srcId="{452651DC-9B80-4713-A1B2-FEBC0D989E36}" destId="{79E8648F-324C-4656-BC7E-20BA44EAB746}" srcOrd="2" destOrd="0" parTransId="{001E4FE6-26C7-49C9-8856-8299204D60E9}" sibTransId="{5B536429-0112-47BA-9F84-E25428E98813}"/>
    <dgm:cxn modelId="{2D44F784-0926-4066-9ABE-A2F32E54D175}" type="presOf" srcId="{96898E9D-77E8-4361-BD20-F5DED64757EB}" destId="{4DC6D1FB-1073-49AB-9C86-D4E2035CDB45}" srcOrd="0" destOrd="0" presId="urn:microsoft.com/office/officeart/2018/2/layout/IconVerticalSolidList"/>
    <dgm:cxn modelId="{893321A2-2889-4C0F-9763-912AFAE0E239}" srcId="{452651DC-9B80-4713-A1B2-FEBC0D989E36}" destId="{EB90E5A2-2CAA-417D-830A-95007A197110}" srcOrd="1" destOrd="0" parTransId="{23542C8B-56AC-4797-8C95-1557171DB71B}" sibTransId="{B693D89F-6863-49A3-9E4F-B827C3B55083}"/>
    <dgm:cxn modelId="{0AFEADBD-846B-4201-9D9C-E1A0F68362F4}" type="presOf" srcId="{EB90E5A2-2CAA-417D-830A-95007A197110}" destId="{B14A2825-281C-4112-BEF9-D926F22980FB}" srcOrd="0" destOrd="0" presId="urn:microsoft.com/office/officeart/2018/2/layout/IconVerticalSolidList"/>
    <dgm:cxn modelId="{EB6AA0DF-FA41-4844-B0B2-BA55F733F544}" type="presOf" srcId="{79E8648F-324C-4656-BC7E-20BA44EAB746}" destId="{EA456A87-9316-450D-8468-CC46D6119CB9}" srcOrd="0" destOrd="0" presId="urn:microsoft.com/office/officeart/2018/2/layout/IconVerticalSolidList"/>
    <dgm:cxn modelId="{4AC8F89D-2D6A-4DDA-89F4-47267420CF12}" type="presParOf" srcId="{23782B89-5132-487B-8259-467C5B3D6EBE}" destId="{507DA1CA-89F3-4249-8463-D5C943479E5D}" srcOrd="0" destOrd="0" presId="urn:microsoft.com/office/officeart/2018/2/layout/IconVerticalSolidList"/>
    <dgm:cxn modelId="{4A2E72E6-819F-4453-A32B-7166DC1E7FC9}" type="presParOf" srcId="{507DA1CA-89F3-4249-8463-D5C943479E5D}" destId="{6E0EDAEE-01DE-4A86-BF4D-C5B3B9A71610}" srcOrd="0" destOrd="0" presId="urn:microsoft.com/office/officeart/2018/2/layout/IconVerticalSolidList"/>
    <dgm:cxn modelId="{0D98901B-AA7C-4933-B598-62CA5AA0B07F}" type="presParOf" srcId="{507DA1CA-89F3-4249-8463-D5C943479E5D}" destId="{33CB6E20-F6DB-4C39-96D8-0D165D6635B6}" srcOrd="1" destOrd="0" presId="urn:microsoft.com/office/officeart/2018/2/layout/IconVerticalSolidList"/>
    <dgm:cxn modelId="{10993F9C-D438-4F7B-BDEF-D27484C5BB96}" type="presParOf" srcId="{507DA1CA-89F3-4249-8463-D5C943479E5D}" destId="{FE516A72-3CF9-48E3-8A0A-82C710BBB5C7}" srcOrd="2" destOrd="0" presId="urn:microsoft.com/office/officeart/2018/2/layout/IconVerticalSolidList"/>
    <dgm:cxn modelId="{09F1D1D5-95EC-4CDB-B21C-55AB6178ED5F}" type="presParOf" srcId="{507DA1CA-89F3-4249-8463-D5C943479E5D}" destId="{4DC6D1FB-1073-49AB-9C86-D4E2035CDB45}" srcOrd="3" destOrd="0" presId="urn:microsoft.com/office/officeart/2018/2/layout/IconVerticalSolidList"/>
    <dgm:cxn modelId="{AD7B2F8E-84EC-4FEC-9E4B-85A002881DC2}" type="presParOf" srcId="{23782B89-5132-487B-8259-467C5B3D6EBE}" destId="{2D6D6212-9FFF-4B35-BDBA-F5E285F90734}" srcOrd="1" destOrd="0" presId="urn:microsoft.com/office/officeart/2018/2/layout/IconVerticalSolidList"/>
    <dgm:cxn modelId="{AD810923-A2BF-40D3-B92D-4ED888DA4E8A}" type="presParOf" srcId="{23782B89-5132-487B-8259-467C5B3D6EBE}" destId="{1D91E709-717E-4BAF-B9AA-9D952B3846C8}" srcOrd="2" destOrd="0" presId="urn:microsoft.com/office/officeart/2018/2/layout/IconVerticalSolidList"/>
    <dgm:cxn modelId="{D9271876-D632-48BE-A065-FDE3902C35B4}" type="presParOf" srcId="{1D91E709-717E-4BAF-B9AA-9D952B3846C8}" destId="{2B140194-246B-4387-883B-DA43CEBD0DE8}" srcOrd="0" destOrd="0" presId="urn:microsoft.com/office/officeart/2018/2/layout/IconVerticalSolidList"/>
    <dgm:cxn modelId="{9F744B38-0DB3-4D4D-ACC0-8B779EF8A1C5}" type="presParOf" srcId="{1D91E709-717E-4BAF-B9AA-9D952B3846C8}" destId="{B16E8A56-D313-4165-A226-E3C817D2EC0D}" srcOrd="1" destOrd="0" presId="urn:microsoft.com/office/officeart/2018/2/layout/IconVerticalSolidList"/>
    <dgm:cxn modelId="{2478FB84-E77F-4B0B-9EB7-DF89C9A06330}" type="presParOf" srcId="{1D91E709-717E-4BAF-B9AA-9D952B3846C8}" destId="{822804AB-3374-4BB7-85DD-DB4261DAD47E}" srcOrd="2" destOrd="0" presId="urn:microsoft.com/office/officeart/2018/2/layout/IconVerticalSolidList"/>
    <dgm:cxn modelId="{39D8CAD3-F82A-4604-BFAA-E7E95D477E92}" type="presParOf" srcId="{1D91E709-717E-4BAF-B9AA-9D952B3846C8}" destId="{B14A2825-281C-4112-BEF9-D926F22980FB}" srcOrd="3" destOrd="0" presId="urn:microsoft.com/office/officeart/2018/2/layout/IconVerticalSolidList"/>
    <dgm:cxn modelId="{E63061BD-59C3-4409-B0C1-EA733E263C4B}" type="presParOf" srcId="{23782B89-5132-487B-8259-467C5B3D6EBE}" destId="{31763BC3-B756-47D1-ADC9-37877CDDBC1D}" srcOrd="3" destOrd="0" presId="urn:microsoft.com/office/officeart/2018/2/layout/IconVerticalSolidList"/>
    <dgm:cxn modelId="{B2AD6CA2-AB70-4ED3-B78E-0A1A3DEF8B33}" type="presParOf" srcId="{23782B89-5132-487B-8259-467C5B3D6EBE}" destId="{F72A4F91-CDB2-4A6A-806E-2034831762E9}" srcOrd="4" destOrd="0" presId="urn:microsoft.com/office/officeart/2018/2/layout/IconVerticalSolidList"/>
    <dgm:cxn modelId="{1D0051CA-CCA1-4170-B672-91EACF95284B}" type="presParOf" srcId="{F72A4F91-CDB2-4A6A-806E-2034831762E9}" destId="{982A8A1A-F289-4A8F-97E0-C12342EB7656}" srcOrd="0" destOrd="0" presId="urn:microsoft.com/office/officeart/2018/2/layout/IconVerticalSolidList"/>
    <dgm:cxn modelId="{E3BCFF50-FEDA-48C0-B0C1-0CC6E9FC8375}" type="presParOf" srcId="{F72A4F91-CDB2-4A6A-806E-2034831762E9}" destId="{D505E3D5-10D8-424B-80C8-D3B016FCEA1C}" srcOrd="1" destOrd="0" presId="urn:microsoft.com/office/officeart/2018/2/layout/IconVerticalSolidList"/>
    <dgm:cxn modelId="{B2EB7E4B-E5DA-46FA-A7E0-192068A7C4A7}" type="presParOf" srcId="{F72A4F91-CDB2-4A6A-806E-2034831762E9}" destId="{42776369-9B21-404C-B16E-D5355503117F}" srcOrd="2" destOrd="0" presId="urn:microsoft.com/office/officeart/2018/2/layout/IconVerticalSolidList"/>
    <dgm:cxn modelId="{37C92D0B-63D6-49F3-A9D8-7679B5D53FF7}" type="presParOf" srcId="{F72A4F91-CDB2-4A6A-806E-2034831762E9}" destId="{EA456A87-9316-450D-8468-CC46D6119CB9}" srcOrd="3" destOrd="0" presId="urn:microsoft.com/office/officeart/2018/2/layout/IconVerticalSolidList"/>
    <dgm:cxn modelId="{D04D84FE-0767-44D0-AC11-E841F07C77BF}" type="presParOf" srcId="{23782B89-5132-487B-8259-467C5B3D6EBE}" destId="{35735CB3-0E08-4FD1-AEC9-57769DB75DB2}" srcOrd="5" destOrd="0" presId="urn:microsoft.com/office/officeart/2018/2/layout/IconVerticalSolidList"/>
    <dgm:cxn modelId="{C1697DA2-5CB7-4136-A09E-DD81222C5E16}" type="presParOf" srcId="{23782B89-5132-487B-8259-467C5B3D6EBE}" destId="{7D6B1C6E-FA78-49F0-8B09-878139B96667}" srcOrd="6" destOrd="0" presId="urn:microsoft.com/office/officeart/2018/2/layout/IconVerticalSolidList"/>
    <dgm:cxn modelId="{89FDC8DA-88EA-456E-BBAF-DB0AFAD10B87}" type="presParOf" srcId="{7D6B1C6E-FA78-49F0-8B09-878139B96667}" destId="{1CB0D4CB-3DD7-423A-9D71-575D41E12269}" srcOrd="0" destOrd="0" presId="urn:microsoft.com/office/officeart/2018/2/layout/IconVerticalSolidList"/>
    <dgm:cxn modelId="{051C5CEF-63EA-49B6-BB27-81CC2D89A3ED}" type="presParOf" srcId="{7D6B1C6E-FA78-49F0-8B09-878139B96667}" destId="{79CD9146-FAE0-4386-9726-D9A417AAE85F}" srcOrd="1" destOrd="0" presId="urn:microsoft.com/office/officeart/2018/2/layout/IconVerticalSolidList"/>
    <dgm:cxn modelId="{B94C697C-6042-42B1-8CAE-F75BA9F4B75C}" type="presParOf" srcId="{7D6B1C6E-FA78-49F0-8B09-878139B96667}" destId="{709EA7AF-6C96-4956-B426-54BF20701454}" srcOrd="2" destOrd="0" presId="urn:microsoft.com/office/officeart/2018/2/layout/IconVerticalSolidList"/>
    <dgm:cxn modelId="{693F3650-E9D2-4CBD-BAD9-5E19F963CCC4}" type="presParOf" srcId="{7D6B1C6E-FA78-49F0-8B09-878139B96667}" destId="{6545A55C-1DEF-4C73-8B52-5B129D3CA1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40BC7B-8F4A-46B6-A6B7-552C7E48F61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285C25-0332-4F5A-95F2-669538D3439A}">
      <dgm:prSet/>
      <dgm:spPr/>
      <dgm:t>
        <a:bodyPr/>
        <a:lstStyle/>
        <a:p>
          <a:r>
            <a:rPr lang="pt-BR"/>
            <a:t>Em 1808, D. João decretou a liberação da atividade industrial no Brasil, permitindo a instalação de fábricas. Entretanto, a abertura dos portos e a assinatura do tratado de 1810 com a Inglaterra tornaram impraticável o desenvolvimento da industrialização  no Brasil. </a:t>
          </a:r>
          <a:endParaRPr lang="en-US"/>
        </a:p>
      </dgm:t>
    </dgm:pt>
    <dgm:pt modelId="{6F4024E3-7971-431C-987C-46F888A8E7B6}" type="parTrans" cxnId="{9D2EF4BC-F932-4AB4-88A0-0F871B44FD1B}">
      <dgm:prSet/>
      <dgm:spPr/>
      <dgm:t>
        <a:bodyPr/>
        <a:lstStyle/>
        <a:p>
          <a:endParaRPr lang="en-US"/>
        </a:p>
      </dgm:t>
    </dgm:pt>
    <dgm:pt modelId="{45DCEE7C-B9D0-45D2-A797-FBED6A738B78}" type="sibTrans" cxnId="{9D2EF4BC-F932-4AB4-88A0-0F871B44FD1B}">
      <dgm:prSet/>
      <dgm:spPr/>
      <dgm:t>
        <a:bodyPr/>
        <a:lstStyle/>
        <a:p>
          <a:endParaRPr lang="en-US"/>
        </a:p>
      </dgm:t>
    </dgm:pt>
    <dgm:pt modelId="{B95375B5-30E1-4B7D-AC3E-373E7766D29D}">
      <dgm:prSet/>
      <dgm:spPr/>
      <dgm:t>
        <a:bodyPr/>
        <a:lstStyle/>
        <a:p>
          <a:r>
            <a:rPr lang="pt-BR"/>
            <a:t>Era impossível concorrer com a Inglaterra. Faltavam. Por exemplo, capital para investir em máquinas, mão de obra especializada e tecnológica industrial.</a:t>
          </a:r>
          <a:endParaRPr lang="en-US"/>
        </a:p>
      </dgm:t>
    </dgm:pt>
    <dgm:pt modelId="{0F3AA987-115A-4239-B3D2-CEAF7EFE0B5C}" type="parTrans" cxnId="{E3A3EE30-8FE8-4ECE-95B6-48C32278917D}">
      <dgm:prSet/>
      <dgm:spPr/>
      <dgm:t>
        <a:bodyPr/>
        <a:lstStyle/>
        <a:p>
          <a:endParaRPr lang="en-US"/>
        </a:p>
      </dgm:t>
    </dgm:pt>
    <dgm:pt modelId="{9BBA5118-A6C3-4A02-BC54-5DF912629D53}" type="sibTrans" cxnId="{E3A3EE30-8FE8-4ECE-95B6-48C32278917D}">
      <dgm:prSet/>
      <dgm:spPr/>
      <dgm:t>
        <a:bodyPr/>
        <a:lstStyle/>
        <a:p>
          <a:endParaRPr lang="en-US"/>
        </a:p>
      </dgm:t>
    </dgm:pt>
    <dgm:pt modelId="{2E633088-8328-4CBA-AFB7-EEFC6CA719E6}">
      <dgm:prSet/>
      <dgm:spPr/>
      <dgm:t>
        <a:bodyPr/>
        <a:lstStyle/>
        <a:p>
          <a:r>
            <a:rPr lang="pt-BR"/>
            <a:t>Além disso, os ingleses de tudo faziam para impedir a industrialização do Brasil, pois não queriam perder nosso mercado interno.</a:t>
          </a:r>
          <a:endParaRPr lang="en-US"/>
        </a:p>
      </dgm:t>
    </dgm:pt>
    <dgm:pt modelId="{A388C7C1-E641-4EFB-868F-7A562C64C083}" type="parTrans" cxnId="{0B1D1BC8-A960-4A38-90DC-A77BA6779D12}">
      <dgm:prSet/>
      <dgm:spPr/>
      <dgm:t>
        <a:bodyPr/>
        <a:lstStyle/>
        <a:p>
          <a:endParaRPr lang="en-US"/>
        </a:p>
      </dgm:t>
    </dgm:pt>
    <dgm:pt modelId="{8088A42E-291A-4FF2-A75E-F473049F45D2}" type="sibTrans" cxnId="{0B1D1BC8-A960-4A38-90DC-A77BA6779D12}">
      <dgm:prSet/>
      <dgm:spPr/>
      <dgm:t>
        <a:bodyPr/>
        <a:lstStyle/>
        <a:p>
          <a:endParaRPr lang="en-US"/>
        </a:p>
      </dgm:t>
    </dgm:pt>
    <dgm:pt modelId="{DDCFE115-778F-4C25-BB8E-2C2E8E4841BA}" type="pres">
      <dgm:prSet presAssocID="{AA40BC7B-8F4A-46B6-A6B7-552C7E48F614}" presName="linear" presStyleCnt="0">
        <dgm:presLayoutVars>
          <dgm:animLvl val="lvl"/>
          <dgm:resizeHandles val="exact"/>
        </dgm:presLayoutVars>
      </dgm:prSet>
      <dgm:spPr/>
    </dgm:pt>
    <dgm:pt modelId="{4620BE76-6581-4218-B917-3187FED0A0A2}" type="pres">
      <dgm:prSet presAssocID="{A4285C25-0332-4F5A-95F2-669538D3439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D6C650-804B-4226-869A-ABF6A6C8DF2F}" type="pres">
      <dgm:prSet presAssocID="{45DCEE7C-B9D0-45D2-A797-FBED6A738B78}" presName="spacer" presStyleCnt="0"/>
      <dgm:spPr/>
    </dgm:pt>
    <dgm:pt modelId="{F46BADB6-2EB7-4BFA-BA3A-B604D213A797}" type="pres">
      <dgm:prSet presAssocID="{B95375B5-30E1-4B7D-AC3E-373E7766D2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F38666-BAC3-4308-86F0-CBD0E2224698}" type="pres">
      <dgm:prSet presAssocID="{9BBA5118-A6C3-4A02-BC54-5DF912629D53}" presName="spacer" presStyleCnt="0"/>
      <dgm:spPr/>
    </dgm:pt>
    <dgm:pt modelId="{3D83C129-14AD-490C-BBFE-B367F0AEF37E}" type="pres">
      <dgm:prSet presAssocID="{2E633088-8328-4CBA-AFB7-EEFC6CA719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A3EE30-8FE8-4ECE-95B6-48C32278917D}" srcId="{AA40BC7B-8F4A-46B6-A6B7-552C7E48F614}" destId="{B95375B5-30E1-4B7D-AC3E-373E7766D29D}" srcOrd="1" destOrd="0" parTransId="{0F3AA987-115A-4239-B3D2-CEAF7EFE0B5C}" sibTransId="{9BBA5118-A6C3-4A02-BC54-5DF912629D53}"/>
    <dgm:cxn modelId="{6D6FFF5C-C1DD-4CEA-9A5B-E6517BAAF305}" type="presOf" srcId="{B95375B5-30E1-4B7D-AC3E-373E7766D29D}" destId="{F46BADB6-2EB7-4BFA-BA3A-B604D213A797}" srcOrd="0" destOrd="0" presId="urn:microsoft.com/office/officeart/2005/8/layout/vList2"/>
    <dgm:cxn modelId="{0EFB7543-FE6C-4FC8-B229-77AFCA29F8E6}" type="presOf" srcId="{AA40BC7B-8F4A-46B6-A6B7-552C7E48F614}" destId="{DDCFE115-778F-4C25-BB8E-2C2E8E4841BA}" srcOrd="0" destOrd="0" presId="urn:microsoft.com/office/officeart/2005/8/layout/vList2"/>
    <dgm:cxn modelId="{B7E9F571-72A7-454A-AB87-D7CA61F9072D}" type="presOf" srcId="{A4285C25-0332-4F5A-95F2-669538D3439A}" destId="{4620BE76-6581-4218-B917-3187FED0A0A2}" srcOrd="0" destOrd="0" presId="urn:microsoft.com/office/officeart/2005/8/layout/vList2"/>
    <dgm:cxn modelId="{750FC7A7-3C93-4346-B60E-69A90C366DF1}" type="presOf" srcId="{2E633088-8328-4CBA-AFB7-EEFC6CA719E6}" destId="{3D83C129-14AD-490C-BBFE-B367F0AEF37E}" srcOrd="0" destOrd="0" presId="urn:microsoft.com/office/officeart/2005/8/layout/vList2"/>
    <dgm:cxn modelId="{9D2EF4BC-F932-4AB4-88A0-0F871B44FD1B}" srcId="{AA40BC7B-8F4A-46B6-A6B7-552C7E48F614}" destId="{A4285C25-0332-4F5A-95F2-669538D3439A}" srcOrd="0" destOrd="0" parTransId="{6F4024E3-7971-431C-987C-46F888A8E7B6}" sibTransId="{45DCEE7C-B9D0-45D2-A797-FBED6A738B78}"/>
    <dgm:cxn modelId="{0B1D1BC8-A960-4A38-90DC-A77BA6779D12}" srcId="{AA40BC7B-8F4A-46B6-A6B7-552C7E48F614}" destId="{2E633088-8328-4CBA-AFB7-EEFC6CA719E6}" srcOrd="2" destOrd="0" parTransId="{A388C7C1-E641-4EFB-868F-7A562C64C083}" sibTransId="{8088A42E-291A-4FF2-A75E-F473049F45D2}"/>
    <dgm:cxn modelId="{81A5889D-4724-45F6-BBAB-32E4F3713EEA}" type="presParOf" srcId="{DDCFE115-778F-4C25-BB8E-2C2E8E4841BA}" destId="{4620BE76-6581-4218-B917-3187FED0A0A2}" srcOrd="0" destOrd="0" presId="urn:microsoft.com/office/officeart/2005/8/layout/vList2"/>
    <dgm:cxn modelId="{2AE34D4B-2816-4C36-95E0-59AE62A6CCAE}" type="presParOf" srcId="{DDCFE115-778F-4C25-BB8E-2C2E8E4841BA}" destId="{6FD6C650-804B-4226-869A-ABF6A6C8DF2F}" srcOrd="1" destOrd="0" presId="urn:microsoft.com/office/officeart/2005/8/layout/vList2"/>
    <dgm:cxn modelId="{EBD88706-422A-4D25-8AC6-9AFD2DC99CD2}" type="presParOf" srcId="{DDCFE115-778F-4C25-BB8E-2C2E8E4841BA}" destId="{F46BADB6-2EB7-4BFA-BA3A-B604D213A797}" srcOrd="2" destOrd="0" presId="urn:microsoft.com/office/officeart/2005/8/layout/vList2"/>
    <dgm:cxn modelId="{3E97B495-672E-4109-8B6E-9739B19F3998}" type="presParOf" srcId="{DDCFE115-778F-4C25-BB8E-2C2E8E4841BA}" destId="{08F38666-BAC3-4308-86F0-CBD0E2224698}" srcOrd="3" destOrd="0" presId="urn:microsoft.com/office/officeart/2005/8/layout/vList2"/>
    <dgm:cxn modelId="{DD2B2B51-6DF3-43F6-89DC-51408E59B005}" type="presParOf" srcId="{DDCFE115-778F-4C25-BB8E-2C2E8E4841BA}" destId="{3D83C129-14AD-490C-BBFE-B367F0AEF3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520DE-FFBB-4C2D-A175-40B40D06D41F}">
      <dsp:nvSpPr>
        <dsp:cNvPr id="0" name=""/>
        <dsp:cNvSpPr/>
      </dsp:nvSpPr>
      <dsp:spPr>
        <a:xfrm>
          <a:off x="2885439" y="499"/>
          <a:ext cx="4328160" cy="1948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Donos da industria tinham interesse em vender seus produtos a todos os mercados do mundo. Mas, para isso era preciso haver mercados livres. O monopólio comercial impedia a liberdade de comércio, uma vez que somente a metrópole podia explorar o mercado da colônia.</a:t>
          </a:r>
        </a:p>
      </dsp:txBody>
      <dsp:txXfrm>
        <a:off x="2885439" y="244099"/>
        <a:ext cx="3597360" cy="1461601"/>
      </dsp:txXfrm>
    </dsp:sp>
    <dsp:sp modelId="{990DA868-56D8-44F9-9D16-36CB02DE7433}">
      <dsp:nvSpPr>
        <dsp:cNvPr id="0" name=""/>
        <dsp:cNvSpPr/>
      </dsp:nvSpPr>
      <dsp:spPr>
        <a:xfrm>
          <a:off x="0" y="499"/>
          <a:ext cx="2885440" cy="19488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Contra o monopólio comercial</a:t>
          </a:r>
        </a:p>
      </dsp:txBody>
      <dsp:txXfrm>
        <a:off x="95133" y="95632"/>
        <a:ext cx="2695174" cy="1758535"/>
      </dsp:txXfrm>
    </dsp:sp>
    <dsp:sp modelId="{AECBC920-69EB-4CF9-BD5E-2327B32B740E}">
      <dsp:nvSpPr>
        <dsp:cNvPr id="0" name=""/>
        <dsp:cNvSpPr/>
      </dsp:nvSpPr>
      <dsp:spPr>
        <a:xfrm>
          <a:off x="2885439" y="2144181"/>
          <a:ext cx="4328160" cy="1948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O capitalismo industrial rejeitava a escravidão pois, não recebendo salário por seu trabalho, o escravo não tinha condições  de integrar o mercado consumidor. O capitalismo industrial defendia o trabalho assalariado para que se ampliasse o mercado consumidor.</a:t>
          </a:r>
        </a:p>
      </dsp:txBody>
      <dsp:txXfrm>
        <a:off x="2885439" y="2387781"/>
        <a:ext cx="3597360" cy="1461601"/>
      </dsp:txXfrm>
    </dsp:sp>
    <dsp:sp modelId="{A5C6F007-E210-468E-8118-F177E83AF1D5}">
      <dsp:nvSpPr>
        <dsp:cNvPr id="0" name=""/>
        <dsp:cNvSpPr/>
      </dsp:nvSpPr>
      <dsp:spPr>
        <a:xfrm>
          <a:off x="0" y="2144181"/>
          <a:ext cx="2885440" cy="19488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Contra o trabalho escravo</a:t>
          </a:r>
        </a:p>
      </dsp:txBody>
      <dsp:txXfrm>
        <a:off x="95133" y="2239314"/>
        <a:ext cx="2695174" cy="1758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DAEE-01DE-4A86-BF4D-C5B3B9A71610}">
      <dsp:nvSpPr>
        <dsp:cNvPr id="0" name=""/>
        <dsp:cNvSpPr/>
      </dsp:nvSpPr>
      <dsp:spPr>
        <a:xfrm>
          <a:off x="0" y="1698"/>
          <a:ext cx="7213600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B6E20-F6DB-4C39-96D8-0D165D6635B6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6D1FB-1073-49AB-9C86-D4E2035CDB45}">
      <dsp:nvSpPr>
        <dsp:cNvPr id="0" name=""/>
        <dsp:cNvSpPr/>
      </dsp:nvSpPr>
      <dsp:spPr>
        <a:xfrm>
          <a:off x="994536" y="1698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Dificultava as transações mercantis</a:t>
          </a:r>
        </a:p>
      </dsp:txBody>
      <dsp:txXfrm>
        <a:off x="994536" y="1698"/>
        <a:ext cx="6219063" cy="861070"/>
      </dsp:txXfrm>
    </dsp:sp>
    <dsp:sp modelId="{2B140194-246B-4387-883B-DA43CEBD0DE8}">
      <dsp:nvSpPr>
        <dsp:cNvPr id="0" name=""/>
        <dsp:cNvSpPr/>
      </dsp:nvSpPr>
      <dsp:spPr>
        <a:xfrm>
          <a:off x="0" y="1078036"/>
          <a:ext cx="7213600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E8A56-D313-4165-A226-E3C817D2EC0D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A2825-281C-4112-BEF9-D926F22980FB}">
      <dsp:nvSpPr>
        <dsp:cNvPr id="0" name=""/>
        <dsp:cNvSpPr/>
      </dsp:nvSpPr>
      <dsp:spPr>
        <a:xfrm>
          <a:off x="994536" y="1078036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Restringia o desenvolvimento de certos setores produtivos</a:t>
          </a:r>
        </a:p>
      </dsp:txBody>
      <dsp:txXfrm>
        <a:off x="994536" y="1078036"/>
        <a:ext cx="6219063" cy="861070"/>
      </dsp:txXfrm>
    </dsp:sp>
    <dsp:sp modelId="{982A8A1A-F289-4A8F-97E0-C12342EB7656}">
      <dsp:nvSpPr>
        <dsp:cNvPr id="0" name=""/>
        <dsp:cNvSpPr/>
      </dsp:nvSpPr>
      <dsp:spPr>
        <a:xfrm>
          <a:off x="0" y="2154374"/>
          <a:ext cx="7213600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5E3D5-10D8-424B-80C8-D3B016FCEA1C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56A87-9316-450D-8468-CC46D6119CB9}">
      <dsp:nvSpPr>
        <dsp:cNvPr id="0" name=""/>
        <dsp:cNvSpPr/>
      </dsp:nvSpPr>
      <dsp:spPr>
        <a:xfrm>
          <a:off x="994536" y="2154374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Entregava o comércio marítimo a um grupo de monopolistas privilegiados;</a:t>
          </a:r>
        </a:p>
      </dsp:txBody>
      <dsp:txXfrm>
        <a:off x="994536" y="2154374"/>
        <a:ext cx="6219063" cy="861070"/>
      </dsp:txXfrm>
    </dsp:sp>
    <dsp:sp modelId="{1CB0D4CB-3DD7-423A-9D71-575D41E12269}">
      <dsp:nvSpPr>
        <dsp:cNvPr id="0" name=""/>
        <dsp:cNvSpPr/>
      </dsp:nvSpPr>
      <dsp:spPr>
        <a:xfrm>
          <a:off x="0" y="3230712"/>
          <a:ext cx="7213600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9146-FAE0-4386-9726-D9A417AAE85F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5A55C-1DEF-4C73-8B52-5B129D3CA1E0}">
      <dsp:nvSpPr>
        <dsp:cNvPr id="0" name=""/>
        <dsp:cNvSpPr/>
      </dsp:nvSpPr>
      <dsp:spPr>
        <a:xfrm>
          <a:off x="994536" y="3230712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Confiscava para si parte considerável do excedente econômico produzido pelos indios.</a:t>
          </a:r>
        </a:p>
      </dsp:txBody>
      <dsp:txXfrm>
        <a:off x="994536" y="3230712"/>
        <a:ext cx="6219063" cy="86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0BE76-6581-4218-B917-3187FED0A0A2}">
      <dsp:nvSpPr>
        <dsp:cNvPr id="0" name=""/>
        <dsp:cNvSpPr/>
      </dsp:nvSpPr>
      <dsp:spPr>
        <a:xfrm>
          <a:off x="0" y="84990"/>
          <a:ext cx="4971603" cy="1572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Em 1808, D. João decretou a liberação da atividade industrial no Brasil, permitindo a instalação de fábricas. Entretanto, a abertura dos portos e a assinatura do tratado de 1810 com a Inglaterra tornaram impraticável o desenvolvimento da industrialização  no Brasil. </a:t>
          </a:r>
          <a:endParaRPr lang="en-US" sz="1600" kern="1200"/>
        </a:p>
      </dsp:txBody>
      <dsp:txXfrm>
        <a:off x="76762" y="161752"/>
        <a:ext cx="4818079" cy="1418956"/>
      </dsp:txXfrm>
    </dsp:sp>
    <dsp:sp modelId="{F46BADB6-2EB7-4BFA-BA3A-B604D213A797}">
      <dsp:nvSpPr>
        <dsp:cNvPr id="0" name=""/>
        <dsp:cNvSpPr/>
      </dsp:nvSpPr>
      <dsp:spPr>
        <a:xfrm>
          <a:off x="0" y="1703550"/>
          <a:ext cx="4971603" cy="157248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Era impossível concorrer com a Inglaterra. Faltavam. Por exemplo, capital para investir em máquinas, mão de obra especializada e tecnológica industrial.</a:t>
          </a:r>
          <a:endParaRPr lang="en-US" sz="1600" kern="1200"/>
        </a:p>
      </dsp:txBody>
      <dsp:txXfrm>
        <a:off x="76762" y="1780312"/>
        <a:ext cx="4818079" cy="1418956"/>
      </dsp:txXfrm>
    </dsp:sp>
    <dsp:sp modelId="{3D83C129-14AD-490C-BBFE-B367F0AEF37E}">
      <dsp:nvSpPr>
        <dsp:cNvPr id="0" name=""/>
        <dsp:cNvSpPr/>
      </dsp:nvSpPr>
      <dsp:spPr>
        <a:xfrm>
          <a:off x="0" y="3322110"/>
          <a:ext cx="4971603" cy="157248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Além disso, os ingleses de tudo faziam para impedir a industrialização do Brasil, pois não queriam perder nosso mercado interno.</a:t>
          </a:r>
          <a:endParaRPr lang="en-US" sz="1600" kern="1200"/>
        </a:p>
      </dsp:txBody>
      <dsp:txXfrm>
        <a:off x="76762" y="3398872"/>
        <a:ext cx="4818079" cy="1418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8FAE5-82ED-4EB3-8785-D13BB7016B47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9518C-277D-40A5-9E59-AD0496581A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71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9518C-277D-40A5-9E59-AD0496581A5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43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97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76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55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829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47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91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66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07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50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62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16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71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1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06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03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20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60432" cy="18288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Independência do Brasil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</a:t>
            </a:r>
            <a:r>
              <a:rPr lang="pt-BR"/>
              <a:t>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Domínio Francês sobre a Espanha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A luta pela independência das colônias espanholas teve como causa política imediata a ocupação do trono espanhol por </a:t>
            </a:r>
            <a:r>
              <a:rPr lang="pt-BR"/>
              <a:t>José Bonaparte</a:t>
            </a:r>
            <a:r>
              <a:rPr lang="pt-BR" dirty="0"/>
              <a:t>, irmão de Napoleão, Empenhados na luta contra o governante francês</a:t>
            </a:r>
            <a:r>
              <a:rPr lang="pt-BR"/>
              <a:t>, os espanhóis enfraqueceram a administração colonial. </a:t>
            </a:r>
            <a:r>
              <a:rPr lang="pt-BR" dirty="0"/>
              <a:t>Aproveitando-se desse momento, a elite colonial deu inicio às lutas pela independência.</a:t>
            </a: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 dirty="0"/>
              <a:t>Lutas  pela independência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52215" y="2160589"/>
            <a:ext cx="2201035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De 1811 e 1828, diversas colônias da America espanhola foram conquistando sua independência por meio de revoltas emancipacionistas.</a:t>
            </a:r>
          </a:p>
          <a:p>
            <a:pPr>
              <a:lnSpc>
                <a:spcPct val="90000"/>
              </a:lnSpc>
            </a:pPr>
            <a:r>
              <a:rPr lang="pt-BR" sz="1300"/>
              <a:t>Entre os lideres das revoltas destacam se </a:t>
            </a:r>
            <a:r>
              <a:rPr lang="pt-BR" sz="1300" err="1"/>
              <a:t>Simón</a:t>
            </a:r>
            <a:r>
              <a:rPr lang="pt-BR" sz="1300"/>
              <a:t> </a:t>
            </a:r>
            <a:r>
              <a:rPr lang="pt-BR" sz="1300" err="1"/>
              <a:t>Bolivar</a:t>
            </a:r>
            <a:r>
              <a:rPr lang="pt-BR" sz="1300"/>
              <a:t> (1783 – 1830), considerando o libertador da Venezuela, da Colômbia do Equador e da </a:t>
            </a:r>
            <a:r>
              <a:rPr lang="pt-BR" sz="1300" err="1"/>
              <a:t>Bolivia</a:t>
            </a:r>
            <a:r>
              <a:rPr lang="pt-BR" sz="1300"/>
              <a:t>, e </a:t>
            </a:r>
            <a:r>
              <a:rPr lang="pt-BR" sz="1300" err="1"/>
              <a:t>San</a:t>
            </a:r>
            <a:r>
              <a:rPr lang="pt-BR" sz="1300"/>
              <a:t> Martín 1778 – 1850, considerado o libertador da Argentina, do Chile e do Peru.</a:t>
            </a:r>
          </a:p>
        </p:txBody>
      </p:sp>
      <p:pic>
        <p:nvPicPr>
          <p:cNvPr id="18434" name="Picture 2" descr="http://2.bp.blogspot.com/_nWBcLIzST6Q/TE9xS1FFTkI/AAAAAAAABOY/UayyvnbZzVg/s1600/san-martin-y-bolivar.jpg"/>
          <p:cNvPicPr>
            <a:picLocks noChangeAspect="1" noChangeArrowheads="1"/>
          </p:cNvPicPr>
          <p:nvPr/>
        </p:nvPicPr>
        <p:blipFill rotWithShape="1">
          <a:blip r:embed="rId2" cstate="print"/>
          <a:srcRect l="9461" r="21391" b="1"/>
          <a:stretch/>
        </p:blipFill>
        <p:spPr bwMode="auto">
          <a:xfrm>
            <a:off x="508000" y="2159331"/>
            <a:ext cx="4067572" cy="388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300"/>
              <a:t>O sonho de Bolívar: a unificação do Continente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General </a:t>
            </a:r>
            <a:r>
              <a:rPr lang="pt-BR" sz="1500" err="1"/>
              <a:t>Simón</a:t>
            </a:r>
            <a:r>
              <a:rPr lang="pt-BR" sz="1500"/>
              <a:t> </a:t>
            </a:r>
            <a:r>
              <a:rPr lang="pt-BR" sz="1500" err="1"/>
              <a:t>Bolivar</a:t>
            </a:r>
            <a:r>
              <a:rPr lang="pt-BR" sz="1500"/>
              <a:t> considerado grande orador e escritor, tinha o sonho de ter uma grande confederação política. Pretendia construir a Grande Colômbia.</a:t>
            </a:r>
          </a:p>
          <a:p>
            <a:pPr>
              <a:lnSpc>
                <a:spcPct val="90000"/>
              </a:lnSpc>
            </a:pPr>
            <a:r>
              <a:rPr lang="pt-BR" sz="1500"/>
              <a:t>Mas os planos de unificação não vingaram  e explodiram uma serie de guerra civis, ainda vivo ele viu a fragmentação da idealizada confederação dos Estados Sul-americanos.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343" r="47343" b="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/>
              <a:t>Interesses de ingleses e norte-americanos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Inglaterra tinha interesses da emancipação dos países latinos pois criavam novos mercados consumidores.</a:t>
            </a:r>
          </a:p>
          <a:p>
            <a:pPr>
              <a:lnSpc>
                <a:spcPct val="90000"/>
              </a:lnSpc>
            </a:pPr>
            <a:r>
              <a:rPr lang="pt-BR" sz="1300"/>
              <a:t>Os </a:t>
            </a:r>
            <a:r>
              <a:rPr lang="pt-BR" sz="1300" err="1"/>
              <a:t>E.U.</a:t>
            </a:r>
            <a:r>
              <a:rPr lang="pt-BR" sz="1300"/>
              <a:t>A tinha pretensões de ter o continente americano sob sua influência política e econômica.</a:t>
            </a:r>
          </a:p>
          <a:p>
            <a:pPr>
              <a:lnSpc>
                <a:spcPct val="90000"/>
              </a:lnSpc>
            </a:pPr>
            <a:r>
              <a:rPr lang="pt-BR" sz="1300"/>
              <a:t>Em 1823, lançaram através do presidente  James Monroe uma doutrina que proibia os países europeus de estabelecer colônias na America ou intervir em questões internas.</a:t>
            </a:r>
          </a:p>
          <a:p>
            <a:pPr>
              <a:lnSpc>
                <a:spcPct val="90000"/>
              </a:lnSpc>
            </a:pPr>
            <a:r>
              <a:rPr lang="pt-BR" sz="1300"/>
              <a:t>Esta Doutrina tinha o lema “A América para os americanos” mas na verdade era a América para os Estados Unidos.</a:t>
            </a:r>
          </a:p>
        </p:txBody>
      </p:sp>
      <p:pic>
        <p:nvPicPr>
          <p:cNvPr id="19458" name="Picture 2" descr="http://www.mundoeducacao.com.br/upload/conteudo_legenda/81cad58421d4adef2a214956473ebd7c.jpg"/>
          <p:cNvPicPr>
            <a:picLocks noChangeAspect="1" noChangeArrowheads="1"/>
          </p:cNvPicPr>
          <p:nvPr/>
        </p:nvPicPr>
        <p:blipFill rotWithShape="1">
          <a:blip r:embed="rId2" cstate="print"/>
          <a:srcRect l="12584" r="42691" b="-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</p:spPr>
        <p:txBody>
          <a:bodyPr>
            <a:normAutofit/>
          </a:bodyPr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30300" y="1397000"/>
            <a:ext cx="5825202" cy="2653836"/>
          </a:xfrm>
        </p:spPr>
        <p:txBody>
          <a:bodyPr>
            <a:normAutofit/>
          </a:bodyPr>
          <a:lstStyle/>
          <a:p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Independência do Brasil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 dirty="0"/>
              <a:t>Independência do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52215" y="2160589"/>
            <a:ext cx="2201035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/>
              <a:t>     O advento do capitalismo industrial foi a principal causa da desestruturação do sistema colonial brasileiro</a:t>
            </a:r>
          </a:p>
        </p:txBody>
      </p:sp>
      <p:pic>
        <p:nvPicPr>
          <p:cNvPr id="17410" name="Picture 2" descr="http://www.passeiweb.com/saiba_mais/fatos_historicos/brasil_america/imagens/chegada_familia_real_1.jpg"/>
          <p:cNvPicPr>
            <a:picLocks noChangeAspect="1" noChangeArrowheads="1"/>
          </p:cNvPicPr>
          <p:nvPr/>
        </p:nvPicPr>
        <p:blipFill rotWithShape="1">
          <a:blip r:embed="rId2" cstate="print"/>
          <a:srcRect l="14920" r="5818" b="-2"/>
          <a:stretch/>
        </p:blipFill>
        <p:spPr bwMode="auto">
          <a:xfrm>
            <a:off x="508000" y="2159331"/>
            <a:ext cx="4067572" cy="388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1" name="Picture 2" descr="http://200anos.fazenda.gov.br/a-vinda-da-familia-real-ao-brasil/Infografi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933" y="130153"/>
            <a:ext cx="8422307" cy="635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Fim do Monopólio Comercial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Em 28 de janeiro de 1808, seis dias após o desembarque no Brasil, D. João decretou a abertura dos portos às nações amigas. Com essa medida o monopólio do comércio colonial ficava extinto, exceto para alguns poucos produtos, como sal e pau-brasil. O Brasil ganhava liberdade de comércio e começava a se emancipar de Portugal.</a:t>
            </a:r>
          </a:p>
        </p:txBody>
      </p:sp>
      <p:pic>
        <p:nvPicPr>
          <p:cNvPr id="16386" name="Picture 2" descr="http://4.bp.blogspot.com/-6GKznAKw16A/TfAwlPqWPmI/AAAAAAAAAtY/JRV6NZv_n7I/s1600/recep%25C3%25A7%25C3%25A3o+familia+real+brasil.jpg"/>
          <p:cNvPicPr>
            <a:picLocks noChangeAspect="1" noChangeArrowheads="1"/>
          </p:cNvPicPr>
          <p:nvPr/>
        </p:nvPicPr>
        <p:blipFill rotWithShape="1">
          <a:blip r:embed="rId2" cstate="print"/>
          <a:srcRect l="19820" r="21181" b="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_aaDwVQ-Nnig/TM3sIfTPCeI/AAAAAAAAAqs/ZNn3jKYCDYc/s1600/LIs3_1.JPG"/>
          <p:cNvPicPr>
            <a:picLocks noChangeAspect="1" noChangeArrowheads="1"/>
          </p:cNvPicPr>
          <p:nvPr/>
        </p:nvPicPr>
        <p:blipFill rotWithShape="1">
          <a:blip r:embed="rId2" cstate="print"/>
          <a:srcRect l="22024" r="24044" b="-1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Tratado de 1810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A Inglaterra Grande beneficiada com a abertura dos portos no Brasil.</a:t>
            </a:r>
          </a:p>
          <a:p>
            <a:pPr>
              <a:lnSpc>
                <a:spcPct val="90000"/>
              </a:lnSpc>
            </a:pPr>
            <a:r>
              <a:rPr lang="pt-BR" sz="1300"/>
              <a:t>Um avalancha de manufaturados ingleses inundou o mercado brasileiro.</a:t>
            </a:r>
          </a:p>
          <a:p>
            <a:pPr>
              <a:lnSpc>
                <a:spcPct val="90000"/>
              </a:lnSpc>
            </a:pPr>
            <a:r>
              <a:rPr lang="pt-BR" sz="1300"/>
              <a:t>Com o tratado de Comércio e Navegação de 1810 ainda mais facilitaria o comercio com a Inglaterra e seus produtos pois pagava 15% de taxa enquanto os outros países pagavam 24%, e mesmo Portugal pagava 16% somente em 1816 ocorreu a equiparação das taxas alfandegárias inglesas e portuguesas.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_hvco_2ErDPk/Sp6Y0i_MyAI/AAAAAAAAAQQ/q9Bi9QS9xKc/s400/Dom+Jo%C3%A3o+VI,+por+Jean+Debret.jpg"/>
          <p:cNvPicPr>
            <a:picLocks noChangeAspect="1" noChangeArrowheads="1"/>
          </p:cNvPicPr>
          <p:nvPr/>
        </p:nvPicPr>
        <p:blipFill rotWithShape="1">
          <a:blip r:embed="rId2" cstate="print"/>
          <a:srcRect t="17472" r="1" b="1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sz="3300"/>
              <a:t>Governo de D. João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No Rio de Janeiro D. João Organizou a estrutura administrativa da monarquia portuguesa: nomeou ministros de Estado, colocou em funcionamento diversas secretarias publicas, instalou  tribunais de justiça e criou o Banco do Brasil.</a:t>
            </a:r>
          </a:p>
          <a:p>
            <a:pPr>
              <a:lnSpc>
                <a:spcPct val="90000"/>
              </a:lnSpc>
            </a:pPr>
            <a:r>
              <a:rPr lang="pt-BR" sz="1400"/>
              <a:t>Com relação a colônia, D. João adotou medidas nos setores econômicos, culturais e administrativo, que tornariam inadiável a emancipação política. </a:t>
            </a:r>
          </a:p>
          <a:p>
            <a:pPr>
              <a:lnSpc>
                <a:spcPct val="90000"/>
              </a:lnSpc>
            </a:pPr>
            <a:r>
              <a:rPr lang="pt-BR" sz="1400"/>
              <a:t>Vejamos as principais.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Fim do Sistema Colonial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A  partir de meados do século XVIII, o sistema colonial começou a enfrentar serie crise, decorrente da transformação econômica desencadeada pela Revolução Industrial nos países dominantes da Europa. Nesses países, o capitalismo deixava o estágio comercial e encaminhava-se para a etapa industrial.</a:t>
            </a:r>
          </a:p>
          <a:p>
            <a:pPr>
              <a:lnSpc>
                <a:spcPct val="90000"/>
              </a:lnSpc>
            </a:pPr>
            <a:r>
              <a:rPr lang="pt-BR" sz="1700"/>
              <a:t>Com a Revolução Industrial, a industria foi </a:t>
            </a:r>
            <a:r>
              <a:rPr lang="pt-BR" sz="1700" err="1"/>
              <a:t>substuindo</a:t>
            </a:r>
            <a:r>
              <a:rPr lang="pt-BR" sz="1700"/>
              <a:t> o comercio na condição de principal setor econômico de acumulação capitalista. E o capitalismo industrial acabou entrando em choque com o colonialismo mercantilista.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Liberdade Industrial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8DEAE07-9ADF-4306-9A45-98AB9DEBF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8634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sz="3300"/>
              <a:t>Promoção da vida Cultural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Fundação de academias militares e da marinha e hospital militar; criação do ensino superior, com a fundação de duas escolas de medicina; criação do jardim botânico; inauguração da biblioteca Real; fundação da imprensa Regia, que iniciou a publicação do Jornal Gazeta do Rio de Janeiro; criação da Academia de Belas Artes contratação de Artistas e professores estrangeiros.</a:t>
            </a:r>
          </a:p>
          <a:p>
            <a:pPr>
              <a:lnSpc>
                <a:spcPct val="90000"/>
              </a:lnSpc>
            </a:pPr>
            <a:r>
              <a:rPr lang="pt-BR" sz="1100"/>
              <a:t>Os artistas  que chegavam ao Brasil em 1816, era chamada de Missão francesa, chefiada por Joaquim </a:t>
            </a:r>
            <a:r>
              <a:rPr lang="pt-BR" sz="1100" err="1"/>
              <a:t>Lebreton</a:t>
            </a:r>
            <a:r>
              <a:rPr lang="pt-BR" sz="1100"/>
              <a:t>, que trazia o pintor </a:t>
            </a:r>
            <a:r>
              <a:rPr lang="pt-BR" sz="1100" err="1"/>
              <a:t>Debret</a:t>
            </a:r>
            <a:r>
              <a:rPr lang="pt-BR" sz="1100"/>
              <a:t>, escultor Taunay, arquiteto </a:t>
            </a:r>
            <a:r>
              <a:rPr lang="pt-BR" sz="1100" err="1"/>
              <a:t>Montingny</a:t>
            </a:r>
            <a:r>
              <a:rPr lang="pt-BR" sz="1100"/>
              <a:t> e o Musico </a:t>
            </a:r>
            <a:r>
              <a:rPr lang="pt-BR" sz="1100" err="1"/>
              <a:t>Sigismund</a:t>
            </a:r>
            <a:r>
              <a:rPr lang="pt-BR" sz="1100"/>
              <a:t> </a:t>
            </a:r>
            <a:r>
              <a:rPr lang="pt-BR" sz="1100" err="1"/>
              <a:t>Neukomm</a:t>
            </a:r>
            <a:r>
              <a:rPr lang="pt-BR" sz="1100"/>
              <a:t>.</a:t>
            </a:r>
          </a:p>
          <a:p>
            <a:pPr>
              <a:lnSpc>
                <a:spcPct val="90000"/>
              </a:lnSpc>
            </a:pPr>
            <a:r>
              <a:rPr lang="pt-BR" sz="1100"/>
              <a:t>Essas medidas eram destinas a satisfação das elites coloniais, cujo o desejo era europeizar o Brasil.</a:t>
            </a:r>
          </a:p>
        </p:txBody>
      </p:sp>
      <p:pic>
        <p:nvPicPr>
          <p:cNvPr id="12290" name="Picture 2" descr="http://2.bp.blogspot.com/-jiuJQPUWZk0/TVfDg6z1azI/AAAAAAAADCY/ews9hNbX454/s400/horibibli.jpg"/>
          <p:cNvPicPr>
            <a:picLocks noChangeAspect="1" noChangeArrowheads="1"/>
          </p:cNvPicPr>
          <p:nvPr/>
        </p:nvPicPr>
        <p:blipFill rotWithShape="1">
          <a:blip r:embed="rId2" cstate="print"/>
          <a:srcRect l="25652" r="25970" b="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ultirio.rio.rj.gov.br/historia/modulo02/imagens/f2019.jpg"/>
          <p:cNvPicPr>
            <a:picLocks noChangeAspect="1" noChangeArrowheads="1"/>
          </p:cNvPicPr>
          <p:nvPr/>
        </p:nvPicPr>
        <p:blipFill rotWithShape="1">
          <a:blip r:embed="rId2" cstate="print"/>
          <a:srcRect l="10356" r="20333" b="-1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Elevação do Brasil a Reino Unido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pt-BR"/>
              <a:t>Em 1815, o Brasil foi elevado à categoria de Reino Unido a Portugal e Algarves </a:t>
            </a:r>
            <a:r>
              <a:rPr lang="pt-BR" dirty="0"/>
              <a:t>(região sul de Portugal). Ou seja, o Brasil deixava de ser colônia de Portugal, adquirindo autonomia administrativa.</a:t>
            </a:r>
            <a:endParaRPr lang="pt-BR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/>
              <a:t>Elite Carioca</a:t>
            </a:r>
            <a:br>
              <a:rPr lang="pt-BR"/>
            </a:br>
            <a:r>
              <a:rPr lang="pt-BR"/>
              <a:t>O Rio de Janeiro pela ótica dos viajantes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A Abertura dos portos trouxe um grane numero de comerciantes, cientistas e curiosos de varias partes do mundo.</a:t>
            </a:r>
          </a:p>
          <a:p>
            <a:pPr>
              <a:lnSpc>
                <a:spcPct val="90000"/>
              </a:lnSpc>
            </a:pPr>
            <a:r>
              <a:rPr lang="pt-BR" sz="1300"/>
              <a:t>Muitos publicaram textos, livros que relata a vida na sociedade brasileira no século XIX.</a:t>
            </a:r>
          </a:p>
          <a:p>
            <a:pPr>
              <a:lnSpc>
                <a:spcPct val="90000"/>
              </a:lnSpc>
            </a:pPr>
            <a:r>
              <a:rPr lang="pt-BR" sz="1300"/>
              <a:t>Esses viajantes viam o Brasil como olhos de Europeus, descreviam o carioca como hospitaleiro de fala fluente e bom humor e aparência maliciosa e faceira. </a:t>
            </a:r>
          </a:p>
          <a:p>
            <a:pPr>
              <a:lnSpc>
                <a:spcPct val="90000"/>
              </a:lnSpc>
            </a:pPr>
            <a:r>
              <a:rPr lang="pt-BR" sz="1300"/>
              <a:t>No entanto criticavam os maus modos e a falta de higiene.</a:t>
            </a:r>
          </a:p>
          <a:p>
            <a:pPr>
              <a:lnSpc>
                <a:spcPct val="90000"/>
              </a:lnSpc>
            </a:pPr>
            <a:r>
              <a:rPr lang="pt-BR" sz="1300"/>
              <a:t>E os colonos vestia-se muito mal por seu afastamento da colônia.</a:t>
            </a:r>
          </a:p>
          <a:p>
            <a:pPr>
              <a:lnSpc>
                <a:spcPct val="90000"/>
              </a:lnSpc>
            </a:pPr>
            <a:r>
              <a:rPr lang="pt-BR" sz="1300"/>
              <a:t>As mulheres não saiam de casa para rua e eram recomendadas pela igreja a não saírem.</a:t>
            </a:r>
          </a:p>
          <a:p>
            <a:pPr>
              <a:lnSpc>
                <a:spcPct val="90000"/>
              </a:lnSpc>
            </a:pPr>
            <a:r>
              <a:rPr lang="pt-BR" sz="1300"/>
              <a:t>A mulher saia apenas para ir à missa em dias santos. Mesmo assim, mantinha seu rosto oculto sob chalés ou pela cortina da cadeirinha (veiculo de transporte carregando por escravos).</a:t>
            </a:r>
          </a:p>
          <a:p>
            <a:pPr>
              <a:lnSpc>
                <a:spcPct val="90000"/>
              </a:lnSpc>
            </a:pPr>
            <a:r>
              <a:rPr lang="pt-BR" sz="1300"/>
              <a:t>Muitos hábitos mudaram com a </a:t>
            </a:r>
            <a:r>
              <a:rPr lang="pt-BR" sz="1300" err="1"/>
              <a:t>instação</a:t>
            </a:r>
            <a:r>
              <a:rPr lang="pt-BR" sz="1300"/>
              <a:t> de D. João e sua corte no Brasil.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/>
              <a:t>Revolução Pernambucana - 1817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7370" y="2160589"/>
            <a:ext cx="390587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900"/>
              <a:t>- Muitos Revoltosos</a:t>
            </a:r>
          </a:p>
          <a:p>
            <a:pPr>
              <a:lnSpc>
                <a:spcPct val="90000"/>
              </a:lnSpc>
            </a:pPr>
            <a:r>
              <a:rPr lang="pt-BR" sz="900"/>
              <a:t>- grande seca 1816, que provocou fome.</a:t>
            </a:r>
          </a:p>
          <a:p>
            <a:pPr>
              <a:lnSpc>
                <a:spcPct val="90000"/>
              </a:lnSpc>
            </a:pPr>
            <a:r>
              <a:rPr lang="pt-BR" sz="900"/>
              <a:t>- Concorrência do açúcar e do algodão aumentaram através da produção das Antilhas e Estados Unidos.</a:t>
            </a:r>
          </a:p>
          <a:p>
            <a:pPr>
              <a:lnSpc>
                <a:spcPct val="90000"/>
              </a:lnSpc>
            </a:pPr>
            <a:r>
              <a:rPr lang="pt-BR" sz="900"/>
              <a:t>-Objetivo era proclamara uma republica, organizada nos ideais de igualdade, liberdade e fraternidade.</a:t>
            </a:r>
          </a:p>
          <a:p>
            <a:pPr>
              <a:lnSpc>
                <a:spcPct val="90000"/>
              </a:lnSpc>
            </a:pPr>
            <a:r>
              <a:rPr lang="pt-BR" sz="900"/>
              <a:t>- Os rebeldes tomam o poder.</a:t>
            </a:r>
          </a:p>
          <a:p>
            <a:pPr>
              <a:lnSpc>
                <a:spcPct val="90000"/>
              </a:lnSpc>
            </a:pPr>
            <a:r>
              <a:rPr lang="pt-BR" sz="900"/>
              <a:t>- Constituíram um governo provisório.</a:t>
            </a:r>
          </a:p>
          <a:p>
            <a:pPr>
              <a:lnSpc>
                <a:spcPct val="90000"/>
              </a:lnSpc>
            </a:pPr>
            <a:r>
              <a:rPr lang="pt-BR" sz="900"/>
              <a:t>- Dando liberdade a todos menos aos escravos.</a:t>
            </a:r>
          </a:p>
          <a:p>
            <a:pPr>
              <a:lnSpc>
                <a:spcPct val="90000"/>
              </a:lnSpc>
            </a:pPr>
            <a:r>
              <a:rPr lang="pt-BR" sz="900"/>
              <a:t>- Os rebeldes diziam que iam libertar os escravos de forma lenta e gradual.</a:t>
            </a:r>
          </a:p>
          <a:p>
            <a:pPr>
              <a:lnSpc>
                <a:spcPct val="90000"/>
              </a:lnSpc>
            </a:pPr>
            <a:r>
              <a:rPr lang="pt-BR" sz="900"/>
              <a:t>- Os Rebeldes ficaram no poder por 75 dias.</a:t>
            </a:r>
          </a:p>
          <a:p>
            <a:pPr>
              <a:lnSpc>
                <a:spcPct val="90000"/>
              </a:lnSpc>
            </a:pPr>
            <a:r>
              <a:rPr lang="pt-BR" sz="900"/>
              <a:t>- Ao saber da rebelião D. João VI logo mandou tropas para lá, ele foram duramente atacados e depois de muita luta entregaram-se.</a:t>
            </a:r>
          </a:p>
          <a:p>
            <a:pPr>
              <a:lnSpc>
                <a:spcPct val="90000"/>
              </a:lnSpc>
            </a:pPr>
            <a:r>
              <a:rPr lang="pt-BR" sz="900"/>
              <a:t>- todos os lideres foram condenados as mortes estes eram?</a:t>
            </a:r>
          </a:p>
          <a:p>
            <a:pPr>
              <a:lnSpc>
                <a:spcPct val="90000"/>
              </a:lnSpc>
            </a:pPr>
            <a:r>
              <a:rPr lang="pt-BR" sz="900"/>
              <a:t>- Teotônio Jorge, padre Pedro de Sousa Tenório, Antônio Henrique, José de Barros Lima.</a:t>
            </a:r>
          </a:p>
          <a:p>
            <a:pPr>
              <a:lnSpc>
                <a:spcPct val="90000"/>
              </a:lnSpc>
            </a:pPr>
            <a:endParaRPr lang="pt-BR" sz="900"/>
          </a:p>
          <a:p>
            <a:pPr>
              <a:lnSpc>
                <a:spcPct val="90000"/>
              </a:lnSpc>
            </a:pPr>
            <a:endParaRPr lang="pt-BR" sz="900"/>
          </a:p>
        </p:txBody>
      </p:sp>
      <p:pic>
        <p:nvPicPr>
          <p:cNvPr id="9218" name="Picture 2" descr="http://1.bp.blogspot.com/-VDtysbc8Ul8/TnUmSH8ZlrI/AAAAAAAABIM/aPZ_-jGoFjs/s320/Revolu%25C3%25A7%25C3%25A3o%2BPernambucana%2B1817.jpg"/>
          <p:cNvPicPr>
            <a:picLocks noChangeAspect="1" noChangeArrowheads="1"/>
          </p:cNvPicPr>
          <p:nvPr/>
        </p:nvPicPr>
        <p:blipFill rotWithShape="1">
          <a:blip r:embed="rId2" cstate="print"/>
          <a:srcRect l="34147" r="24342" b="-2"/>
          <a:stretch/>
        </p:blipFill>
        <p:spPr bwMode="auto">
          <a:xfrm>
            <a:off x="508000" y="2159331"/>
            <a:ext cx="2358448" cy="388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/>
              <a:t>Processo de Independência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Em agosto de 1820, estourou em Portugal, na cidade do Porto, uma importante revolução liderada por grandes comerciantes portugueses: a Revolução Liberal do Porto.</a:t>
            </a:r>
          </a:p>
          <a:p>
            <a:pPr>
              <a:lnSpc>
                <a:spcPct val="90000"/>
              </a:lnSpc>
            </a:pPr>
            <a:r>
              <a:rPr lang="pt-BR" sz="1100"/>
              <a:t>A revolução do Porto espalhou-se rapidamente pelo pais, encontrando apoio em diversos setores da população; camponeses, funcionários públicos, militares, profissionais liberais. Chegou, inclusive, a conquistar adeptos no Brasil.</a:t>
            </a:r>
          </a:p>
          <a:p>
            <a:pPr>
              <a:lnSpc>
                <a:spcPct val="90000"/>
              </a:lnSpc>
            </a:pPr>
            <a:r>
              <a:rPr lang="pt-BR" sz="1100"/>
              <a:t>Vitoriosos, os revoltos conquistaram o poder em Portugal e decidiram elaborar uma Constituição liberal limitando os poderes de D. João VI.</a:t>
            </a:r>
          </a:p>
        </p:txBody>
      </p:sp>
      <p:pic>
        <p:nvPicPr>
          <p:cNvPr id="8194" name="Picture 2" descr="http://faceaovento.files.wordpress.com/2009/12/revolucao-18204.jpg"/>
          <p:cNvPicPr>
            <a:picLocks noChangeAspect="1" noChangeArrowheads="1"/>
          </p:cNvPicPr>
          <p:nvPr/>
        </p:nvPicPr>
        <p:blipFill rotWithShape="1">
          <a:blip r:embed="rId2" cstate="print"/>
          <a:srcRect l="25436" r="35329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Retorno de D. João VI a Portugal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D. João VI desejara ficar no Brasil, mas tropas portuguesas estacionadas no Rio de Janeiro obrigaram-no a decidir-se.</a:t>
            </a:r>
          </a:p>
          <a:p>
            <a:pPr>
              <a:lnSpc>
                <a:spcPct val="90000"/>
              </a:lnSpc>
            </a:pPr>
            <a:r>
              <a:rPr lang="pt-BR" sz="1300"/>
              <a:t>Consciente de que era impossível adiar por muito tempo a independência política brasileira, D. João VI, ao despedir-se de seu filho, aconselhou-o: </a:t>
            </a:r>
            <a:r>
              <a:rPr lang="pt-BR" sz="1300" i="1"/>
              <a:t>Pedro, se o Brasil se separar, antes seja para ti, que me hás de respeitar, do que par algum desses aventureiros.</a:t>
            </a:r>
          </a:p>
          <a:p>
            <a:pPr>
              <a:lnSpc>
                <a:spcPct val="90000"/>
              </a:lnSpc>
            </a:pPr>
            <a:r>
              <a:rPr lang="pt-BR" sz="1300" i="1"/>
              <a:t>Assim, D. João VI partiu para Portugal, em 26 de abril de 1821, deixando seu filho Pedro como </a:t>
            </a:r>
            <a:r>
              <a:rPr lang="pt-BR" sz="1300" i="1" err="1"/>
              <a:t>principe-regente</a:t>
            </a:r>
            <a:r>
              <a:rPr lang="pt-BR" sz="1300" i="1"/>
              <a:t> do Brasil.</a:t>
            </a:r>
          </a:p>
        </p:txBody>
      </p:sp>
      <p:pic>
        <p:nvPicPr>
          <p:cNvPr id="7170" name="Picture 2" descr="http://www.mundoeducacao.com.br/upload/conteudo_legenda/826368ca04b2b9a648ec58069a4e92bd.jpg"/>
          <p:cNvPicPr>
            <a:picLocks noChangeAspect="1" noChangeArrowheads="1"/>
          </p:cNvPicPr>
          <p:nvPr/>
        </p:nvPicPr>
        <p:blipFill rotWithShape="1">
          <a:blip r:embed="rId2" cstate="print"/>
          <a:srcRect l="51757" r="3255" b="-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2800"/>
              <a:t>Tentativa de recolonização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Em Portugal, os poderes políticos de D. João VI estavam bastante reduzidos. O país passara a ser controlado pelas Cortes de Lisboa, uma assembleia que representava os interesses da burguesia portuguesa.</a:t>
            </a:r>
          </a:p>
          <a:p>
            <a:pPr>
              <a:lnSpc>
                <a:spcPct val="90000"/>
              </a:lnSpc>
            </a:pPr>
            <a:r>
              <a:rPr lang="pt-BR" sz="1400"/>
              <a:t>Entre os principais objetivos dessa burguesia estava a recuperação econômica do reino, abalada pelas guerras napoleônicas e pela perda do monopólio comercial sobre o Brasil, provocada pela abertura dos portos.</a:t>
            </a:r>
          </a:p>
          <a:p>
            <a:pPr>
              <a:lnSpc>
                <a:spcPct val="90000"/>
              </a:lnSpc>
            </a:pPr>
            <a:r>
              <a:rPr lang="pt-BR" sz="1400"/>
              <a:t>O plano das cortes era promover a recolonização do Brasil, reconquistando para a burguesia metropolitana seus antigos privilégios comerciais. </a:t>
            </a:r>
          </a:p>
          <a:p>
            <a:pPr>
              <a:lnSpc>
                <a:spcPct val="90000"/>
              </a:lnSpc>
            </a:pPr>
            <a:r>
              <a:rPr lang="pt-BR" sz="1400"/>
              <a:t>Para isso,  tentaram enfraquecer a autoridade de D. Pedro, passando a exigir, depois, sua volta a Portugal.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 dirty="0"/>
              <a:t>Reação das Elites brasileiras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7370" y="2160589"/>
            <a:ext cx="390587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Os grandes proprietários brasileiros, conscientes dos prejuízos econômicos que teriam  organizaram em torno de D. Pedro dando apoio para ele desobedecer as ordens de Portugal.</a:t>
            </a:r>
          </a:p>
          <a:p>
            <a:pPr>
              <a:lnSpc>
                <a:spcPct val="90000"/>
              </a:lnSpc>
            </a:pPr>
            <a:r>
              <a:rPr lang="pt-BR" sz="1100"/>
              <a:t>Nascia o Partido Brasileiro, aglutinando homens de diferentes posições políticas, como José Bonifacio, Cipriano Barata, Gonçalves Ledo, mas unidos contra o inimigo comum, as cortes de Lisboa criaram um abaixo assinado e mandaram para D. Pedro exigindo que ficasse no Brasil.</a:t>
            </a:r>
          </a:p>
          <a:p>
            <a:pPr>
              <a:lnSpc>
                <a:spcPct val="90000"/>
              </a:lnSpc>
            </a:pPr>
            <a:r>
              <a:rPr lang="pt-BR" sz="1100"/>
              <a:t>Ao receber em 09 de Janeiro de 1822, o documento, D. Pedro, Orgulhosamente, declarou: Como é para o bem de todos e felicidade geral da nação, estou pronto: diga ao povo que fico.</a:t>
            </a:r>
          </a:p>
          <a:p>
            <a:pPr>
              <a:lnSpc>
                <a:spcPct val="90000"/>
              </a:lnSpc>
            </a:pPr>
            <a:r>
              <a:rPr lang="pt-BR" sz="1100"/>
              <a:t>Ficando conhecido como – O Dia do Fico.</a:t>
            </a:r>
          </a:p>
          <a:p>
            <a:pPr>
              <a:lnSpc>
                <a:spcPct val="90000"/>
              </a:lnSpc>
            </a:pPr>
            <a:r>
              <a:rPr lang="pt-BR" sz="1100"/>
              <a:t>Assinou dizendo que as ordens da cortes portugueses só seriam obedecidas se D. Pedro autoriza-se nenhuma determinação de Lisboa seria executada sem que recebesse o “cumpra-se” de D. Pedro.</a:t>
            </a:r>
          </a:p>
        </p:txBody>
      </p:sp>
      <p:pic>
        <p:nvPicPr>
          <p:cNvPr id="5122" name="Picture 2" descr="http://www.brasilescola.com/upload/e/Projeto%20Independencia%20-%20BRASIL%20ESCOLA.jpg"/>
          <p:cNvPicPr>
            <a:picLocks noChangeAspect="1" noChangeArrowheads="1"/>
          </p:cNvPicPr>
          <p:nvPr/>
        </p:nvPicPr>
        <p:blipFill rotWithShape="1">
          <a:blip r:embed="rId2" cstate="print"/>
          <a:srcRect l="19949" r="33730"/>
          <a:stretch/>
        </p:blipFill>
        <p:spPr bwMode="auto">
          <a:xfrm>
            <a:off x="508000" y="2159331"/>
            <a:ext cx="2358448" cy="388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O7ByUq6Ya_A/Sn7Yu3ZLEtI/AAAAAAAAABA/_Ff-ZwqxRis/S1600-R/imag110204.jpg"/>
          <p:cNvPicPr>
            <a:picLocks noChangeAspect="1" noChangeArrowheads="1"/>
          </p:cNvPicPr>
          <p:nvPr/>
        </p:nvPicPr>
        <p:blipFill rotWithShape="1">
          <a:blip r:embed="rId2" cstate="print"/>
          <a:srcRect l="18265" r="8446" b="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Proclamação da Independência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As cortes de Lisboa continuavam adotando medidas que visavam submeter a autoridade de D. Pedro. A independência do Brasil não podia ser mais adiada.</a:t>
            </a:r>
          </a:p>
          <a:p>
            <a:pPr>
              <a:lnSpc>
                <a:spcPct val="90000"/>
              </a:lnSpc>
            </a:pPr>
            <a:r>
              <a:rPr lang="pt-BR" sz="1300"/>
              <a:t>Assim, no dia 07 de setembro de 1822, em São Paulo, às margens do riacho Ipiranga, foi proclamada, oficialmente, a independência do Brasil.</a:t>
            </a:r>
          </a:p>
          <a:p>
            <a:pPr>
              <a:lnSpc>
                <a:spcPct val="90000"/>
              </a:lnSpc>
            </a:pPr>
            <a:r>
              <a:rPr lang="pt-BR" sz="1300"/>
              <a:t>Ao regressar à cidade do Rio de Janeiro, em 1º de dezembro, D. Pedro foi aclamado imperador e coroado imperador e coroado com o titulo de D. Pedro I.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Capitalismo industrial x Sistema Colonial</a:t>
            </a:r>
            <a:endParaRPr lang="pt-BR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715652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9" name="Picture 2" descr="http://img.historiadigital.org/2012/02/Grito-do-Ipirang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2800"/>
              <a:t>Limites da Independência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O processo de independência foi comandado pela elite.</a:t>
            </a:r>
          </a:p>
          <a:p>
            <a:pPr>
              <a:lnSpc>
                <a:spcPct val="90000"/>
              </a:lnSpc>
            </a:pPr>
            <a:r>
              <a:rPr lang="pt-BR" sz="1500"/>
              <a:t>Com a finalidade de preservar o comercio e a autonomia administrativa do pais.</a:t>
            </a:r>
          </a:p>
          <a:p>
            <a:pPr>
              <a:lnSpc>
                <a:spcPct val="90000"/>
              </a:lnSpc>
            </a:pPr>
            <a:r>
              <a:rPr lang="pt-BR" sz="1500"/>
              <a:t>Os promotores da independência não tinha como finalidade modificar as duras condições de vida da maioria da população.</a:t>
            </a:r>
          </a:p>
          <a:p>
            <a:pPr>
              <a:lnSpc>
                <a:spcPct val="90000"/>
              </a:lnSpc>
            </a:pPr>
            <a:r>
              <a:rPr lang="pt-BR" sz="1500"/>
              <a:t>O povo manteve-se na mesma situação, as injustiças socioeconômicas continuaram, e a escravidão o negro foi mantida no dia seguinte a independência a maioria do povo não tinha razões para festas e comemorações.</a:t>
            </a:r>
          </a:p>
          <a:p>
            <a:pPr>
              <a:lnSpc>
                <a:spcPct val="90000"/>
              </a:lnSpc>
            </a:pPr>
            <a:r>
              <a:rPr lang="pt-BR" sz="1500"/>
              <a:t>O Brasil “independente” não conquistou uma verdadeira libertação nacional, pois saiu dos laços coloniais portugueses para cair na dominação capitalista da Inglaterra.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7" name="Picture 2" descr="http://www.historia.uff.br/nec/sites/default/files/images/Charge_sobre_a_Independenc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6602" y="1131994"/>
            <a:ext cx="6832202" cy="459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1 – Responda por que a família real e toda a corte portuguesa transferiram-se para o Brasil.</a:t>
            </a:r>
          </a:p>
          <a:p>
            <a:pPr>
              <a:lnSpc>
                <a:spcPct val="90000"/>
              </a:lnSpc>
            </a:pPr>
            <a:r>
              <a:rPr lang="pt-BR" sz="1400"/>
              <a:t>2 – Elabore um quadro-resumo sobre a revolução Pernambucana de 1817, mencionando.</a:t>
            </a:r>
          </a:p>
          <a:p>
            <a:pPr>
              <a:lnSpc>
                <a:spcPct val="90000"/>
              </a:lnSpc>
            </a:pPr>
            <a:r>
              <a:rPr lang="pt-BR" sz="1400"/>
              <a:t>A – as causas</a:t>
            </a:r>
          </a:p>
          <a:p>
            <a:pPr>
              <a:lnSpc>
                <a:spcPct val="90000"/>
              </a:lnSpc>
            </a:pPr>
            <a:r>
              <a:rPr lang="pt-BR" sz="1400"/>
              <a:t>B – O Objetivo</a:t>
            </a:r>
          </a:p>
          <a:p>
            <a:pPr>
              <a:lnSpc>
                <a:spcPct val="90000"/>
              </a:lnSpc>
            </a:pPr>
            <a:r>
              <a:rPr lang="pt-BR" sz="1400"/>
              <a:t>C – As Características</a:t>
            </a:r>
          </a:p>
          <a:p>
            <a:pPr>
              <a:lnSpc>
                <a:spcPct val="90000"/>
              </a:lnSpc>
            </a:pPr>
            <a:r>
              <a:rPr lang="pt-BR" sz="1400"/>
              <a:t>D – O Resultado</a:t>
            </a:r>
          </a:p>
          <a:p>
            <a:pPr>
              <a:lnSpc>
                <a:spcPct val="90000"/>
              </a:lnSpc>
            </a:pPr>
            <a:r>
              <a:rPr lang="pt-BR" sz="1400"/>
              <a:t>3 – Comente sobre o papel da Revolução do Porto no processo de independência do Brasil.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1 – Explique de que forma a abertura dos portos beneficiava a Inglaterra.</a:t>
            </a:r>
            <a:endParaRPr lang="pt-BR"/>
          </a:p>
          <a:p>
            <a:r>
              <a:rPr lang="pt-BR" dirty="0"/>
              <a:t>2 – “Os homens que dirigiam o movimento pela independência no Brasil estavam empenhados em manter a ordem, evitar a anarquia e combater os “excessos do povo”.</a:t>
            </a:r>
            <a:endParaRPr lang="pt-BR"/>
          </a:p>
          <a:p>
            <a:r>
              <a:rPr lang="pt-BR" dirty="0"/>
              <a:t>Pensando nos limites sociais do processo de independência, o que poderia representar “excessos do povo” na visão das elites? Comente.</a:t>
            </a:r>
            <a:endParaRPr lang="pt-BR"/>
          </a:p>
          <a:p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pt-BR" dirty="0"/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90"/>
            <a:ext cx="3915323" cy="3701270"/>
          </a:xfrm>
        </p:spPr>
        <p:txBody>
          <a:bodyPr>
            <a:normAutofit/>
          </a:bodyPr>
          <a:lstStyle/>
          <a:p>
            <a:pPr fontAlgn="ctr">
              <a:lnSpc>
                <a:spcPct val="90000"/>
              </a:lnSpc>
            </a:pPr>
            <a:endParaRPr lang="pt-BR" sz="1300"/>
          </a:p>
          <a:p>
            <a:pPr>
              <a:lnSpc>
                <a:spcPct val="90000"/>
              </a:lnSpc>
            </a:pPr>
            <a:r>
              <a:rPr lang="pt-BR" sz="1300"/>
              <a:t>1822</a:t>
            </a:r>
          </a:p>
          <a:p>
            <a:pPr>
              <a:lnSpc>
                <a:spcPct val="90000"/>
              </a:lnSpc>
            </a:pPr>
            <a:r>
              <a:rPr lang="pt-BR" sz="1300"/>
              <a:t>Autor: Gomes, Laurentino</a:t>
            </a:r>
          </a:p>
          <a:p>
            <a:pPr>
              <a:lnSpc>
                <a:spcPct val="90000"/>
              </a:lnSpc>
            </a:pPr>
            <a:r>
              <a:rPr lang="pt-BR" sz="1300"/>
              <a:t>Editora: Nova Fronteira</a:t>
            </a:r>
          </a:p>
          <a:p>
            <a:pPr>
              <a:lnSpc>
                <a:spcPct val="90000"/>
              </a:lnSpc>
            </a:pPr>
            <a:r>
              <a:rPr lang="pt-BR" sz="1300"/>
              <a:t>Categoria: Geografia e Historia / Historia do Brasil</a:t>
            </a:r>
          </a:p>
          <a:p>
            <a:pPr>
              <a:lnSpc>
                <a:spcPct val="90000"/>
              </a:lnSpc>
            </a:pPr>
            <a:r>
              <a:rPr lang="pt-BR" sz="1300"/>
              <a:t>Em seu novo livro, Laurentino Gomes, autor do best-seller 1808, que contava a história da fuga da família real portuguesa para o Rio de Janeiro, mostra como o Brasil, um país que tinha tudo para dar errado, deu certo em 1822 por uma notável combinação de sorte, improvisação, acasos e também liderança - um momento de grandes sonhos e muitos perigos.</a:t>
            </a:r>
          </a:p>
          <a:p>
            <a:pPr>
              <a:lnSpc>
                <a:spcPct val="90000"/>
              </a:lnSpc>
            </a:pPr>
            <a:endParaRPr lang="pt-BR" sz="1300"/>
          </a:p>
        </p:txBody>
      </p:sp>
      <p:pic>
        <p:nvPicPr>
          <p:cNvPr id="4098" name="Picture 2" descr="182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65562" y="2159000"/>
            <a:ext cx="2359152" cy="343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53" y="1131994"/>
            <a:ext cx="5086300" cy="4590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lang="pt-BR" dirty="0"/>
              <a:t>1 – Explique de que forma os seguintes fatores prejudicavam o desenvolvimento do capitalismo industrial;</a:t>
            </a:r>
          </a:p>
          <a:p>
            <a:r>
              <a:rPr lang="pt-BR" dirty="0"/>
              <a:t>A – </a:t>
            </a:r>
            <a:r>
              <a:rPr lang="pt-BR" dirty="0" err="1"/>
              <a:t>monopolio</a:t>
            </a:r>
            <a:r>
              <a:rPr lang="pt-BR" dirty="0"/>
              <a:t> comercial</a:t>
            </a:r>
          </a:p>
          <a:p>
            <a:r>
              <a:rPr lang="pt-BR" dirty="0"/>
              <a:t>B – Trabalho escravo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2800"/>
              <a:t>Independência das Colônias Espanholas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Ate o século XIX, a Espanha detinha um vasto império colonial no continente americano.</a:t>
            </a:r>
          </a:p>
          <a:p>
            <a:r>
              <a:rPr lang="pt-BR" dirty="0"/>
              <a:t>- Vice reino de Nova Espanha 1535</a:t>
            </a:r>
          </a:p>
          <a:p>
            <a:r>
              <a:rPr lang="pt-BR" dirty="0"/>
              <a:t>- Vice reino do Nova Granada – 1718</a:t>
            </a:r>
          </a:p>
          <a:p>
            <a:r>
              <a:rPr lang="pt-BR" dirty="0"/>
              <a:t>- Vice reino do Peru 1542</a:t>
            </a:r>
          </a:p>
          <a:p>
            <a:r>
              <a:rPr lang="pt-BR" dirty="0"/>
              <a:t>- Vice reino do Prata 1776</a:t>
            </a:r>
          </a:p>
          <a:p>
            <a:r>
              <a:rPr lang="pt-BR" dirty="0"/>
              <a:t>- Capitania de Cuba</a:t>
            </a:r>
          </a:p>
          <a:p>
            <a:r>
              <a:rPr lang="pt-BR" dirty="0"/>
              <a:t>- Capitania da Guatemala</a:t>
            </a:r>
          </a:p>
          <a:p>
            <a:r>
              <a:rPr lang="pt-BR" dirty="0"/>
              <a:t>- Capitania da Venezuela</a:t>
            </a:r>
          </a:p>
          <a:p>
            <a:r>
              <a:rPr lang="pt-BR" dirty="0"/>
              <a:t>- Capitania do Chile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53763" y="1131994"/>
            <a:ext cx="3637880" cy="459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2800"/>
              <a:t>Fatores que Contribuíram para a independência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/>
              <a:t>As contradições internas do sistema colonial e o avanço do capitalismo industrial não permitiram que o domínio espanhol sobre essa vasta região ultrapassasse o século XIX. </a:t>
            </a:r>
          </a:p>
          <a:p>
            <a:r>
              <a:rPr lang="pt-BR" dirty="0"/>
              <a:t>Entre os fatores que contribuíram mais diretamente para a </a:t>
            </a:r>
            <a:r>
              <a:rPr lang="pt-BR"/>
              <a:t>explosão das lutas pela independência </a:t>
            </a:r>
            <a:r>
              <a:rPr lang="pt-BR" err="1"/>
              <a:t>ns</a:t>
            </a:r>
            <a:r>
              <a:rPr lang="pt-BR"/>
              <a:t> colônias espanholas, destacam-se; a difusão do liberalismo, a ambição das elites coloniais, o domínio francês sobre a Espanha.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3300"/>
              <a:t>Difusão do Liberalismo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O pensamento </a:t>
            </a:r>
            <a:r>
              <a:rPr lang="pt-BR"/>
              <a:t>liberal burguês, que influenciou a independência dos Estados Unidos 1776 </a:t>
            </a:r>
            <a:r>
              <a:rPr lang="pt-BR" dirty="0"/>
              <a:t>e a </a:t>
            </a:r>
            <a:r>
              <a:rPr lang="pt-BR"/>
              <a:t>Revolução Francesa 1789</a:t>
            </a:r>
            <a:r>
              <a:rPr lang="pt-BR" dirty="0"/>
              <a:t>, também se difundiu entre a elite colonial espanhola.</a:t>
            </a:r>
            <a:endParaRPr lang="pt-BR"/>
          </a:p>
          <a:p>
            <a:r>
              <a:rPr lang="pt-BR" dirty="0"/>
              <a:t>Muitos dos ideais antiabsolutas defendidos pelo liberalismo serviram de justificativa filosófica para a luta contra o domínio colonial da Espanha.</a:t>
            </a: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/>
              <a:t>Ambição das elites coloniais</a:t>
            </a:r>
            <a:endParaRPr lang="pt-BR" dirty="0"/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662717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2366</Words>
  <Application>Microsoft Office PowerPoint</Application>
  <PresentationFormat>Apresentação na tela (4:3)</PresentationFormat>
  <Paragraphs>143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Trebuchet MS</vt:lpstr>
      <vt:lpstr>Wingdings 3</vt:lpstr>
      <vt:lpstr>Facetado</vt:lpstr>
      <vt:lpstr>Independência do Brasil </vt:lpstr>
      <vt:lpstr>Fim do Sistema Colonial</vt:lpstr>
      <vt:lpstr>Capitalismo industrial x Sistema Colonial</vt:lpstr>
      <vt:lpstr>Questões</vt:lpstr>
      <vt:lpstr>Independência das Colônias Espanholas</vt:lpstr>
      <vt:lpstr>Apresentação do PowerPoint</vt:lpstr>
      <vt:lpstr>Fatores que Contribuíram para a independência</vt:lpstr>
      <vt:lpstr>Difusão do Liberalismo</vt:lpstr>
      <vt:lpstr>Ambição das elites coloniais</vt:lpstr>
      <vt:lpstr>Domínio Francês sobre a Espanha</vt:lpstr>
      <vt:lpstr>Lutas  pela independência</vt:lpstr>
      <vt:lpstr>O sonho de Bolívar: a unificação do Continente</vt:lpstr>
      <vt:lpstr>Interesses de ingleses e norte-americanos</vt:lpstr>
      <vt:lpstr>Independência do Brasil</vt:lpstr>
      <vt:lpstr>Independência do Brasil</vt:lpstr>
      <vt:lpstr>Apresentação do PowerPoint</vt:lpstr>
      <vt:lpstr>Fim do Monopólio Comercial</vt:lpstr>
      <vt:lpstr>Tratado de 1810</vt:lpstr>
      <vt:lpstr>Governo de D. João no Brasil</vt:lpstr>
      <vt:lpstr>Liberdade Industrial</vt:lpstr>
      <vt:lpstr>Promoção da vida Cultural</vt:lpstr>
      <vt:lpstr>Elevação do Brasil a Reino Unido</vt:lpstr>
      <vt:lpstr>Elite Carioca O Rio de Janeiro pela ótica dos viajantes</vt:lpstr>
      <vt:lpstr>Revolução Pernambucana - 1817</vt:lpstr>
      <vt:lpstr>Processo de Independência</vt:lpstr>
      <vt:lpstr>Retorno de D. João VI a Portugal</vt:lpstr>
      <vt:lpstr>Tentativa de recolonização</vt:lpstr>
      <vt:lpstr>Reação das Elites brasileiras</vt:lpstr>
      <vt:lpstr>Proclamação da Independência</vt:lpstr>
      <vt:lpstr>Apresentação do PowerPoint</vt:lpstr>
      <vt:lpstr>Limites da Independência</vt:lpstr>
      <vt:lpstr>Apresentação do PowerPoint</vt:lpstr>
      <vt:lpstr>Questões</vt:lpstr>
      <vt:lpstr>Reflexão</vt:lpstr>
      <vt:lpstr>Para Saber Mais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Independência do Brasil </dc:title>
  <dc:creator>BRUNO FERREIRA</dc:creator>
  <cp:lastModifiedBy>BRUNO FERREIRA</cp:lastModifiedBy>
  <cp:revision>1</cp:revision>
  <dcterms:created xsi:type="dcterms:W3CDTF">2019-07-01T12:34:50Z</dcterms:created>
  <dcterms:modified xsi:type="dcterms:W3CDTF">2019-07-01T12:34:56Z</dcterms:modified>
</cp:coreProperties>
</file>