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33" r:id="rId2"/>
    <p:sldId id="256" r:id="rId3"/>
    <p:sldId id="313" r:id="rId4"/>
    <p:sldId id="315" r:id="rId5"/>
    <p:sldId id="317" r:id="rId6"/>
    <p:sldId id="326" r:id="rId7"/>
    <p:sldId id="321" r:id="rId8"/>
    <p:sldId id="331" r:id="rId9"/>
    <p:sldId id="332" r:id="rId10"/>
    <p:sldId id="32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E8"/>
    <a:srgbClr val="F4EAC3"/>
    <a:srgbClr val="86C6E2"/>
    <a:srgbClr val="FFD869"/>
    <a:srgbClr val="FFE473"/>
    <a:srgbClr val="F47A6E"/>
    <a:srgbClr val="BBCC40"/>
    <a:srgbClr val="685642"/>
    <a:srgbClr val="5C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56" y="66"/>
      </p:cViewPr>
      <p:guideLst>
        <p:guide pos="3840"/>
        <p:guide orient="horz" pos="21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6837353-30EB-4A48-80EB-173D804AEFBD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9FAC5-8817-4001-8076-E37B91BF292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74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0A2-8211-45F7-912E-02C364150C8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32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A262F-C5F7-437E-B46E-5585CD71E80D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024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BA53-F36F-4328-8F0E-F13E5778EB9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366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63BC-EA79-4F2B-9580-D83B419FD44C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9711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A113-AA32-40A6-A4A0-360F06197E9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507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F78-C51B-4724-A97C-F688809E6D27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121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8949-6D33-44B5-AF1E-2E20BDC52DEC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2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EC4-EF38-4B46-B92E-1B742B977AB9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810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175A-63BB-44F3-9AFE-30CB3E47A7B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99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75ED-44F8-41E6-861C-20DFF7C8B85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90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ABC-38AC-48E5-BC76-5151C17A228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23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47EB-F555-46EE-B5A9-289F1270C53F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9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1C18-0530-462F-98EE-8E870441EDA1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87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0D25F-08DC-4B3D-9E0F-F38EA49F9296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51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8EB5-03CC-4499-9EFA-C138FBF57AE3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02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ACF0-7125-423A-AA9F-642CDBF04043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altLang="zh-CN"/>
              <a:t>Aula 5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6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image" Target="../media/image9.png"/><Relationship Id="rId5" Type="http://schemas.openxmlformats.org/officeDocument/2006/relationships/tags" Target="../tags/tag49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9.pn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73513" y="0"/>
            <a:ext cx="5613431" cy="6853245"/>
            <a:chOff x="2487613" y="285750"/>
            <a:chExt cx="2428876" cy="5654676"/>
          </a:xfrm>
          <a:solidFill>
            <a:schemeClr val="accent1"/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59E4EC4-E34E-4266-9256-5E4EA4EF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1"/>
            <a:ext cx="5102159" cy="422082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134862-D3B7-430D-AFE8-74E334B69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Niveau Avancé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953F018-FDBF-4B5B-939A-24BB87BF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598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Il conduisait sans permis </a:t>
            </a: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de sorte qu</a:t>
            </a: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'il a perdu la voiture</a:t>
            </a: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0" name="矩形 10"/>
          <p:cNvSpPr/>
          <p:nvPr/>
        </p:nvSpPr>
        <p:spPr>
          <a:xfrm>
            <a:off x="6345555" y="3586480"/>
            <a:ext cx="626110" cy="57277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19" name="矩形 10"/>
          <p:cNvSpPr/>
          <p:nvPr/>
        </p:nvSpPr>
        <p:spPr>
          <a:xfrm>
            <a:off x="6345555" y="4617720"/>
            <a:ext cx="626110" cy="57277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Il neige trés fort, </a:t>
            </a: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si bien que</a:t>
            </a: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les élèves ne viendront pas à l'école</a:t>
            </a:r>
          </a:p>
        </p:txBody>
      </p:sp>
      <p:sp>
        <p:nvSpPr>
          <p:cNvPr id="3" name="MH_Entry_1"/>
          <p:cNvSpPr/>
          <p:nvPr>
            <p:custDataLst>
              <p:tags r:id="rId7"/>
            </p:custDataLst>
          </p:nvPr>
        </p:nvSpPr>
        <p:spPr>
          <a:xfrm>
            <a:off x="6971030" y="1252220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7" name="MH_Entry_1"/>
          <p:cNvSpPr/>
          <p:nvPr>
            <p:custDataLst>
              <p:tags r:id="rId8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Si bien que ( la con´sequence est nuancée)</a:t>
            </a:r>
          </a:p>
        </p:txBody>
      </p:sp>
      <p:sp>
        <p:nvSpPr>
          <p:cNvPr id="9" name="MH_Entry_1"/>
          <p:cNvSpPr/>
          <p:nvPr>
            <p:custDataLst>
              <p:tags r:id="rId9"/>
            </p:custDataLst>
          </p:nvPr>
        </p:nvSpPr>
        <p:spPr>
          <a:xfrm>
            <a:off x="6971665" y="1132840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De sorte que (la conséquence est certaine)</a:t>
            </a:r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11"/>
          <a:stretch>
            <a:fillRect/>
          </a:stretch>
        </p:blipFill>
        <p:spPr>
          <a:xfrm>
            <a:off x="1274445" y="2599690"/>
            <a:ext cx="3961765" cy="2546985"/>
          </a:xfrm>
          <a:prstGeom prst="rect">
            <a:avLst/>
          </a:prstGeom>
        </p:spPr>
      </p:pic>
      <p:sp>
        <p:nvSpPr>
          <p:cNvPr id="12" name="Espaço Reservado para Rodapé 11">
            <a:extLst>
              <a:ext uri="{FF2B5EF4-FFF2-40B4-BE49-F238E27FC236}">
                <a16:creationId xmlns:a16="http://schemas.microsoft.com/office/drawing/2014/main" id="{F5105C9B-0B8A-4130-A6D7-075FD350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  <p:bldP spid="3" grpId="0" bldLvl="0" animBg="1"/>
      <p:bldP spid="7" grpId="0" bldLvl="0" animBg="1"/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3" name="组合 1072"/>
          <p:cNvGrpSpPr/>
          <p:nvPr/>
        </p:nvGrpSpPr>
        <p:grpSpPr>
          <a:xfrm>
            <a:off x="4255226" y="3043282"/>
            <a:ext cx="641555" cy="2959063"/>
            <a:chOff x="-866775" y="1870075"/>
            <a:chExt cx="1158875" cy="5345113"/>
          </a:xfrm>
        </p:grpSpPr>
        <p:sp>
          <p:nvSpPr>
            <p:cNvPr id="1069" name="Oval 79"/>
            <p:cNvSpPr>
              <a:spLocks noChangeArrowheads="1"/>
            </p:cNvSpPr>
            <p:nvPr/>
          </p:nvSpPr>
          <p:spPr bwMode="auto">
            <a:xfrm>
              <a:off x="-542925" y="7015163"/>
              <a:ext cx="203200" cy="200025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0" name="Freeform 80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1" name="Oval 81"/>
            <p:cNvSpPr>
              <a:spLocks noChangeArrowheads="1"/>
            </p:cNvSpPr>
            <p:nvPr/>
          </p:nvSpPr>
          <p:spPr bwMode="auto">
            <a:xfrm>
              <a:off x="-866775" y="3717925"/>
              <a:ext cx="203200" cy="201613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2" name="Freeform 82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57" name="图片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73" y="1463236"/>
            <a:ext cx="6451719" cy="376014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280" y="1266026"/>
            <a:ext cx="1731717" cy="2252329"/>
          </a:xfrm>
          <a:prstGeom prst="rect">
            <a:avLst/>
          </a:prstGeom>
        </p:spPr>
      </p:pic>
      <p:pic>
        <p:nvPicPr>
          <p:cNvPr id="1025" name="图片 10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72" y="159080"/>
            <a:ext cx="1990536" cy="3172908"/>
          </a:xfrm>
          <a:prstGeom prst="rect">
            <a:avLst/>
          </a:prstGeom>
        </p:spPr>
      </p:pic>
      <p:pic>
        <p:nvPicPr>
          <p:cNvPr id="1027" name="图片 10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987" y="699973"/>
            <a:ext cx="1124994" cy="1869256"/>
          </a:xfrm>
          <a:prstGeom prst="rect">
            <a:avLst/>
          </a:prstGeom>
        </p:spPr>
      </p:pic>
      <p:grpSp>
        <p:nvGrpSpPr>
          <p:cNvPr id="53" name="组合 52"/>
          <p:cNvGrpSpPr/>
          <p:nvPr/>
        </p:nvGrpSpPr>
        <p:grpSpPr>
          <a:xfrm>
            <a:off x="3546546" y="2182463"/>
            <a:ext cx="605054" cy="1912788"/>
            <a:chOff x="7323138" y="1346201"/>
            <a:chExt cx="1692275" cy="5349875"/>
          </a:xfrm>
        </p:grpSpPr>
        <p:sp>
          <p:nvSpPr>
            <p:cNvPr id="12" name="Freeform 35"/>
            <p:cNvSpPr/>
            <p:nvPr/>
          </p:nvSpPr>
          <p:spPr bwMode="auto">
            <a:xfrm>
              <a:off x="7972425" y="1435101"/>
              <a:ext cx="269875" cy="252413"/>
            </a:xfrm>
            <a:custGeom>
              <a:avLst/>
              <a:gdLst>
                <a:gd name="T0" fmla="*/ 10 w 33"/>
                <a:gd name="T1" fmla="*/ 31 h 31"/>
                <a:gd name="T2" fmla="*/ 33 w 33"/>
                <a:gd name="T3" fmla="*/ 0 h 31"/>
                <a:gd name="T4" fmla="*/ 9 w 33"/>
                <a:gd name="T5" fmla="*/ 14 h 31"/>
                <a:gd name="T6" fmla="*/ 10 w 33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1">
                  <a:moveTo>
                    <a:pt x="10" y="31"/>
                  </a:moveTo>
                  <a:cubicBezTo>
                    <a:pt x="11" y="29"/>
                    <a:pt x="25" y="6"/>
                    <a:pt x="33" y="0"/>
                  </a:cubicBezTo>
                  <a:cubicBezTo>
                    <a:pt x="33" y="0"/>
                    <a:pt x="18" y="3"/>
                    <a:pt x="9" y="14"/>
                  </a:cubicBezTo>
                  <a:cubicBezTo>
                    <a:pt x="0" y="25"/>
                    <a:pt x="10" y="31"/>
                    <a:pt x="10" y="3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3" name="Freeform 36"/>
            <p:cNvSpPr/>
            <p:nvPr/>
          </p:nvSpPr>
          <p:spPr bwMode="auto">
            <a:xfrm>
              <a:off x="8242300" y="1492251"/>
              <a:ext cx="338137" cy="138113"/>
            </a:xfrm>
            <a:custGeom>
              <a:avLst/>
              <a:gdLst>
                <a:gd name="T0" fmla="*/ 4 w 41"/>
                <a:gd name="T1" fmla="*/ 17 h 17"/>
                <a:gd name="T2" fmla="*/ 41 w 41"/>
                <a:gd name="T3" fmla="*/ 6 h 17"/>
                <a:gd name="T4" fmla="*/ 13 w 41"/>
                <a:gd name="T5" fmla="*/ 4 h 17"/>
                <a:gd name="T6" fmla="*/ 4 w 41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7">
                  <a:moveTo>
                    <a:pt x="4" y="17"/>
                  </a:moveTo>
                  <a:cubicBezTo>
                    <a:pt x="7" y="16"/>
                    <a:pt x="31" y="7"/>
                    <a:pt x="41" y="6"/>
                  </a:cubicBezTo>
                  <a:cubicBezTo>
                    <a:pt x="41" y="6"/>
                    <a:pt x="27" y="0"/>
                    <a:pt x="13" y="4"/>
                  </a:cubicBezTo>
                  <a:cubicBezTo>
                    <a:pt x="0" y="7"/>
                    <a:pt x="4" y="17"/>
                    <a:pt x="4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4" name="Freeform 37"/>
            <p:cNvSpPr/>
            <p:nvPr/>
          </p:nvSpPr>
          <p:spPr bwMode="auto">
            <a:xfrm>
              <a:off x="8078788" y="1460501"/>
              <a:ext cx="328612" cy="169863"/>
            </a:xfrm>
            <a:custGeom>
              <a:avLst/>
              <a:gdLst>
                <a:gd name="T0" fmla="*/ 7 w 40"/>
                <a:gd name="T1" fmla="*/ 21 h 21"/>
                <a:gd name="T2" fmla="*/ 40 w 40"/>
                <a:gd name="T3" fmla="*/ 4 h 21"/>
                <a:gd name="T4" fmla="*/ 13 w 40"/>
                <a:gd name="T5" fmla="*/ 6 h 21"/>
                <a:gd name="T6" fmla="*/ 7 w 40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1">
                  <a:moveTo>
                    <a:pt x="7" y="21"/>
                  </a:moveTo>
                  <a:cubicBezTo>
                    <a:pt x="9" y="20"/>
                    <a:pt x="31" y="6"/>
                    <a:pt x="40" y="4"/>
                  </a:cubicBezTo>
                  <a:cubicBezTo>
                    <a:pt x="40" y="4"/>
                    <a:pt x="26" y="0"/>
                    <a:pt x="13" y="6"/>
                  </a:cubicBezTo>
                  <a:cubicBezTo>
                    <a:pt x="0" y="13"/>
                    <a:pt x="7" y="21"/>
                    <a:pt x="7" y="2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5" name="Freeform 38"/>
            <p:cNvSpPr/>
            <p:nvPr/>
          </p:nvSpPr>
          <p:spPr bwMode="auto">
            <a:xfrm>
              <a:off x="7323138" y="2101851"/>
              <a:ext cx="1216025" cy="838200"/>
            </a:xfrm>
            <a:custGeom>
              <a:avLst/>
              <a:gdLst>
                <a:gd name="T0" fmla="*/ 155 w 766"/>
                <a:gd name="T1" fmla="*/ 528 h 528"/>
                <a:gd name="T2" fmla="*/ 750 w 766"/>
                <a:gd name="T3" fmla="*/ 236 h 528"/>
                <a:gd name="T4" fmla="*/ 766 w 766"/>
                <a:gd name="T5" fmla="*/ 190 h 528"/>
                <a:gd name="T6" fmla="*/ 10 w 766"/>
                <a:gd name="T7" fmla="*/ 0 h 528"/>
                <a:gd name="T8" fmla="*/ 0 w 766"/>
                <a:gd name="T9" fmla="*/ 31 h 528"/>
                <a:gd name="T10" fmla="*/ 155 w 766"/>
                <a:gd name="T11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6" h="528">
                  <a:moveTo>
                    <a:pt x="155" y="528"/>
                  </a:moveTo>
                  <a:lnTo>
                    <a:pt x="750" y="236"/>
                  </a:lnTo>
                  <a:lnTo>
                    <a:pt x="766" y="190"/>
                  </a:lnTo>
                  <a:lnTo>
                    <a:pt x="10" y="0"/>
                  </a:lnTo>
                  <a:lnTo>
                    <a:pt x="0" y="31"/>
                  </a:lnTo>
                  <a:lnTo>
                    <a:pt x="155" y="528"/>
                  </a:lnTo>
                  <a:close/>
                </a:path>
              </a:pathLst>
            </a:custGeom>
            <a:solidFill>
              <a:srgbClr val="AA9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6" name="Freeform 39"/>
            <p:cNvSpPr/>
            <p:nvPr/>
          </p:nvSpPr>
          <p:spPr bwMode="auto">
            <a:xfrm>
              <a:off x="7339013" y="1590676"/>
              <a:ext cx="1200150" cy="1316038"/>
            </a:xfrm>
            <a:custGeom>
              <a:avLst/>
              <a:gdLst>
                <a:gd name="T0" fmla="*/ 156 w 756"/>
                <a:gd name="T1" fmla="*/ 829 h 829"/>
                <a:gd name="T2" fmla="*/ 756 w 756"/>
                <a:gd name="T3" fmla="*/ 507 h 829"/>
                <a:gd name="T4" fmla="*/ 600 w 756"/>
                <a:gd name="T5" fmla="*/ 0 h 829"/>
                <a:gd name="T6" fmla="*/ 0 w 756"/>
                <a:gd name="T7" fmla="*/ 322 h 829"/>
                <a:gd name="T8" fmla="*/ 156 w 756"/>
                <a:gd name="T9" fmla="*/ 829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" h="829">
                  <a:moveTo>
                    <a:pt x="156" y="829"/>
                  </a:moveTo>
                  <a:lnTo>
                    <a:pt x="756" y="507"/>
                  </a:lnTo>
                  <a:lnTo>
                    <a:pt x="600" y="0"/>
                  </a:lnTo>
                  <a:lnTo>
                    <a:pt x="0" y="322"/>
                  </a:lnTo>
                  <a:lnTo>
                    <a:pt x="156" y="829"/>
                  </a:lnTo>
                  <a:close/>
                </a:path>
              </a:pathLst>
            </a:custGeom>
            <a:solidFill>
              <a:srgbClr val="DB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7" name="Freeform 40"/>
            <p:cNvSpPr/>
            <p:nvPr/>
          </p:nvSpPr>
          <p:spPr bwMode="auto">
            <a:xfrm>
              <a:off x="7339013" y="2101851"/>
              <a:ext cx="1200150" cy="804863"/>
            </a:xfrm>
            <a:custGeom>
              <a:avLst/>
              <a:gdLst>
                <a:gd name="T0" fmla="*/ 156 w 756"/>
                <a:gd name="T1" fmla="*/ 507 h 507"/>
                <a:gd name="T2" fmla="*/ 756 w 756"/>
                <a:gd name="T3" fmla="*/ 185 h 507"/>
                <a:gd name="T4" fmla="*/ 0 w 756"/>
                <a:gd name="T5" fmla="*/ 0 h 507"/>
                <a:gd name="T6" fmla="*/ 156 w 756"/>
                <a:gd name="T7" fmla="*/ 50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6" h="507">
                  <a:moveTo>
                    <a:pt x="156" y="507"/>
                  </a:moveTo>
                  <a:lnTo>
                    <a:pt x="756" y="185"/>
                  </a:lnTo>
                  <a:lnTo>
                    <a:pt x="0" y="0"/>
                  </a:lnTo>
                  <a:lnTo>
                    <a:pt x="156" y="507"/>
                  </a:lnTo>
                  <a:close/>
                </a:path>
              </a:pathLst>
            </a:custGeom>
            <a:solidFill>
              <a:srgbClr val="C9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8" name="Freeform 41"/>
            <p:cNvSpPr/>
            <p:nvPr/>
          </p:nvSpPr>
          <p:spPr bwMode="auto">
            <a:xfrm>
              <a:off x="7413625" y="1736726"/>
              <a:ext cx="1027112" cy="1057275"/>
            </a:xfrm>
            <a:custGeom>
              <a:avLst/>
              <a:gdLst>
                <a:gd name="T0" fmla="*/ 145 w 647"/>
                <a:gd name="T1" fmla="*/ 666 h 666"/>
                <a:gd name="T2" fmla="*/ 647 w 647"/>
                <a:gd name="T3" fmla="*/ 399 h 666"/>
                <a:gd name="T4" fmla="*/ 497 w 647"/>
                <a:gd name="T5" fmla="*/ 0 h 666"/>
                <a:gd name="T6" fmla="*/ 0 w 647"/>
                <a:gd name="T7" fmla="*/ 266 h 666"/>
                <a:gd name="T8" fmla="*/ 145 w 647"/>
                <a:gd name="T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7" h="666">
                  <a:moveTo>
                    <a:pt x="145" y="666"/>
                  </a:moveTo>
                  <a:lnTo>
                    <a:pt x="647" y="399"/>
                  </a:lnTo>
                  <a:lnTo>
                    <a:pt x="497" y="0"/>
                  </a:lnTo>
                  <a:lnTo>
                    <a:pt x="0" y="266"/>
                  </a:lnTo>
                  <a:lnTo>
                    <a:pt x="145" y="666"/>
                  </a:lnTo>
                  <a:close/>
                </a:path>
              </a:pathLst>
            </a:custGeom>
            <a:solidFill>
              <a:srgbClr val="9BC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9" name="Freeform 42"/>
            <p:cNvSpPr/>
            <p:nvPr/>
          </p:nvSpPr>
          <p:spPr bwMode="auto">
            <a:xfrm>
              <a:off x="7413625" y="2028826"/>
              <a:ext cx="828675" cy="765175"/>
            </a:xfrm>
            <a:custGeom>
              <a:avLst/>
              <a:gdLst>
                <a:gd name="T0" fmla="*/ 101 w 101"/>
                <a:gd name="T1" fmla="*/ 55 h 94"/>
                <a:gd name="T2" fmla="*/ 63 w 101"/>
                <a:gd name="T3" fmla="*/ 39 h 94"/>
                <a:gd name="T4" fmla="*/ 38 w 101"/>
                <a:gd name="T5" fmla="*/ 39 h 94"/>
                <a:gd name="T6" fmla="*/ 32 w 101"/>
                <a:gd name="T7" fmla="*/ 32 h 94"/>
                <a:gd name="T8" fmla="*/ 27 w 101"/>
                <a:gd name="T9" fmla="*/ 0 h 94"/>
                <a:gd name="T10" fmla="*/ 0 w 101"/>
                <a:gd name="T11" fmla="*/ 16 h 94"/>
                <a:gd name="T12" fmla="*/ 28 w 101"/>
                <a:gd name="T13" fmla="*/ 94 h 94"/>
                <a:gd name="T14" fmla="*/ 101 w 101"/>
                <a:gd name="T15" fmla="*/ 5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94">
                  <a:moveTo>
                    <a:pt x="101" y="55"/>
                  </a:moveTo>
                  <a:cubicBezTo>
                    <a:pt x="101" y="55"/>
                    <a:pt x="86" y="36"/>
                    <a:pt x="63" y="39"/>
                  </a:cubicBezTo>
                  <a:cubicBezTo>
                    <a:pt x="40" y="43"/>
                    <a:pt x="38" y="39"/>
                    <a:pt x="38" y="39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5"/>
                    <a:pt x="2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8" y="94"/>
                    <a:pt x="28" y="94"/>
                    <a:pt x="28" y="94"/>
                  </a:cubicBezTo>
                  <a:lnTo>
                    <a:pt x="101" y="55"/>
                  </a:lnTo>
                  <a:close/>
                </a:path>
              </a:pathLst>
            </a:custGeom>
            <a:solidFill>
              <a:srgbClr val="73A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0" name="Freeform 43"/>
            <p:cNvSpPr/>
            <p:nvPr/>
          </p:nvSpPr>
          <p:spPr bwMode="auto">
            <a:xfrm>
              <a:off x="7439025" y="2541588"/>
              <a:ext cx="171450" cy="252413"/>
            </a:xfrm>
            <a:custGeom>
              <a:avLst/>
              <a:gdLst>
                <a:gd name="T0" fmla="*/ 10 w 21"/>
                <a:gd name="T1" fmla="*/ 31 h 31"/>
                <a:gd name="T2" fmla="*/ 14 w 21"/>
                <a:gd name="T3" fmla="*/ 18 h 31"/>
                <a:gd name="T4" fmla="*/ 18 w 21"/>
                <a:gd name="T5" fmla="*/ 2 h 31"/>
                <a:gd name="T6" fmla="*/ 8 w 21"/>
                <a:gd name="T7" fmla="*/ 12 h 31"/>
                <a:gd name="T8" fmla="*/ 0 w 21"/>
                <a:gd name="T9" fmla="*/ 0 h 31"/>
                <a:gd name="T10" fmla="*/ 10 w 21"/>
                <a:gd name="T1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1">
                  <a:moveTo>
                    <a:pt x="10" y="31"/>
                  </a:moveTo>
                  <a:cubicBezTo>
                    <a:pt x="10" y="31"/>
                    <a:pt x="13" y="24"/>
                    <a:pt x="14" y="18"/>
                  </a:cubicBezTo>
                  <a:cubicBezTo>
                    <a:pt x="15" y="11"/>
                    <a:pt x="21" y="4"/>
                    <a:pt x="18" y="2"/>
                  </a:cubicBezTo>
                  <a:cubicBezTo>
                    <a:pt x="15" y="0"/>
                    <a:pt x="10" y="14"/>
                    <a:pt x="8" y="12"/>
                  </a:cubicBezTo>
                  <a:cubicBezTo>
                    <a:pt x="6" y="11"/>
                    <a:pt x="3" y="0"/>
                    <a:pt x="0" y="0"/>
                  </a:cubicBezTo>
                  <a:cubicBezTo>
                    <a:pt x="0" y="23"/>
                    <a:pt x="4" y="29"/>
                    <a:pt x="10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1" name="Freeform 44"/>
            <p:cNvSpPr/>
            <p:nvPr/>
          </p:nvSpPr>
          <p:spPr bwMode="auto">
            <a:xfrm>
              <a:off x="7446963" y="2744788"/>
              <a:ext cx="155575" cy="130175"/>
            </a:xfrm>
            <a:custGeom>
              <a:avLst/>
              <a:gdLst>
                <a:gd name="T0" fmla="*/ 98 w 98"/>
                <a:gd name="T1" fmla="*/ 56 h 82"/>
                <a:gd name="T2" fmla="*/ 77 w 98"/>
                <a:gd name="T3" fmla="*/ 10 h 82"/>
                <a:gd name="T4" fmla="*/ 0 w 98"/>
                <a:gd name="T5" fmla="*/ 0 h 82"/>
                <a:gd name="T6" fmla="*/ 10 w 98"/>
                <a:gd name="T7" fmla="*/ 82 h 82"/>
                <a:gd name="T8" fmla="*/ 98 w 98"/>
                <a:gd name="T9" fmla="*/ 5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82">
                  <a:moveTo>
                    <a:pt x="98" y="56"/>
                  </a:moveTo>
                  <a:lnTo>
                    <a:pt x="77" y="10"/>
                  </a:lnTo>
                  <a:lnTo>
                    <a:pt x="0" y="0"/>
                  </a:lnTo>
                  <a:lnTo>
                    <a:pt x="10" y="82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2" name="Freeform 45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3" name="Freeform 46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4" name="Freeform 47"/>
            <p:cNvSpPr/>
            <p:nvPr/>
          </p:nvSpPr>
          <p:spPr bwMode="auto">
            <a:xfrm>
              <a:off x="7964488" y="1346201"/>
              <a:ext cx="598487" cy="1065213"/>
            </a:xfrm>
            <a:custGeom>
              <a:avLst/>
              <a:gdLst>
                <a:gd name="T0" fmla="*/ 14 w 73"/>
                <a:gd name="T1" fmla="*/ 31 h 131"/>
                <a:gd name="T2" fmla="*/ 3 w 73"/>
                <a:gd name="T3" fmla="*/ 69 h 131"/>
                <a:gd name="T4" fmla="*/ 15 w 73"/>
                <a:gd name="T5" fmla="*/ 117 h 131"/>
                <a:gd name="T6" fmla="*/ 56 w 73"/>
                <a:gd name="T7" fmla="*/ 102 h 131"/>
                <a:gd name="T8" fmla="*/ 14 w 73"/>
                <a:gd name="T9" fmla="*/ 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31">
                  <a:moveTo>
                    <a:pt x="14" y="31"/>
                  </a:moveTo>
                  <a:cubicBezTo>
                    <a:pt x="14" y="31"/>
                    <a:pt x="0" y="54"/>
                    <a:pt x="3" y="69"/>
                  </a:cubicBezTo>
                  <a:cubicBezTo>
                    <a:pt x="5" y="83"/>
                    <a:pt x="7" y="110"/>
                    <a:pt x="15" y="117"/>
                  </a:cubicBezTo>
                  <a:cubicBezTo>
                    <a:pt x="30" y="131"/>
                    <a:pt x="56" y="102"/>
                    <a:pt x="56" y="102"/>
                  </a:cubicBezTo>
                  <a:cubicBezTo>
                    <a:pt x="56" y="102"/>
                    <a:pt x="73" y="0"/>
                    <a:pt x="14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5" name="Freeform 48"/>
            <p:cNvSpPr/>
            <p:nvPr/>
          </p:nvSpPr>
          <p:spPr bwMode="auto">
            <a:xfrm>
              <a:off x="8226425" y="1541463"/>
              <a:ext cx="230187" cy="536575"/>
            </a:xfrm>
            <a:custGeom>
              <a:avLst/>
              <a:gdLst>
                <a:gd name="T0" fmla="*/ 0 w 28"/>
                <a:gd name="T1" fmla="*/ 1 h 66"/>
                <a:gd name="T2" fmla="*/ 26 w 28"/>
                <a:gd name="T3" fmla="*/ 66 h 66"/>
                <a:gd name="T4" fmla="*/ 0 w 28"/>
                <a:gd name="T5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66">
                  <a:moveTo>
                    <a:pt x="0" y="1"/>
                  </a:moveTo>
                  <a:cubicBezTo>
                    <a:pt x="28" y="0"/>
                    <a:pt x="28" y="44"/>
                    <a:pt x="26" y="66"/>
                  </a:cubicBezTo>
                  <a:cubicBezTo>
                    <a:pt x="25" y="53"/>
                    <a:pt x="22" y="12"/>
                    <a:pt x="0" y="1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6" name="Freeform 49"/>
            <p:cNvSpPr/>
            <p:nvPr/>
          </p:nvSpPr>
          <p:spPr bwMode="auto">
            <a:xfrm>
              <a:off x="8094663" y="2109788"/>
              <a:ext cx="336550" cy="293688"/>
            </a:xfrm>
            <a:custGeom>
              <a:avLst/>
              <a:gdLst>
                <a:gd name="T0" fmla="*/ 41 w 41"/>
                <a:gd name="T1" fmla="*/ 0 h 36"/>
                <a:gd name="T2" fmla="*/ 40 w 41"/>
                <a:gd name="T3" fmla="*/ 8 h 36"/>
                <a:gd name="T4" fmla="*/ 0 w 41"/>
                <a:gd name="T5" fmla="*/ 24 h 36"/>
                <a:gd name="T6" fmla="*/ 41 w 41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6">
                  <a:moveTo>
                    <a:pt x="41" y="0"/>
                  </a:moveTo>
                  <a:cubicBezTo>
                    <a:pt x="41" y="5"/>
                    <a:pt x="40" y="8"/>
                    <a:pt x="40" y="8"/>
                  </a:cubicBezTo>
                  <a:cubicBezTo>
                    <a:pt x="40" y="8"/>
                    <a:pt x="15" y="36"/>
                    <a:pt x="0" y="24"/>
                  </a:cubicBezTo>
                  <a:cubicBezTo>
                    <a:pt x="17" y="20"/>
                    <a:pt x="38" y="3"/>
                    <a:pt x="41" y="0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7" name="Freeform 50"/>
            <p:cNvSpPr/>
            <p:nvPr/>
          </p:nvSpPr>
          <p:spPr bwMode="auto">
            <a:xfrm>
              <a:off x="8078788" y="6038851"/>
              <a:ext cx="484187" cy="307975"/>
            </a:xfrm>
            <a:custGeom>
              <a:avLst/>
              <a:gdLst>
                <a:gd name="T0" fmla="*/ 59 w 59"/>
                <a:gd name="T1" fmla="*/ 35 h 38"/>
                <a:gd name="T2" fmla="*/ 13 w 59"/>
                <a:gd name="T3" fmla="*/ 1 h 38"/>
                <a:gd name="T4" fmla="*/ 21 w 59"/>
                <a:gd name="T5" fmla="*/ 23 h 38"/>
                <a:gd name="T6" fmla="*/ 48 w 59"/>
                <a:gd name="T7" fmla="*/ 38 h 38"/>
                <a:gd name="T8" fmla="*/ 59 w 59"/>
                <a:gd name="T9" fmla="*/ 3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38">
                  <a:moveTo>
                    <a:pt x="59" y="35"/>
                  </a:moveTo>
                  <a:cubicBezTo>
                    <a:pt x="59" y="35"/>
                    <a:pt x="25" y="0"/>
                    <a:pt x="13" y="1"/>
                  </a:cubicBezTo>
                  <a:cubicBezTo>
                    <a:pt x="0" y="2"/>
                    <a:pt x="14" y="18"/>
                    <a:pt x="21" y="23"/>
                  </a:cubicBezTo>
                  <a:cubicBezTo>
                    <a:pt x="27" y="27"/>
                    <a:pt x="48" y="38"/>
                    <a:pt x="48" y="38"/>
                  </a:cubicBezTo>
                  <a:lnTo>
                    <a:pt x="59" y="3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8" name="Freeform 51"/>
            <p:cNvSpPr/>
            <p:nvPr/>
          </p:nvSpPr>
          <p:spPr bwMode="auto">
            <a:xfrm>
              <a:off x="8391525" y="6265863"/>
              <a:ext cx="171450" cy="80963"/>
            </a:xfrm>
            <a:custGeom>
              <a:avLst/>
              <a:gdLst>
                <a:gd name="T0" fmla="*/ 10 w 21"/>
                <a:gd name="T1" fmla="*/ 10 h 10"/>
                <a:gd name="T2" fmla="*/ 0 w 21"/>
                <a:gd name="T3" fmla="*/ 5 h 10"/>
                <a:gd name="T4" fmla="*/ 14 w 21"/>
                <a:gd name="T5" fmla="*/ 0 h 10"/>
                <a:gd name="T6" fmla="*/ 21 w 21"/>
                <a:gd name="T7" fmla="*/ 7 h 10"/>
                <a:gd name="T8" fmla="*/ 10 w 2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0">
                  <a:moveTo>
                    <a:pt x="10" y="10"/>
                  </a:moveTo>
                  <a:cubicBezTo>
                    <a:pt x="10" y="10"/>
                    <a:pt x="6" y="8"/>
                    <a:pt x="0" y="5"/>
                  </a:cubicBezTo>
                  <a:cubicBezTo>
                    <a:pt x="3" y="2"/>
                    <a:pt x="8" y="0"/>
                    <a:pt x="14" y="0"/>
                  </a:cubicBezTo>
                  <a:cubicBezTo>
                    <a:pt x="18" y="4"/>
                    <a:pt x="21" y="7"/>
                    <a:pt x="21" y="7"/>
                  </a:cubicBezTo>
                  <a:lnTo>
                    <a:pt x="10" y="10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9" name="Freeform 52"/>
            <p:cNvSpPr/>
            <p:nvPr/>
          </p:nvSpPr>
          <p:spPr bwMode="auto">
            <a:xfrm>
              <a:off x="7439025" y="6500813"/>
              <a:ext cx="557212" cy="187325"/>
            </a:xfrm>
            <a:custGeom>
              <a:avLst/>
              <a:gdLst>
                <a:gd name="T0" fmla="*/ 68 w 68"/>
                <a:gd name="T1" fmla="*/ 15 h 23"/>
                <a:gd name="T2" fmla="*/ 6 w 68"/>
                <a:gd name="T3" fmla="*/ 7 h 23"/>
                <a:gd name="T4" fmla="*/ 21 w 68"/>
                <a:gd name="T5" fmla="*/ 20 h 23"/>
                <a:gd name="T6" fmla="*/ 61 w 68"/>
                <a:gd name="T7" fmla="*/ 22 h 23"/>
                <a:gd name="T8" fmla="*/ 68 w 68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23">
                  <a:moveTo>
                    <a:pt x="68" y="15"/>
                  </a:moveTo>
                  <a:cubicBezTo>
                    <a:pt x="68" y="15"/>
                    <a:pt x="22" y="0"/>
                    <a:pt x="6" y="7"/>
                  </a:cubicBezTo>
                  <a:cubicBezTo>
                    <a:pt x="0" y="10"/>
                    <a:pt x="16" y="19"/>
                    <a:pt x="21" y="20"/>
                  </a:cubicBezTo>
                  <a:cubicBezTo>
                    <a:pt x="44" y="23"/>
                    <a:pt x="61" y="22"/>
                    <a:pt x="61" y="22"/>
                  </a:cubicBezTo>
                  <a:lnTo>
                    <a:pt x="68" y="1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0" name="Freeform 53"/>
            <p:cNvSpPr/>
            <p:nvPr/>
          </p:nvSpPr>
          <p:spPr bwMode="auto">
            <a:xfrm>
              <a:off x="7799388" y="6591301"/>
              <a:ext cx="196850" cy="88900"/>
            </a:xfrm>
            <a:custGeom>
              <a:avLst/>
              <a:gdLst>
                <a:gd name="T0" fmla="*/ 24 w 24"/>
                <a:gd name="T1" fmla="*/ 4 h 11"/>
                <a:gd name="T2" fmla="*/ 11 w 24"/>
                <a:gd name="T3" fmla="*/ 0 h 11"/>
                <a:gd name="T4" fmla="*/ 4 w 24"/>
                <a:gd name="T5" fmla="*/ 7 h 11"/>
                <a:gd name="T6" fmla="*/ 0 w 24"/>
                <a:gd name="T7" fmla="*/ 11 h 11"/>
                <a:gd name="T8" fmla="*/ 17 w 24"/>
                <a:gd name="T9" fmla="*/ 11 h 11"/>
                <a:gd name="T10" fmla="*/ 24 w 24"/>
                <a:gd name="T11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1">
                  <a:moveTo>
                    <a:pt x="24" y="4"/>
                  </a:moveTo>
                  <a:cubicBezTo>
                    <a:pt x="24" y="4"/>
                    <a:pt x="18" y="2"/>
                    <a:pt x="11" y="0"/>
                  </a:cubicBezTo>
                  <a:cubicBezTo>
                    <a:pt x="8" y="2"/>
                    <a:pt x="6" y="4"/>
                    <a:pt x="4" y="7"/>
                  </a:cubicBezTo>
                  <a:cubicBezTo>
                    <a:pt x="2" y="8"/>
                    <a:pt x="1" y="10"/>
                    <a:pt x="0" y="11"/>
                  </a:cubicBezTo>
                  <a:cubicBezTo>
                    <a:pt x="10" y="11"/>
                    <a:pt x="17" y="11"/>
                    <a:pt x="17" y="11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1" name="Freeform 54"/>
            <p:cNvSpPr/>
            <p:nvPr/>
          </p:nvSpPr>
          <p:spPr bwMode="auto">
            <a:xfrm>
              <a:off x="7783513" y="3721101"/>
              <a:ext cx="993775" cy="2974975"/>
            </a:xfrm>
            <a:custGeom>
              <a:avLst/>
              <a:gdLst>
                <a:gd name="T0" fmla="*/ 121 w 121"/>
                <a:gd name="T1" fmla="*/ 29 h 366"/>
                <a:gd name="T2" fmla="*/ 106 w 121"/>
                <a:gd name="T3" fmla="*/ 315 h 366"/>
                <a:gd name="T4" fmla="*/ 82 w 121"/>
                <a:gd name="T5" fmla="*/ 326 h 366"/>
                <a:gd name="T6" fmla="*/ 64 w 121"/>
                <a:gd name="T7" fmla="*/ 109 h 366"/>
                <a:gd name="T8" fmla="*/ 31 w 121"/>
                <a:gd name="T9" fmla="*/ 360 h 366"/>
                <a:gd name="T10" fmla="*/ 8 w 121"/>
                <a:gd name="T11" fmla="*/ 364 h 366"/>
                <a:gd name="T12" fmla="*/ 2 w 121"/>
                <a:gd name="T13" fmla="*/ 72 h 366"/>
                <a:gd name="T14" fmla="*/ 121 w 121"/>
                <a:gd name="T15" fmla="*/ 2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66">
                  <a:moveTo>
                    <a:pt x="121" y="29"/>
                  </a:moveTo>
                  <a:cubicBezTo>
                    <a:pt x="116" y="112"/>
                    <a:pt x="105" y="296"/>
                    <a:pt x="106" y="315"/>
                  </a:cubicBezTo>
                  <a:cubicBezTo>
                    <a:pt x="106" y="315"/>
                    <a:pt x="98" y="330"/>
                    <a:pt x="82" y="326"/>
                  </a:cubicBezTo>
                  <a:cubicBezTo>
                    <a:pt x="82" y="326"/>
                    <a:pt x="74" y="112"/>
                    <a:pt x="64" y="109"/>
                  </a:cubicBezTo>
                  <a:cubicBezTo>
                    <a:pt x="58" y="131"/>
                    <a:pt x="30" y="329"/>
                    <a:pt x="31" y="360"/>
                  </a:cubicBezTo>
                  <a:cubicBezTo>
                    <a:pt x="22" y="366"/>
                    <a:pt x="13" y="364"/>
                    <a:pt x="8" y="364"/>
                  </a:cubicBezTo>
                  <a:cubicBezTo>
                    <a:pt x="6" y="331"/>
                    <a:pt x="0" y="119"/>
                    <a:pt x="2" y="72"/>
                  </a:cubicBezTo>
                  <a:cubicBezTo>
                    <a:pt x="5" y="0"/>
                    <a:pt x="108" y="8"/>
                    <a:pt x="121" y="29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2" name="Freeform 55"/>
            <p:cNvSpPr/>
            <p:nvPr/>
          </p:nvSpPr>
          <p:spPr bwMode="auto">
            <a:xfrm>
              <a:off x="7783513" y="3794126"/>
              <a:ext cx="714375" cy="2886075"/>
            </a:xfrm>
            <a:custGeom>
              <a:avLst/>
              <a:gdLst>
                <a:gd name="T0" fmla="*/ 15 w 87"/>
                <a:gd name="T1" fmla="*/ 355 h 355"/>
                <a:gd name="T2" fmla="*/ 9 w 87"/>
                <a:gd name="T3" fmla="*/ 64 h 355"/>
                <a:gd name="T4" fmla="*/ 87 w 87"/>
                <a:gd name="T5" fmla="*/ 4 h 355"/>
                <a:gd name="T6" fmla="*/ 2 w 87"/>
                <a:gd name="T7" fmla="*/ 63 h 355"/>
                <a:gd name="T8" fmla="*/ 8 w 87"/>
                <a:gd name="T9" fmla="*/ 355 h 355"/>
                <a:gd name="T10" fmla="*/ 16 w 87"/>
                <a:gd name="T11" fmla="*/ 355 h 355"/>
                <a:gd name="T12" fmla="*/ 15 w 87"/>
                <a:gd name="T13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55">
                  <a:moveTo>
                    <a:pt x="15" y="355"/>
                  </a:moveTo>
                  <a:cubicBezTo>
                    <a:pt x="12" y="323"/>
                    <a:pt x="6" y="110"/>
                    <a:pt x="9" y="64"/>
                  </a:cubicBezTo>
                  <a:cubicBezTo>
                    <a:pt x="11" y="16"/>
                    <a:pt x="54" y="2"/>
                    <a:pt x="87" y="4"/>
                  </a:cubicBezTo>
                  <a:cubicBezTo>
                    <a:pt x="54" y="0"/>
                    <a:pt x="5" y="12"/>
                    <a:pt x="2" y="63"/>
                  </a:cubicBezTo>
                  <a:cubicBezTo>
                    <a:pt x="0" y="110"/>
                    <a:pt x="6" y="322"/>
                    <a:pt x="8" y="355"/>
                  </a:cubicBezTo>
                  <a:cubicBezTo>
                    <a:pt x="10" y="355"/>
                    <a:pt x="13" y="355"/>
                    <a:pt x="16" y="355"/>
                  </a:cubicBezTo>
                  <a:cubicBezTo>
                    <a:pt x="16" y="355"/>
                    <a:pt x="15" y="355"/>
                    <a:pt x="15" y="355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3" name="Freeform 56"/>
            <p:cNvSpPr/>
            <p:nvPr/>
          </p:nvSpPr>
          <p:spPr bwMode="auto">
            <a:xfrm>
              <a:off x="8342313" y="4614863"/>
              <a:ext cx="171450" cy="1765300"/>
            </a:xfrm>
            <a:custGeom>
              <a:avLst/>
              <a:gdLst>
                <a:gd name="T0" fmla="*/ 2 w 21"/>
                <a:gd name="T1" fmla="*/ 0 h 217"/>
                <a:gd name="T2" fmla="*/ 0 w 21"/>
                <a:gd name="T3" fmla="*/ 13 h 217"/>
                <a:gd name="T4" fmla="*/ 14 w 21"/>
                <a:gd name="T5" fmla="*/ 216 h 217"/>
                <a:gd name="T6" fmla="*/ 21 w 21"/>
                <a:gd name="T7" fmla="*/ 217 h 217"/>
                <a:gd name="T8" fmla="*/ 2 w 2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7">
                  <a:moveTo>
                    <a:pt x="2" y="0"/>
                  </a:moveTo>
                  <a:cubicBezTo>
                    <a:pt x="2" y="2"/>
                    <a:pt x="1" y="6"/>
                    <a:pt x="0" y="13"/>
                  </a:cubicBezTo>
                  <a:cubicBezTo>
                    <a:pt x="8" y="64"/>
                    <a:pt x="14" y="216"/>
                    <a:pt x="14" y="216"/>
                  </a:cubicBezTo>
                  <a:cubicBezTo>
                    <a:pt x="17" y="217"/>
                    <a:pt x="19" y="217"/>
                    <a:pt x="21" y="217"/>
                  </a:cubicBezTo>
                  <a:cubicBezTo>
                    <a:pt x="21" y="209"/>
                    <a:pt x="12" y="3"/>
                    <a:pt x="2" y="0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4" name="Freeform 57"/>
            <p:cNvSpPr/>
            <p:nvPr/>
          </p:nvSpPr>
          <p:spPr bwMode="auto">
            <a:xfrm>
              <a:off x="7799388" y="3971926"/>
              <a:ext cx="968375" cy="658813"/>
            </a:xfrm>
            <a:custGeom>
              <a:avLst/>
              <a:gdLst>
                <a:gd name="T0" fmla="*/ 0 w 118"/>
                <a:gd name="T1" fmla="*/ 41 h 81"/>
                <a:gd name="T2" fmla="*/ 2 w 118"/>
                <a:gd name="T3" fmla="*/ 27 h 81"/>
                <a:gd name="T4" fmla="*/ 37 w 118"/>
                <a:gd name="T5" fmla="*/ 11 h 81"/>
                <a:gd name="T6" fmla="*/ 116 w 118"/>
                <a:gd name="T7" fmla="*/ 11 h 81"/>
                <a:gd name="T8" fmla="*/ 118 w 118"/>
                <a:gd name="T9" fmla="*/ 31 h 81"/>
                <a:gd name="T10" fmla="*/ 77 w 118"/>
                <a:gd name="T11" fmla="*/ 64 h 81"/>
                <a:gd name="T12" fmla="*/ 69 w 118"/>
                <a:gd name="T13" fmla="*/ 38 h 81"/>
                <a:gd name="T14" fmla="*/ 66 w 118"/>
                <a:gd name="T15" fmla="*/ 68 h 81"/>
                <a:gd name="T16" fmla="*/ 57 w 118"/>
                <a:gd name="T17" fmla="*/ 72 h 81"/>
                <a:gd name="T18" fmla="*/ 0 w 118"/>
                <a:gd name="T19" fmla="*/ 80 h 81"/>
                <a:gd name="T20" fmla="*/ 0 w 118"/>
                <a:gd name="T21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81">
                  <a:moveTo>
                    <a:pt x="0" y="41"/>
                  </a:moveTo>
                  <a:cubicBezTo>
                    <a:pt x="1" y="36"/>
                    <a:pt x="1" y="32"/>
                    <a:pt x="2" y="27"/>
                  </a:cubicBezTo>
                  <a:cubicBezTo>
                    <a:pt x="12" y="21"/>
                    <a:pt x="24" y="16"/>
                    <a:pt x="37" y="11"/>
                  </a:cubicBezTo>
                  <a:cubicBezTo>
                    <a:pt x="72" y="0"/>
                    <a:pt x="105" y="0"/>
                    <a:pt x="116" y="11"/>
                  </a:cubicBezTo>
                  <a:cubicBezTo>
                    <a:pt x="117" y="18"/>
                    <a:pt x="118" y="24"/>
                    <a:pt x="118" y="31"/>
                  </a:cubicBezTo>
                  <a:cubicBezTo>
                    <a:pt x="112" y="42"/>
                    <a:pt x="97" y="54"/>
                    <a:pt x="77" y="64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63" y="70"/>
                    <a:pt x="60" y="71"/>
                    <a:pt x="57" y="72"/>
                  </a:cubicBezTo>
                  <a:cubicBezTo>
                    <a:pt x="36" y="79"/>
                    <a:pt x="15" y="81"/>
                    <a:pt x="0" y="80"/>
                  </a:cubicBezTo>
                  <a:cubicBezTo>
                    <a:pt x="0" y="63"/>
                    <a:pt x="0" y="49"/>
                    <a:pt x="0" y="41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5" name="Freeform 58"/>
            <p:cNvSpPr/>
            <p:nvPr/>
          </p:nvSpPr>
          <p:spPr bwMode="auto">
            <a:xfrm>
              <a:off x="7659688" y="2224088"/>
              <a:ext cx="1355725" cy="2317750"/>
            </a:xfrm>
            <a:custGeom>
              <a:avLst/>
              <a:gdLst>
                <a:gd name="T0" fmla="*/ 20 w 165"/>
                <a:gd name="T1" fmla="*/ 157 h 285"/>
                <a:gd name="T2" fmla="*/ 23 w 165"/>
                <a:gd name="T3" fmla="*/ 71 h 285"/>
                <a:gd name="T4" fmla="*/ 141 w 165"/>
                <a:gd name="T5" fmla="*/ 21 h 285"/>
                <a:gd name="T6" fmla="*/ 139 w 165"/>
                <a:gd name="T7" fmla="*/ 133 h 285"/>
                <a:gd name="T8" fmla="*/ 147 w 165"/>
                <a:gd name="T9" fmla="*/ 235 h 285"/>
                <a:gd name="T10" fmla="*/ 102 w 165"/>
                <a:gd name="T11" fmla="*/ 270 h 285"/>
                <a:gd name="T12" fmla="*/ 94 w 165"/>
                <a:gd name="T13" fmla="*/ 237 h 285"/>
                <a:gd name="T14" fmla="*/ 90 w 165"/>
                <a:gd name="T15" fmla="*/ 273 h 285"/>
                <a:gd name="T16" fmla="*/ 10 w 165"/>
                <a:gd name="T17" fmla="*/ 260 h 285"/>
                <a:gd name="T18" fmla="*/ 20 w 165"/>
                <a:gd name="T19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" h="285">
                  <a:moveTo>
                    <a:pt x="20" y="157"/>
                  </a:moveTo>
                  <a:cubicBezTo>
                    <a:pt x="19" y="115"/>
                    <a:pt x="19" y="92"/>
                    <a:pt x="23" y="71"/>
                  </a:cubicBezTo>
                  <a:cubicBezTo>
                    <a:pt x="29" y="34"/>
                    <a:pt x="108" y="0"/>
                    <a:pt x="141" y="21"/>
                  </a:cubicBezTo>
                  <a:cubicBezTo>
                    <a:pt x="165" y="36"/>
                    <a:pt x="140" y="118"/>
                    <a:pt x="139" y="133"/>
                  </a:cubicBezTo>
                  <a:cubicBezTo>
                    <a:pt x="138" y="141"/>
                    <a:pt x="144" y="217"/>
                    <a:pt x="147" y="235"/>
                  </a:cubicBezTo>
                  <a:cubicBezTo>
                    <a:pt x="149" y="245"/>
                    <a:pt x="129" y="261"/>
                    <a:pt x="102" y="270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62" y="280"/>
                    <a:pt x="30" y="285"/>
                    <a:pt x="10" y="260"/>
                  </a:cubicBezTo>
                  <a:cubicBezTo>
                    <a:pt x="0" y="247"/>
                    <a:pt x="21" y="204"/>
                    <a:pt x="20" y="157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6" name="Freeform 59"/>
            <p:cNvSpPr/>
            <p:nvPr/>
          </p:nvSpPr>
          <p:spPr bwMode="auto">
            <a:xfrm>
              <a:off x="7659688" y="2557463"/>
              <a:ext cx="354012" cy="1887538"/>
            </a:xfrm>
            <a:custGeom>
              <a:avLst/>
              <a:gdLst>
                <a:gd name="T0" fmla="*/ 20 w 43"/>
                <a:gd name="T1" fmla="*/ 116 h 232"/>
                <a:gd name="T2" fmla="*/ 23 w 43"/>
                <a:gd name="T3" fmla="*/ 30 h 232"/>
                <a:gd name="T4" fmla="*/ 43 w 43"/>
                <a:gd name="T5" fmla="*/ 0 h 232"/>
                <a:gd name="T6" fmla="*/ 40 w 43"/>
                <a:gd name="T7" fmla="*/ 12 h 232"/>
                <a:gd name="T8" fmla="*/ 37 w 43"/>
                <a:gd name="T9" fmla="*/ 126 h 232"/>
                <a:gd name="T10" fmla="*/ 26 w 43"/>
                <a:gd name="T11" fmla="*/ 232 h 232"/>
                <a:gd name="T12" fmla="*/ 10 w 43"/>
                <a:gd name="T13" fmla="*/ 219 h 232"/>
                <a:gd name="T14" fmla="*/ 20 w 43"/>
                <a:gd name="T15" fmla="*/ 11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32">
                  <a:moveTo>
                    <a:pt x="20" y="116"/>
                  </a:moveTo>
                  <a:cubicBezTo>
                    <a:pt x="19" y="74"/>
                    <a:pt x="19" y="51"/>
                    <a:pt x="23" y="30"/>
                  </a:cubicBezTo>
                  <a:cubicBezTo>
                    <a:pt x="25" y="19"/>
                    <a:pt x="32" y="9"/>
                    <a:pt x="43" y="0"/>
                  </a:cubicBezTo>
                  <a:cubicBezTo>
                    <a:pt x="42" y="4"/>
                    <a:pt x="41" y="8"/>
                    <a:pt x="40" y="12"/>
                  </a:cubicBezTo>
                  <a:cubicBezTo>
                    <a:pt x="37" y="41"/>
                    <a:pt x="37" y="71"/>
                    <a:pt x="37" y="126"/>
                  </a:cubicBezTo>
                  <a:cubicBezTo>
                    <a:pt x="38" y="168"/>
                    <a:pt x="29" y="206"/>
                    <a:pt x="26" y="232"/>
                  </a:cubicBezTo>
                  <a:cubicBezTo>
                    <a:pt x="20" y="229"/>
                    <a:pt x="15" y="225"/>
                    <a:pt x="10" y="219"/>
                  </a:cubicBezTo>
                  <a:cubicBezTo>
                    <a:pt x="0" y="206"/>
                    <a:pt x="21" y="163"/>
                    <a:pt x="20" y="116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7" name="Freeform 60"/>
            <p:cNvSpPr/>
            <p:nvPr/>
          </p:nvSpPr>
          <p:spPr bwMode="auto">
            <a:xfrm>
              <a:off x="7470775" y="2484438"/>
              <a:ext cx="731837" cy="1187450"/>
            </a:xfrm>
            <a:custGeom>
              <a:avLst/>
              <a:gdLst>
                <a:gd name="T0" fmla="*/ 22 w 89"/>
                <a:gd name="T1" fmla="*/ 124 h 146"/>
                <a:gd name="T2" fmla="*/ 60 w 89"/>
                <a:gd name="T3" fmla="*/ 14 h 146"/>
                <a:gd name="T4" fmla="*/ 22 w 89"/>
                <a:gd name="T5" fmla="*/ 12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146">
                  <a:moveTo>
                    <a:pt x="22" y="124"/>
                  </a:moveTo>
                  <a:cubicBezTo>
                    <a:pt x="0" y="111"/>
                    <a:pt x="30" y="28"/>
                    <a:pt x="60" y="14"/>
                  </a:cubicBezTo>
                  <a:cubicBezTo>
                    <a:pt x="89" y="0"/>
                    <a:pt x="59" y="146"/>
                    <a:pt x="22" y="124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8" name="Freeform 61"/>
            <p:cNvSpPr/>
            <p:nvPr/>
          </p:nvSpPr>
          <p:spPr bwMode="auto">
            <a:xfrm>
              <a:off x="7496175" y="2768601"/>
              <a:ext cx="295275" cy="731838"/>
            </a:xfrm>
            <a:custGeom>
              <a:avLst/>
              <a:gdLst>
                <a:gd name="T0" fmla="*/ 36 w 36"/>
                <a:gd name="T1" fmla="*/ 0 h 90"/>
                <a:gd name="T2" fmla="*/ 22 w 36"/>
                <a:gd name="T3" fmla="*/ 90 h 90"/>
                <a:gd name="T4" fmla="*/ 19 w 36"/>
                <a:gd name="T5" fmla="*/ 89 h 90"/>
                <a:gd name="T6" fmla="*/ 36 w 36"/>
                <a:gd name="T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90">
                  <a:moveTo>
                    <a:pt x="36" y="0"/>
                  </a:moveTo>
                  <a:cubicBezTo>
                    <a:pt x="23" y="27"/>
                    <a:pt x="16" y="68"/>
                    <a:pt x="22" y="90"/>
                  </a:cubicBezTo>
                  <a:cubicBezTo>
                    <a:pt x="21" y="90"/>
                    <a:pt x="20" y="90"/>
                    <a:pt x="19" y="89"/>
                  </a:cubicBezTo>
                  <a:cubicBezTo>
                    <a:pt x="0" y="73"/>
                    <a:pt x="16" y="29"/>
                    <a:pt x="36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9" name="Freeform 62"/>
            <p:cNvSpPr/>
            <p:nvPr/>
          </p:nvSpPr>
          <p:spPr bwMode="auto">
            <a:xfrm>
              <a:off x="8177213" y="2174876"/>
              <a:ext cx="295275" cy="285750"/>
            </a:xfrm>
            <a:custGeom>
              <a:avLst/>
              <a:gdLst>
                <a:gd name="T0" fmla="*/ 35 w 36"/>
                <a:gd name="T1" fmla="*/ 0 h 35"/>
                <a:gd name="T2" fmla="*/ 36 w 36"/>
                <a:gd name="T3" fmla="*/ 25 h 35"/>
                <a:gd name="T4" fmla="*/ 2 w 36"/>
                <a:gd name="T5" fmla="*/ 35 h 35"/>
                <a:gd name="T6" fmla="*/ 0 w 36"/>
                <a:gd name="T7" fmla="*/ 1 h 35"/>
                <a:gd name="T8" fmla="*/ 35 w 36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35" y="0"/>
                  </a:moveTo>
                  <a:cubicBezTo>
                    <a:pt x="35" y="1"/>
                    <a:pt x="36" y="25"/>
                    <a:pt x="36" y="2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0" name="Freeform 63"/>
            <p:cNvSpPr/>
            <p:nvPr/>
          </p:nvSpPr>
          <p:spPr bwMode="auto">
            <a:xfrm>
              <a:off x="8029575" y="1565276"/>
              <a:ext cx="649287" cy="804863"/>
            </a:xfrm>
            <a:custGeom>
              <a:avLst/>
              <a:gdLst>
                <a:gd name="T0" fmla="*/ 4 w 79"/>
                <a:gd name="T1" fmla="*/ 51 h 99"/>
                <a:gd name="T2" fmla="*/ 53 w 79"/>
                <a:gd name="T3" fmla="*/ 0 h 99"/>
                <a:gd name="T4" fmla="*/ 77 w 79"/>
                <a:gd name="T5" fmla="*/ 43 h 99"/>
                <a:gd name="T6" fmla="*/ 50 w 79"/>
                <a:gd name="T7" fmla="*/ 86 h 99"/>
                <a:gd name="T8" fmla="*/ 4 w 79"/>
                <a:gd name="T9" fmla="*/ 5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9">
                  <a:moveTo>
                    <a:pt x="4" y="51"/>
                  </a:moveTo>
                  <a:cubicBezTo>
                    <a:pt x="9" y="14"/>
                    <a:pt x="35" y="1"/>
                    <a:pt x="53" y="0"/>
                  </a:cubicBezTo>
                  <a:cubicBezTo>
                    <a:pt x="71" y="0"/>
                    <a:pt x="79" y="26"/>
                    <a:pt x="77" y="43"/>
                  </a:cubicBezTo>
                  <a:cubicBezTo>
                    <a:pt x="75" y="64"/>
                    <a:pt x="65" y="76"/>
                    <a:pt x="50" y="86"/>
                  </a:cubicBezTo>
                  <a:cubicBezTo>
                    <a:pt x="32" y="99"/>
                    <a:pt x="0" y="80"/>
                    <a:pt x="4" y="5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1" name="Freeform 64"/>
            <p:cNvSpPr/>
            <p:nvPr/>
          </p:nvSpPr>
          <p:spPr bwMode="auto">
            <a:xfrm>
              <a:off x="8029575" y="1679576"/>
              <a:ext cx="254000" cy="593725"/>
            </a:xfrm>
            <a:custGeom>
              <a:avLst/>
              <a:gdLst>
                <a:gd name="T0" fmla="*/ 0 w 31"/>
                <a:gd name="T1" fmla="*/ 43 h 73"/>
                <a:gd name="T2" fmla="*/ 22 w 31"/>
                <a:gd name="T3" fmla="*/ 0 h 73"/>
                <a:gd name="T4" fmla="*/ 31 w 31"/>
                <a:gd name="T5" fmla="*/ 39 h 73"/>
                <a:gd name="T6" fmla="*/ 24 w 31"/>
                <a:gd name="T7" fmla="*/ 73 h 73"/>
                <a:gd name="T8" fmla="*/ 6 w 31"/>
                <a:gd name="T9" fmla="*/ 47 h 73"/>
                <a:gd name="T10" fmla="*/ 0 w 31"/>
                <a:gd name="T11" fmla="*/ 4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73">
                  <a:moveTo>
                    <a:pt x="0" y="43"/>
                  </a:moveTo>
                  <a:cubicBezTo>
                    <a:pt x="2" y="22"/>
                    <a:pt x="13" y="8"/>
                    <a:pt x="22" y="0"/>
                  </a:cubicBezTo>
                  <a:cubicBezTo>
                    <a:pt x="28" y="11"/>
                    <a:pt x="31" y="24"/>
                    <a:pt x="31" y="39"/>
                  </a:cubicBezTo>
                  <a:cubicBezTo>
                    <a:pt x="31" y="52"/>
                    <a:pt x="29" y="63"/>
                    <a:pt x="24" y="73"/>
                  </a:cubicBezTo>
                  <a:cubicBezTo>
                    <a:pt x="15" y="69"/>
                    <a:pt x="9" y="58"/>
                    <a:pt x="6" y="47"/>
                  </a:cubicBezTo>
                  <a:cubicBezTo>
                    <a:pt x="5" y="44"/>
                    <a:pt x="0" y="47"/>
                    <a:pt x="0" y="43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2" name="Freeform 65"/>
            <p:cNvSpPr/>
            <p:nvPr/>
          </p:nvSpPr>
          <p:spPr bwMode="auto">
            <a:xfrm>
              <a:off x="8004175" y="1955801"/>
              <a:ext cx="214312" cy="236538"/>
            </a:xfrm>
            <a:custGeom>
              <a:avLst/>
              <a:gdLst>
                <a:gd name="T0" fmla="*/ 11 w 26"/>
                <a:gd name="T1" fmla="*/ 25 h 29"/>
                <a:gd name="T2" fmla="*/ 17 w 26"/>
                <a:gd name="T3" fmla="*/ 3 h 29"/>
                <a:gd name="T4" fmla="*/ 11 w 26"/>
                <a:gd name="T5" fmla="*/ 2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9">
                  <a:moveTo>
                    <a:pt x="11" y="25"/>
                  </a:moveTo>
                  <a:cubicBezTo>
                    <a:pt x="17" y="29"/>
                    <a:pt x="26" y="7"/>
                    <a:pt x="17" y="3"/>
                  </a:cubicBezTo>
                  <a:cubicBezTo>
                    <a:pt x="9" y="0"/>
                    <a:pt x="0" y="17"/>
                    <a:pt x="11" y="25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3" name="Freeform 66"/>
            <p:cNvSpPr/>
            <p:nvPr/>
          </p:nvSpPr>
          <p:spPr bwMode="auto">
            <a:xfrm>
              <a:off x="7915275" y="1468438"/>
              <a:ext cx="738187" cy="471488"/>
            </a:xfrm>
            <a:custGeom>
              <a:avLst/>
              <a:gdLst>
                <a:gd name="T0" fmla="*/ 12 w 90"/>
                <a:gd name="T1" fmla="*/ 17 h 58"/>
                <a:gd name="T2" fmla="*/ 68 w 90"/>
                <a:gd name="T3" fmla="*/ 11 h 58"/>
                <a:gd name="T4" fmla="*/ 89 w 90"/>
                <a:gd name="T5" fmla="*/ 45 h 58"/>
                <a:gd name="T6" fmla="*/ 33 w 90"/>
                <a:gd name="T7" fmla="*/ 55 h 58"/>
                <a:gd name="T8" fmla="*/ 12 w 90"/>
                <a:gd name="T9" fmla="*/ 1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12" y="17"/>
                  </a:moveTo>
                  <a:cubicBezTo>
                    <a:pt x="39" y="0"/>
                    <a:pt x="58" y="7"/>
                    <a:pt x="68" y="11"/>
                  </a:cubicBezTo>
                  <a:cubicBezTo>
                    <a:pt x="88" y="20"/>
                    <a:pt x="90" y="33"/>
                    <a:pt x="89" y="45"/>
                  </a:cubicBezTo>
                  <a:cubicBezTo>
                    <a:pt x="89" y="58"/>
                    <a:pt x="54" y="55"/>
                    <a:pt x="33" y="55"/>
                  </a:cubicBezTo>
                  <a:cubicBezTo>
                    <a:pt x="13" y="55"/>
                    <a:pt x="0" y="25"/>
                    <a:pt x="12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4" name="Freeform 67"/>
            <p:cNvSpPr/>
            <p:nvPr/>
          </p:nvSpPr>
          <p:spPr bwMode="auto">
            <a:xfrm>
              <a:off x="7915275" y="1590676"/>
              <a:ext cx="360362" cy="325438"/>
            </a:xfrm>
            <a:custGeom>
              <a:avLst/>
              <a:gdLst>
                <a:gd name="T0" fmla="*/ 12 w 44"/>
                <a:gd name="T1" fmla="*/ 2 h 40"/>
                <a:gd name="T2" fmla="*/ 17 w 44"/>
                <a:gd name="T3" fmla="*/ 0 h 40"/>
                <a:gd name="T4" fmla="*/ 44 w 44"/>
                <a:gd name="T5" fmla="*/ 40 h 40"/>
                <a:gd name="T6" fmla="*/ 33 w 44"/>
                <a:gd name="T7" fmla="*/ 40 h 40"/>
                <a:gd name="T8" fmla="*/ 12 w 44"/>
                <a:gd name="T9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12" y="2"/>
                  </a:moveTo>
                  <a:cubicBezTo>
                    <a:pt x="14" y="1"/>
                    <a:pt x="15" y="0"/>
                    <a:pt x="17" y="0"/>
                  </a:cubicBezTo>
                  <a:cubicBezTo>
                    <a:pt x="31" y="5"/>
                    <a:pt x="41" y="20"/>
                    <a:pt x="44" y="40"/>
                  </a:cubicBezTo>
                  <a:cubicBezTo>
                    <a:pt x="40" y="40"/>
                    <a:pt x="36" y="40"/>
                    <a:pt x="33" y="40"/>
                  </a:cubicBezTo>
                  <a:cubicBezTo>
                    <a:pt x="13" y="40"/>
                    <a:pt x="0" y="10"/>
                    <a:pt x="12" y="2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5" name="Freeform 68"/>
            <p:cNvSpPr/>
            <p:nvPr/>
          </p:nvSpPr>
          <p:spPr bwMode="auto">
            <a:xfrm>
              <a:off x="8094663" y="2281238"/>
              <a:ext cx="485775" cy="227013"/>
            </a:xfrm>
            <a:custGeom>
              <a:avLst/>
              <a:gdLst>
                <a:gd name="T0" fmla="*/ 306 w 306"/>
                <a:gd name="T1" fmla="*/ 51 h 143"/>
                <a:gd name="T2" fmla="*/ 285 w 306"/>
                <a:gd name="T3" fmla="*/ 0 h 143"/>
                <a:gd name="T4" fmla="*/ 16 w 306"/>
                <a:gd name="T5" fmla="*/ 82 h 143"/>
                <a:gd name="T6" fmla="*/ 0 w 306"/>
                <a:gd name="T7" fmla="*/ 143 h 143"/>
                <a:gd name="T8" fmla="*/ 306 w 306"/>
                <a:gd name="T9" fmla="*/ 5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143">
                  <a:moveTo>
                    <a:pt x="306" y="51"/>
                  </a:moveTo>
                  <a:lnTo>
                    <a:pt x="285" y="0"/>
                  </a:lnTo>
                  <a:lnTo>
                    <a:pt x="16" y="82"/>
                  </a:lnTo>
                  <a:lnTo>
                    <a:pt x="0" y="143"/>
                  </a:lnTo>
                  <a:lnTo>
                    <a:pt x="306" y="51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6" name="Freeform 69"/>
            <p:cNvSpPr/>
            <p:nvPr/>
          </p:nvSpPr>
          <p:spPr bwMode="auto">
            <a:xfrm>
              <a:off x="8374063" y="2582863"/>
              <a:ext cx="165100" cy="1284288"/>
            </a:xfrm>
            <a:custGeom>
              <a:avLst/>
              <a:gdLst>
                <a:gd name="T0" fmla="*/ 9 w 20"/>
                <a:gd name="T1" fmla="*/ 0 h 158"/>
                <a:gd name="T2" fmla="*/ 11 w 20"/>
                <a:gd name="T3" fmla="*/ 81 h 158"/>
                <a:gd name="T4" fmla="*/ 9 w 20"/>
                <a:gd name="T5" fmla="*/ 158 h 158"/>
                <a:gd name="T6" fmla="*/ 7 w 20"/>
                <a:gd name="T7" fmla="*/ 86 h 158"/>
                <a:gd name="T8" fmla="*/ 9 w 20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58">
                  <a:moveTo>
                    <a:pt x="9" y="0"/>
                  </a:moveTo>
                  <a:cubicBezTo>
                    <a:pt x="9" y="0"/>
                    <a:pt x="20" y="48"/>
                    <a:pt x="11" y="81"/>
                  </a:cubicBezTo>
                  <a:cubicBezTo>
                    <a:pt x="2" y="113"/>
                    <a:pt x="9" y="158"/>
                    <a:pt x="9" y="158"/>
                  </a:cubicBezTo>
                  <a:cubicBezTo>
                    <a:pt x="9" y="158"/>
                    <a:pt x="0" y="116"/>
                    <a:pt x="7" y="86"/>
                  </a:cubicBezTo>
                  <a:cubicBezTo>
                    <a:pt x="18" y="45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7" name="Freeform 70"/>
            <p:cNvSpPr/>
            <p:nvPr/>
          </p:nvSpPr>
          <p:spPr bwMode="auto">
            <a:xfrm>
              <a:off x="8218488" y="1711326"/>
              <a:ext cx="131762" cy="309563"/>
            </a:xfrm>
            <a:custGeom>
              <a:avLst/>
              <a:gdLst>
                <a:gd name="T0" fmla="*/ 5 w 16"/>
                <a:gd name="T1" fmla="*/ 0 h 38"/>
                <a:gd name="T2" fmla="*/ 0 w 16"/>
                <a:gd name="T3" fmla="*/ 38 h 38"/>
                <a:gd name="T4" fmla="*/ 14 w 16"/>
                <a:gd name="T5" fmla="*/ 14 h 38"/>
                <a:gd name="T6" fmla="*/ 5 w 16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8">
                  <a:moveTo>
                    <a:pt x="5" y="0"/>
                  </a:moveTo>
                  <a:cubicBezTo>
                    <a:pt x="5" y="3"/>
                    <a:pt x="4" y="29"/>
                    <a:pt x="0" y="38"/>
                  </a:cubicBezTo>
                  <a:cubicBezTo>
                    <a:pt x="0" y="38"/>
                    <a:pt x="11" y="28"/>
                    <a:pt x="14" y="14"/>
                  </a:cubicBezTo>
                  <a:cubicBezTo>
                    <a:pt x="16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8" name="Freeform 71"/>
            <p:cNvSpPr/>
            <p:nvPr/>
          </p:nvSpPr>
          <p:spPr bwMode="auto">
            <a:xfrm>
              <a:off x="8226425" y="1851026"/>
              <a:ext cx="165100" cy="307975"/>
            </a:xfrm>
            <a:custGeom>
              <a:avLst/>
              <a:gdLst>
                <a:gd name="T0" fmla="*/ 9 w 20"/>
                <a:gd name="T1" fmla="*/ 0 h 38"/>
                <a:gd name="T2" fmla="*/ 0 w 20"/>
                <a:gd name="T3" fmla="*/ 38 h 38"/>
                <a:gd name="T4" fmla="*/ 16 w 20"/>
                <a:gd name="T5" fmla="*/ 15 h 38"/>
                <a:gd name="T6" fmla="*/ 9 w 20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8">
                  <a:moveTo>
                    <a:pt x="9" y="0"/>
                  </a:moveTo>
                  <a:cubicBezTo>
                    <a:pt x="8" y="3"/>
                    <a:pt x="5" y="29"/>
                    <a:pt x="0" y="38"/>
                  </a:cubicBezTo>
                  <a:cubicBezTo>
                    <a:pt x="0" y="38"/>
                    <a:pt x="13" y="29"/>
                    <a:pt x="16" y="15"/>
                  </a:cubicBezTo>
                  <a:cubicBezTo>
                    <a:pt x="2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9" name="Freeform 72"/>
            <p:cNvSpPr/>
            <p:nvPr/>
          </p:nvSpPr>
          <p:spPr bwMode="auto">
            <a:xfrm>
              <a:off x="8177213" y="1606551"/>
              <a:ext cx="155575" cy="300038"/>
            </a:xfrm>
            <a:custGeom>
              <a:avLst/>
              <a:gdLst>
                <a:gd name="T0" fmla="*/ 8 w 19"/>
                <a:gd name="T1" fmla="*/ 0 h 37"/>
                <a:gd name="T2" fmla="*/ 0 w 19"/>
                <a:gd name="T3" fmla="*/ 37 h 37"/>
                <a:gd name="T4" fmla="*/ 16 w 19"/>
                <a:gd name="T5" fmla="*/ 14 h 37"/>
                <a:gd name="T6" fmla="*/ 8 w 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7">
                  <a:moveTo>
                    <a:pt x="8" y="0"/>
                  </a:moveTo>
                  <a:cubicBezTo>
                    <a:pt x="8" y="2"/>
                    <a:pt x="5" y="28"/>
                    <a:pt x="0" y="37"/>
                  </a:cubicBezTo>
                  <a:cubicBezTo>
                    <a:pt x="0" y="37"/>
                    <a:pt x="12" y="28"/>
                    <a:pt x="16" y="14"/>
                  </a:cubicBezTo>
                  <a:cubicBezTo>
                    <a:pt x="19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0" name="Freeform 73"/>
            <p:cNvSpPr/>
            <p:nvPr/>
          </p:nvSpPr>
          <p:spPr bwMode="auto">
            <a:xfrm>
              <a:off x="7964488" y="2606676"/>
              <a:ext cx="171450" cy="528638"/>
            </a:xfrm>
            <a:custGeom>
              <a:avLst/>
              <a:gdLst>
                <a:gd name="T0" fmla="*/ 7 w 21"/>
                <a:gd name="T1" fmla="*/ 65 h 65"/>
                <a:gd name="T2" fmla="*/ 0 w 21"/>
                <a:gd name="T3" fmla="*/ 1 h 65"/>
                <a:gd name="T4" fmla="*/ 7 w 21"/>
                <a:gd name="T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65">
                  <a:moveTo>
                    <a:pt x="7" y="65"/>
                  </a:moveTo>
                  <a:cubicBezTo>
                    <a:pt x="14" y="50"/>
                    <a:pt x="15" y="8"/>
                    <a:pt x="0" y="1"/>
                  </a:cubicBezTo>
                  <a:cubicBezTo>
                    <a:pt x="16" y="0"/>
                    <a:pt x="21" y="38"/>
                    <a:pt x="7" y="65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1" name="Freeform 74"/>
            <p:cNvSpPr/>
            <p:nvPr/>
          </p:nvSpPr>
          <p:spPr bwMode="auto">
            <a:xfrm>
              <a:off x="8767763" y="2354263"/>
              <a:ext cx="198437" cy="504825"/>
            </a:xfrm>
            <a:custGeom>
              <a:avLst/>
              <a:gdLst>
                <a:gd name="T0" fmla="*/ 13 w 24"/>
                <a:gd name="T1" fmla="*/ 62 h 62"/>
                <a:gd name="T2" fmla="*/ 0 w 24"/>
                <a:gd name="T3" fmla="*/ 3 h 62"/>
                <a:gd name="T4" fmla="*/ 13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3" y="62"/>
                  </a:moveTo>
                  <a:cubicBezTo>
                    <a:pt x="18" y="48"/>
                    <a:pt x="15" y="7"/>
                    <a:pt x="0" y="3"/>
                  </a:cubicBezTo>
                  <a:cubicBezTo>
                    <a:pt x="15" y="0"/>
                    <a:pt x="24" y="35"/>
                    <a:pt x="13" y="62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2" name="Freeform 75"/>
            <p:cNvSpPr/>
            <p:nvPr/>
          </p:nvSpPr>
          <p:spPr bwMode="auto">
            <a:xfrm>
              <a:off x="7791450" y="3906838"/>
              <a:ext cx="238125" cy="220663"/>
            </a:xfrm>
            <a:custGeom>
              <a:avLst/>
              <a:gdLst>
                <a:gd name="T0" fmla="*/ 29 w 29"/>
                <a:gd name="T1" fmla="*/ 15 h 27"/>
                <a:gd name="T2" fmla="*/ 3 w 29"/>
                <a:gd name="T3" fmla="*/ 0 h 27"/>
                <a:gd name="T4" fmla="*/ 12 w 29"/>
                <a:gd name="T5" fmla="*/ 20 h 27"/>
                <a:gd name="T6" fmla="*/ 29 w 29"/>
                <a:gd name="T7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7">
                  <a:moveTo>
                    <a:pt x="29" y="15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3"/>
                    <a:pt x="12" y="20"/>
                  </a:cubicBezTo>
                  <a:cubicBezTo>
                    <a:pt x="26" y="27"/>
                    <a:pt x="29" y="15"/>
                    <a:pt x="29" y="15"/>
                  </a:cubicBezTo>
                  <a:close/>
                </a:path>
              </a:pathLst>
            </a:custGeom>
            <a:solidFill>
              <a:srgbClr val="6B67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1056" name="图片 10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06" y="2288287"/>
            <a:ext cx="1033052" cy="1515143"/>
          </a:xfrm>
          <a:prstGeom prst="rect">
            <a:avLst/>
          </a:prstGeom>
        </p:spPr>
      </p:pic>
      <p:pic>
        <p:nvPicPr>
          <p:cNvPr id="1058" name="图片 10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953" y="381923"/>
            <a:ext cx="1210424" cy="1743217"/>
          </a:xfrm>
          <a:prstGeom prst="rect">
            <a:avLst/>
          </a:prstGeom>
        </p:spPr>
      </p:pic>
      <p:pic>
        <p:nvPicPr>
          <p:cNvPr id="1060" name="图片 10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18" y="2928595"/>
            <a:ext cx="576198" cy="1304853"/>
          </a:xfrm>
          <a:prstGeom prst="rect">
            <a:avLst/>
          </a:prstGeom>
        </p:spPr>
      </p:pic>
      <p:pic>
        <p:nvPicPr>
          <p:cNvPr id="1062" name="图片 10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82" y="3529197"/>
            <a:ext cx="1990536" cy="1046931"/>
          </a:xfrm>
          <a:prstGeom prst="rect">
            <a:avLst/>
          </a:prstGeom>
        </p:spPr>
      </p:pic>
      <p:sp>
        <p:nvSpPr>
          <p:cNvPr id="104" name="文本框 103"/>
          <p:cNvSpPr txBox="1"/>
          <p:nvPr/>
        </p:nvSpPr>
        <p:spPr>
          <a:xfrm>
            <a:off x="4534188" y="2908661"/>
            <a:ext cx="7558486" cy="2799715"/>
          </a:xfrm>
          <a:prstGeom prst="rect">
            <a:avLst/>
          </a:prstGeom>
          <a:noFill/>
          <a:scene3d>
            <a:camera prst="isometricTopUp">
              <a:rot lat="19440000" lon="18960000" rev="3600000"/>
            </a:camera>
            <a:lightRig rig="threePt" dir="t"/>
          </a:scene3d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gradFill>
                  <a:gsLst>
                    <a:gs pos="0">
                      <a:srgbClr val="FFA4A4"/>
                    </a:gs>
                    <a:gs pos="85000">
                      <a:srgbClr val="FF8282"/>
                    </a:gs>
                  </a:gsLst>
                  <a:lin ang="5400000" scaled="1"/>
                </a:gradFill>
                <a:latin typeface="造字工房悦圆（非商用）常规体" pitchFamily="50" charset="-122"/>
                <a:ea typeface="造字工房悦圆（非商用）常规体" pitchFamily="50" charset="-122"/>
              </a:defRPr>
            </a:lvl1pPr>
          </a:lstStyle>
          <a:p>
            <a:r>
              <a:rPr lang="pt-BR" altLang="en-US" sz="8800" b="0" dirty="0">
                <a:solidFill>
                  <a:srgbClr val="5C8EA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cxnSp>
        <p:nvCxnSpPr>
          <p:cNvPr id="106" name="直接连接符 105"/>
          <p:cNvCxnSpPr/>
          <p:nvPr/>
        </p:nvCxnSpPr>
        <p:spPr>
          <a:xfrm flipV="1">
            <a:off x="6714871" y="5164877"/>
            <a:ext cx="2392629" cy="133389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直接连接符 1076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124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EDDB400E-312F-407F-8E92-F6473C3E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fr-FR"/>
              <a:t>La CONSÉQUENCE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fr-FR"/>
              <a:t>La Conséquence:</a:t>
            </a:r>
          </a:p>
          <a:p>
            <a:endParaRPr lang="pt-BR" altLang="fr-FR"/>
          </a:p>
          <a:p>
            <a:pPr lvl="2"/>
            <a:r>
              <a:rPr lang="pt-BR" altLang="fr-FR"/>
              <a:t>Exprime l'effet logique, le résultat, provoqué par une autre action, un autre fait.  </a:t>
            </a:r>
          </a:p>
          <a:p>
            <a:pPr lvl="2"/>
            <a:endParaRPr lang="pt-BR" altLang="fr-FR"/>
          </a:p>
          <a:p>
            <a:pPr lvl="2"/>
            <a:endParaRPr lang="pt-BR" altLang="fr-FR"/>
          </a:p>
          <a:p>
            <a:pPr marL="914400" lvl="2" indent="0">
              <a:buNone/>
            </a:pPr>
            <a:endParaRPr lang="pt-BR" altLang="fr-F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55C442F-B67B-459D-8100-9F860BF5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" name="MH_Other_1"/>
          <p:cNvSpPr/>
          <p:nvPr>
            <p:custDataLst>
              <p:tags r:id="rId2"/>
            </p:custDataLst>
          </p:nvPr>
        </p:nvSpPr>
        <p:spPr>
          <a:xfrm rot="14988520" flipH="1">
            <a:off x="1698625" y="1365250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4" name="MH_Other_2"/>
          <p:cNvSpPr/>
          <p:nvPr>
            <p:custDataLst>
              <p:tags r:id="rId3"/>
            </p:custDataLst>
          </p:nvPr>
        </p:nvSpPr>
        <p:spPr>
          <a:xfrm rot="20557937">
            <a:off x="1641475" y="222885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5" name="MH_Other_3"/>
          <p:cNvSpPr/>
          <p:nvPr>
            <p:custDataLst>
              <p:tags r:id="rId4"/>
            </p:custDataLst>
          </p:nvPr>
        </p:nvSpPr>
        <p:spPr>
          <a:xfrm rot="14988520" flipV="1">
            <a:off x="2947194" y="1874044"/>
            <a:ext cx="1163638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6" name="MH_Other_4"/>
          <p:cNvSpPr/>
          <p:nvPr>
            <p:custDataLst>
              <p:tags r:id="rId5"/>
            </p:custDataLst>
          </p:nvPr>
        </p:nvSpPr>
        <p:spPr>
          <a:xfrm rot="20557937">
            <a:off x="3629025" y="2466975"/>
            <a:ext cx="538163" cy="5381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7" name="MH_Other_5"/>
          <p:cNvSpPr/>
          <p:nvPr>
            <p:custDataLst>
              <p:tags r:id="rId6"/>
            </p:custDataLst>
          </p:nvPr>
        </p:nvSpPr>
        <p:spPr>
          <a:xfrm rot="14988520" flipH="1">
            <a:off x="2328228" y="4113213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8" name="MH_Other_6"/>
          <p:cNvSpPr/>
          <p:nvPr>
            <p:custDataLst>
              <p:tags r:id="rId7"/>
            </p:custDataLst>
          </p:nvPr>
        </p:nvSpPr>
        <p:spPr>
          <a:xfrm rot="20557937">
            <a:off x="2460625" y="4857750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9" name="MH_Other_7"/>
          <p:cNvSpPr/>
          <p:nvPr>
            <p:custDataLst>
              <p:tags r:id="rId8"/>
            </p:custDataLst>
          </p:nvPr>
        </p:nvSpPr>
        <p:spPr>
          <a:xfrm rot="14988520" flipV="1">
            <a:off x="5085556" y="3919697"/>
            <a:ext cx="1163637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0" name="MH_Other_8"/>
          <p:cNvSpPr/>
          <p:nvPr>
            <p:custDataLst>
              <p:tags r:id="rId9"/>
            </p:custDataLst>
          </p:nvPr>
        </p:nvSpPr>
        <p:spPr>
          <a:xfrm rot="20557937">
            <a:off x="5688965" y="4547235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1" name="文本框 71"/>
          <p:cNvSpPr txBox="1">
            <a:spLocks noChangeArrowheads="1"/>
          </p:cNvSpPr>
          <p:nvPr/>
        </p:nvSpPr>
        <p:spPr bwMode="auto">
          <a:xfrm rot="-1200544">
            <a:off x="2016827" y="1841827"/>
            <a:ext cx="260921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b="1" dirty="0">
                <a:ea typeface="Calibri" panose="020F0502020204030204" pitchFamily="34" charset="0"/>
                <a:cs typeface="Calibri" panose="020F0502020204030204" pitchFamily="34" charset="0"/>
              </a:rPr>
              <a:t>Paul est malade,</a:t>
            </a:r>
          </a:p>
        </p:txBody>
      </p:sp>
      <p:sp>
        <p:nvSpPr>
          <p:cNvPr id="22" name="文本框 71"/>
          <p:cNvSpPr txBox="1">
            <a:spLocks noChangeArrowheads="1"/>
          </p:cNvSpPr>
          <p:nvPr/>
        </p:nvSpPr>
        <p:spPr bwMode="auto">
          <a:xfrm rot="-1200544">
            <a:off x="657927" y="3159135"/>
            <a:ext cx="316166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donc il reste chez lui</a:t>
            </a:r>
          </a:p>
        </p:txBody>
      </p:sp>
      <p:sp>
        <p:nvSpPr>
          <p:cNvPr id="23" name="文本框 71"/>
          <p:cNvSpPr txBox="1">
            <a:spLocks noChangeArrowheads="1"/>
          </p:cNvSpPr>
          <p:nvPr/>
        </p:nvSpPr>
        <p:spPr bwMode="auto">
          <a:xfrm rot="-1200544">
            <a:off x="2939164" y="4198312"/>
            <a:ext cx="276225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Il ment beaucoup </a:t>
            </a:r>
          </a:p>
        </p:txBody>
      </p:sp>
      <p:sp>
        <p:nvSpPr>
          <p:cNvPr id="24" name="文本框 71"/>
          <p:cNvSpPr txBox="1">
            <a:spLocks noChangeArrowheads="1"/>
          </p:cNvSpPr>
          <p:nvPr/>
        </p:nvSpPr>
        <p:spPr bwMode="auto">
          <a:xfrm rot="-1200544">
            <a:off x="1953895" y="5334635"/>
            <a:ext cx="433324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2400" b="1" dirty="0">
                <a:ea typeface="Calibri" panose="020F0502020204030204" pitchFamily="34" charset="0"/>
                <a:cs typeface="Calibri" panose="020F0502020204030204" pitchFamily="34" charset="0"/>
              </a:rPr>
              <a:t>si bien qu'il n'a pas du travail</a:t>
            </a:r>
          </a:p>
        </p:txBody>
      </p:sp>
      <p:sp>
        <p:nvSpPr>
          <p:cNvPr id="25" name="MH_Other_2"/>
          <p:cNvSpPr/>
          <p:nvPr>
            <p:custDataLst>
              <p:tags r:id="rId10"/>
            </p:custDataLst>
          </p:nvPr>
        </p:nvSpPr>
        <p:spPr>
          <a:xfrm rot="20557937">
            <a:off x="7099300" y="205740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6" name="MH_Other_4"/>
          <p:cNvSpPr/>
          <p:nvPr>
            <p:custDataLst>
              <p:tags r:id="rId11"/>
            </p:custDataLst>
          </p:nvPr>
        </p:nvSpPr>
        <p:spPr>
          <a:xfrm rot="20557937">
            <a:off x="7100888" y="2909888"/>
            <a:ext cx="538162" cy="5381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7" name="MH_Other_6"/>
          <p:cNvSpPr/>
          <p:nvPr>
            <p:custDataLst>
              <p:tags r:id="rId12"/>
            </p:custDataLst>
          </p:nvPr>
        </p:nvSpPr>
        <p:spPr>
          <a:xfrm rot="20557937">
            <a:off x="7099300" y="3736975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8" name="MH_Other_8"/>
          <p:cNvSpPr/>
          <p:nvPr>
            <p:custDataLst>
              <p:tags r:id="rId13"/>
            </p:custDataLst>
          </p:nvPr>
        </p:nvSpPr>
        <p:spPr>
          <a:xfrm rot="20557937">
            <a:off x="7099300" y="4570413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9" name="MH_SubTitle_4"/>
          <p:cNvSpPr>
            <a:spLocks noChangeArrowheads="1"/>
          </p:cNvSpPr>
          <p:nvPr/>
        </p:nvSpPr>
        <p:spPr bwMode="auto">
          <a:xfrm>
            <a:off x="7759700" y="2000250"/>
            <a:ext cx="3052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LA Cause - paul est malade</a:t>
            </a:r>
          </a:p>
        </p:txBody>
      </p:sp>
      <p:sp>
        <p:nvSpPr>
          <p:cNvPr id="30" name="MH_SubTitle_5"/>
          <p:cNvSpPr>
            <a:spLocks noChangeArrowheads="1"/>
          </p:cNvSpPr>
          <p:nvPr/>
        </p:nvSpPr>
        <p:spPr bwMode="auto">
          <a:xfrm>
            <a:off x="7759700" y="2859088"/>
            <a:ext cx="320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LA CONSÉQUENCE - DONC, il rest chez lui </a:t>
            </a:r>
          </a:p>
        </p:txBody>
      </p:sp>
      <p:sp>
        <p:nvSpPr>
          <p:cNvPr id="31" name="MH_SubTitle_6"/>
          <p:cNvSpPr>
            <a:spLocks noChangeArrowheads="1"/>
          </p:cNvSpPr>
          <p:nvPr/>
        </p:nvSpPr>
        <p:spPr bwMode="auto">
          <a:xfrm>
            <a:off x="7759700" y="3668713"/>
            <a:ext cx="30527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LA CAUSE - Il ment...</a:t>
            </a:r>
          </a:p>
        </p:txBody>
      </p:sp>
      <p:sp>
        <p:nvSpPr>
          <p:cNvPr id="32" name="MH_SubTitle_6"/>
          <p:cNvSpPr>
            <a:spLocks noChangeArrowheads="1"/>
          </p:cNvSpPr>
          <p:nvPr/>
        </p:nvSpPr>
        <p:spPr bwMode="auto">
          <a:xfrm>
            <a:off x="7759700" y="4502785"/>
            <a:ext cx="3053080" cy="75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400" dirty="0">
                <a:ea typeface="Calibri" panose="020F0502020204030204" pitchFamily="34" charset="0"/>
                <a:cs typeface="Calibri" panose="020F0502020204030204" pitchFamily="34" charset="0"/>
              </a:rPr>
              <a:t>LA CONSÉQUENCE - SI BIEN QUE ...</a:t>
            </a:r>
          </a:p>
        </p:txBody>
      </p:sp>
      <p:sp>
        <p:nvSpPr>
          <p:cNvPr id="33" name="圆角矩形 53"/>
          <p:cNvSpPr/>
          <p:nvPr/>
        </p:nvSpPr>
        <p:spPr>
          <a:xfrm>
            <a:off x="7704138" y="1987550"/>
            <a:ext cx="3216275" cy="64611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4" name="圆角矩形 54"/>
          <p:cNvSpPr/>
          <p:nvPr/>
        </p:nvSpPr>
        <p:spPr>
          <a:xfrm>
            <a:off x="7704138" y="2814638"/>
            <a:ext cx="3216275" cy="64611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5" name="圆角矩形 55"/>
          <p:cNvSpPr/>
          <p:nvPr/>
        </p:nvSpPr>
        <p:spPr>
          <a:xfrm>
            <a:off x="7704138" y="3646488"/>
            <a:ext cx="3216275" cy="646112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6" name="圆角矩形 56"/>
          <p:cNvSpPr/>
          <p:nvPr/>
        </p:nvSpPr>
        <p:spPr>
          <a:xfrm>
            <a:off x="7704138" y="4478655"/>
            <a:ext cx="3216275" cy="646113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25946DCD-6E16-4665-B452-800957D3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/>
      <p:bldP spid="22" grpId="0"/>
      <p:bldP spid="23" grpId="0"/>
      <p:bldP spid="24" grpId="0"/>
      <p:bldP spid="25" grpId="0" bldLvl="0" animBg="1"/>
      <p:bldP spid="26" grpId="0" bldLvl="0" animBg="1"/>
      <p:bldP spid="27" grpId="0" bldLvl="0" animBg="1"/>
      <p:bldP spid="28" grpId="0" bldLvl="0" animBg="1"/>
      <p:bldP spid="29" grpId="0"/>
      <p:bldP spid="30" grpId="0"/>
      <p:bldP spid="31" grpId="0"/>
      <p:bldP spid="32" grpId="0"/>
      <p:bldP spid="33" grpId="0" bldLvl="0" animBg="1"/>
      <p:bldP spid="34" grpId="0" bldLvl="0" animBg="1"/>
      <p:bldP spid="35" grpId="0" bldLvl="0" animBg="1"/>
      <p:bldP spid="3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736600" y="597535"/>
            <a:ext cx="10515600" cy="1325563"/>
          </a:xfrm>
        </p:spPr>
        <p:txBody>
          <a:bodyPr/>
          <a:lstStyle/>
          <a:p>
            <a:r>
              <a:rPr lang="pt-BR" altLang="fr-FR" sz="2000"/>
              <a:t>On exprime la conséquence par un mot de liaison entre la cause et la conséquence</a:t>
            </a:r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908050" y="2478405"/>
            <a:ext cx="4256405" cy="27368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MH_Entry_1"/>
          <p:cNvSpPr/>
          <p:nvPr>
            <p:custDataLst>
              <p:tags r:id="rId1"/>
            </p:custDataLst>
          </p:nvPr>
        </p:nvSpPr>
        <p:spPr>
          <a:xfrm>
            <a:off x="6845300" y="1576705"/>
            <a:ext cx="435610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Donc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" name="矩形 13"/>
          <p:cNvSpPr/>
          <p:nvPr/>
        </p:nvSpPr>
        <p:spPr>
          <a:xfrm>
            <a:off x="6344996" y="362775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44996" y="4641694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33" name="MH_Entry_1"/>
          <p:cNvSpPr/>
          <p:nvPr>
            <p:custDataLst>
              <p:tags r:id="rId4"/>
            </p:custDataLst>
          </p:nvPr>
        </p:nvSpPr>
        <p:spPr>
          <a:xfrm>
            <a:off x="6800850" y="2229485"/>
            <a:ext cx="4356100" cy="934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J'ai mal à la tête, </a:t>
            </a: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donc</a:t>
            </a: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je vais me réposer</a:t>
            </a:r>
          </a:p>
        </p:txBody>
      </p:sp>
      <p:sp>
        <p:nvSpPr>
          <p:cNvPr id="34" name="MH_Entry_1"/>
          <p:cNvSpPr/>
          <p:nvPr>
            <p:custDataLst>
              <p:tags r:id="rId5"/>
            </p:custDataLst>
          </p:nvPr>
        </p:nvSpPr>
        <p:spPr>
          <a:xfrm>
            <a:off x="6921500" y="3402965"/>
            <a:ext cx="4747895" cy="723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pt-BR" altLang="zh-CN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Alors</a:t>
            </a:r>
          </a:p>
        </p:txBody>
      </p:sp>
      <p:sp>
        <p:nvSpPr>
          <p:cNvPr id="35" name="MH_Entry_1"/>
          <p:cNvSpPr/>
          <p:nvPr>
            <p:custDataLst>
              <p:tags r:id="rId6"/>
            </p:custDataLst>
          </p:nvPr>
        </p:nvSpPr>
        <p:spPr>
          <a:xfrm>
            <a:off x="6921500" y="4364990"/>
            <a:ext cx="4472305" cy="849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pt-BR" altLang="zh-CN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j'ai réussi mon bac, </a:t>
            </a:r>
            <a:r>
              <a:rPr lang="pt-BR" altLang="zh-CN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alors</a:t>
            </a:r>
            <a:r>
              <a:rPr lang="pt-BR" altLang="zh-CN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 je vais à Paris</a:t>
            </a:r>
            <a:endParaRPr lang="pt-BR" altLang="zh-CN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  <a:p>
            <a:pPr algn="ctr">
              <a:lnSpc>
                <a:spcPct val="110000"/>
              </a:lnSpc>
            </a:pPr>
            <a:endParaRPr lang="pt-BR" altLang="zh-CN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C9EAC1-DDD3-400B-AF5F-65AD18FD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33" grpId="0" animBg="1"/>
      <p:bldP spid="34" grpId="0" bldLvl="0" animBg="1"/>
      <p:bldP spid="3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736600" y="495935"/>
            <a:ext cx="10515600" cy="1325563"/>
          </a:xfrm>
        </p:spPr>
        <p:txBody>
          <a:bodyPr/>
          <a:lstStyle/>
          <a:p>
            <a:r>
              <a:rPr lang="pt-BR" altLang="fr-FR" sz="2000"/>
              <a:t>On exprime la conséquence par un mot de liaison entre la cause et la conséquence</a:t>
            </a:r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908050" y="2478405"/>
            <a:ext cx="4256405" cy="27368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9" name="MH_Entry_1"/>
          <p:cNvSpPr/>
          <p:nvPr>
            <p:custDataLst>
              <p:tags r:id="rId1"/>
            </p:custDataLst>
          </p:nvPr>
        </p:nvSpPr>
        <p:spPr>
          <a:xfrm>
            <a:off x="6845300" y="1552575"/>
            <a:ext cx="435610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C'est pour ça que..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33" name="MH_Entry_1"/>
          <p:cNvSpPr/>
          <p:nvPr>
            <p:custDataLst>
              <p:tags r:id="rId4"/>
            </p:custDataLst>
          </p:nvPr>
        </p:nvSpPr>
        <p:spPr>
          <a:xfrm>
            <a:off x="6800850" y="2229485"/>
            <a:ext cx="4356100" cy="934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Il pleut beaucoup,</a:t>
            </a: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c'est pour ça </a:t>
            </a: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que l'herbe est très verte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6921500" y="4364990"/>
            <a:ext cx="4472305" cy="849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</a:pPr>
            <a:endParaRPr lang="pt-BR" altLang="zh-CN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00986C7-E929-46A5-A2FC-992DDD04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33" grpId="0" bldLvl="0" animBg="1"/>
      <p:bldP spid="3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196215" y="695960"/>
            <a:ext cx="10515600" cy="798830"/>
          </a:xfrm>
        </p:spPr>
        <p:txBody>
          <a:bodyPr/>
          <a:lstStyle/>
          <a:p>
            <a:r>
              <a:rPr lang="pt-BR" altLang="fr-FR" sz="2000">
                <a:sym typeface="+mn-ea"/>
              </a:rPr>
              <a:t>On exprime la conséquence par des mots qui insistent sur la quantité ou l'intensité</a:t>
            </a:r>
            <a:endParaRPr lang="pt-BR" altLang="fr-FR" sz="2000"/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9"/>
          <a:stretch>
            <a:fillRect/>
          </a:stretch>
        </p:blipFill>
        <p:spPr>
          <a:xfrm>
            <a:off x="838200" y="2533650"/>
            <a:ext cx="4132580" cy="26568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67021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Si/Tellement + adjectif/adverbe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316095"/>
            <a:ext cx="5000625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Nous </a:t>
            </a: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avons</a:t>
            </a: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 tellement </a:t>
            </a: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dansé</a:t>
            </a: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 que nous sommes morts de fatigue</a:t>
            </a: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Le bruit chez les voisins était </a:t>
            </a: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si fort</a:t>
            </a: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qu'on ne pouvait pas dormir</a:t>
            </a:r>
          </a:p>
        </p:txBody>
      </p:sp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Verbe + Tellement + que</a:t>
            </a: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2" name="MH_Entry_1"/>
          <p:cNvSpPr/>
          <p:nvPr>
            <p:custDataLst>
              <p:tags r:id="rId7"/>
            </p:custDataLst>
          </p:nvPr>
        </p:nvSpPr>
        <p:spPr>
          <a:xfrm>
            <a:off x="6845300" y="5430520"/>
            <a:ext cx="5000625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altLang="zh-CN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Elle admire </a:t>
            </a:r>
            <a:r>
              <a:rPr lang="pt-BR" altLang="zh-CN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tellement</a:t>
            </a:r>
            <a:r>
              <a:rPr lang="pt-BR" altLang="zh-CN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Elthon John qu'elle veut devenir chanteuse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974B4C-644A-4469-A2B4-DB6E0A69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animBg="1"/>
      <p:bldP spid="35" grpId="0" bldLvl="0" animBg="1"/>
      <p:bldP spid="36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196215" y="695960"/>
            <a:ext cx="10515600" cy="798830"/>
          </a:xfrm>
        </p:spPr>
        <p:txBody>
          <a:bodyPr/>
          <a:lstStyle/>
          <a:p>
            <a:r>
              <a:rPr lang="pt-BR" altLang="fr-FR" sz="2000">
                <a:sym typeface="+mn-ea"/>
              </a:rPr>
              <a:t>On exprime la conséquence par des mots qui insistent sur la quantité ou l'intensité</a:t>
            </a:r>
            <a:endParaRPr lang="pt-BR" altLang="fr-FR" sz="2000"/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838200" y="2533650"/>
            <a:ext cx="4132580" cy="26568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Tant de/Tellement de + nom + que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Il y avait </a:t>
            </a: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tant de /tellement de</a:t>
            </a: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vent que les avions n'ont pas partir.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7E55A8-F3E3-4535-9E24-2309147A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196215" y="695960"/>
            <a:ext cx="10515600" cy="798830"/>
          </a:xfrm>
        </p:spPr>
        <p:txBody>
          <a:bodyPr/>
          <a:lstStyle/>
          <a:p>
            <a:r>
              <a:rPr lang="pt-BR" altLang="fr-FR" sz="2000"/>
              <a:t>Autres possibilités d'exprimer la conséquence</a:t>
            </a:r>
          </a:p>
        </p:txBody>
      </p:sp>
      <p:pic>
        <p:nvPicPr>
          <p:cNvPr id="39" name="Espace réservé du contenu 38"/>
          <p:cNvPicPr>
            <a:picLocks noGrp="1" noChangeAspect="1"/>
          </p:cNvPicPr>
          <p:nvPr>
            <p:ph idx="1"/>
          </p:nvPr>
        </p:nvPicPr>
        <p:blipFill>
          <a:blip r:embed="rId9"/>
          <a:stretch>
            <a:fillRect/>
          </a:stretch>
        </p:blipFill>
        <p:spPr>
          <a:xfrm>
            <a:off x="838200" y="2533650"/>
            <a:ext cx="4132580" cy="26568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Un résultat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316095"/>
            <a:ext cx="5000625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Son discours mesuré </a:t>
            </a: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a eu pour effet </a:t>
            </a: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de calmer les esprits.</a:t>
            </a: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7500"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CONSÉQUENCE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Tu as bien mesuré </a:t>
            </a:r>
            <a:r>
              <a:rPr lang="pt-BR" sz="16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les résultats de </a:t>
            </a: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de tes paroles?</a:t>
            </a:r>
          </a:p>
        </p:txBody>
      </p:sp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Un effet</a:t>
            </a: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2" name="MH_Entry_1"/>
          <p:cNvSpPr/>
          <p:nvPr>
            <p:custDataLst>
              <p:tags r:id="rId7"/>
            </p:custDataLst>
          </p:nvPr>
        </p:nvSpPr>
        <p:spPr>
          <a:xfrm>
            <a:off x="6845300" y="5430520"/>
            <a:ext cx="5000625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147797-3A30-4FD1-8138-002BB776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heme/theme1.xml><?xml version="1.0" encoding="utf-8"?>
<a:theme xmlns:a="http://schemas.openxmlformats.org/drawingml/2006/main" name="Cach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390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Century Gothic</vt:lpstr>
      <vt:lpstr>Wingdings 3</vt:lpstr>
      <vt:lpstr>Cacho</vt:lpstr>
      <vt:lpstr>Cours de Français</vt:lpstr>
      <vt:lpstr>Apresentação do PowerPoint</vt:lpstr>
      <vt:lpstr>La CONSÉQUENCE</vt:lpstr>
      <vt:lpstr>Apresentação do PowerPoint</vt:lpstr>
      <vt:lpstr>On exprime la conséquence par un mot de liaison entre la cause et la conséquence</vt:lpstr>
      <vt:lpstr>On exprime la conséquence par un mot de liaison entre la cause et la conséquence</vt:lpstr>
      <vt:lpstr>On exprime la conséquence par des mots qui insistent sur la quantité ou l'intensité</vt:lpstr>
      <vt:lpstr>On exprime la conséquence par des mots qui insistent sur la quantité ou l'intensité</vt:lpstr>
      <vt:lpstr>Autres possibilités d'exprimer la conséquence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xiaofan Zhou</dc:creator>
  <cp:lastModifiedBy>Noemia Cecilia Santos</cp:lastModifiedBy>
  <cp:revision>20</cp:revision>
  <dcterms:created xsi:type="dcterms:W3CDTF">2019-04-13T14:24:00Z</dcterms:created>
  <dcterms:modified xsi:type="dcterms:W3CDTF">2019-10-07T13:43:15Z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1036-11.2.0.8942</vt:lpwstr>
  </property>
</Properties>
</file>