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9"/>
  </p:notesMasterIdLst>
  <p:sldIdLst>
    <p:sldId id="256" r:id="rId2"/>
    <p:sldId id="257" r:id="rId3"/>
    <p:sldId id="259" r:id="rId4"/>
    <p:sldId id="260" r:id="rId5"/>
    <p:sldId id="261" r:id="rId6"/>
    <p:sldId id="263" r:id="rId7"/>
    <p:sldId id="258"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mila Bertozzi" initials="CB" lastIdx="1" clrIdx="0">
    <p:extLst>
      <p:ext uri="{19B8F6BF-5375-455C-9EA6-DF929625EA0E}">
        <p15:presenceInfo xmlns:p15="http://schemas.microsoft.com/office/powerpoint/2012/main" userId="2a0e2cad2b25f76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9A43"/>
    <a:srgbClr val="1B275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53" autoAdjust="0"/>
    <p:restoredTop sz="93896" autoAdjust="0"/>
  </p:normalViewPr>
  <p:slideViewPr>
    <p:cSldViewPr snapToGrid="0">
      <p:cViewPr varScale="1">
        <p:scale>
          <a:sx n="70" d="100"/>
          <a:sy n="70" d="100"/>
        </p:scale>
        <p:origin x="53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3EB3A0-5570-4F22-AADF-37EE2E7F4933}" type="datetimeFigureOut">
              <a:rPr lang="pt-BR" smtClean="0"/>
              <a:t>20/11/2017</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0DC0FB-A1D0-482A-AE55-CDE0EBCEADD3}" type="slidenum">
              <a:rPr lang="pt-BR" smtClean="0"/>
              <a:t>‹nº›</a:t>
            </a:fld>
            <a:endParaRPr lang="pt-BR"/>
          </a:p>
        </p:txBody>
      </p:sp>
    </p:spTree>
    <p:extLst>
      <p:ext uri="{BB962C8B-B14F-4D97-AF65-F5344CB8AC3E}">
        <p14:creationId xmlns:p14="http://schemas.microsoft.com/office/powerpoint/2010/main" val="16315947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1E0DC0FB-A1D0-482A-AE55-CDE0EBCEADD3}" type="slidenum">
              <a:rPr lang="pt-BR" smtClean="0"/>
              <a:t>4</a:t>
            </a:fld>
            <a:endParaRPr lang="pt-BR"/>
          </a:p>
        </p:txBody>
      </p:sp>
    </p:spTree>
    <p:extLst>
      <p:ext uri="{BB962C8B-B14F-4D97-AF65-F5344CB8AC3E}">
        <p14:creationId xmlns:p14="http://schemas.microsoft.com/office/powerpoint/2010/main" val="9186134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626BA06C-0552-4B8F-B9C8-90048F27EC04}" type="datetimeFigureOut">
              <a:rPr lang="pt-BR" smtClean="0"/>
              <a:t>20/11/2017</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F6BED98A-5527-41A3-B061-067452C4E619}" type="slidenum">
              <a:rPr lang="pt-BR" smtClean="0"/>
              <a:t>‹nº›</a:t>
            </a:fld>
            <a:endParaRPr lang="pt-BR"/>
          </a:p>
        </p:txBody>
      </p:sp>
    </p:spTree>
    <p:extLst>
      <p:ext uri="{BB962C8B-B14F-4D97-AF65-F5344CB8AC3E}">
        <p14:creationId xmlns:p14="http://schemas.microsoft.com/office/powerpoint/2010/main" val="1868956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626BA06C-0552-4B8F-B9C8-90048F27EC04}" type="datetimeFigureOut">
              <a:rPr lang="pt-BR" smtClean="0"/>
              <a:t>20/11/2017</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F6BED98A-5527-41A3-B061-067452C4E619}" type="slidenum">
              <a:rPr lang="pt-BR" smtClean="0"/>
              <a:t>‹nº›</a:t>
            </a:fld>
            <a:endParaRPr lang="pt-BR"/>
          </a:p>
        </p:txBody>
      </p:sp>
    </p:spTree>
    <p:extLst>
      <p:ext uri="{BB962C8B-B14F-4D97-AF65-F5344CB8AC3E}">
        <p14:creationId xmlns:p14="http://schemas.microsoft.com/office/powerpoint/2010/main" val="4018473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626BA06C-0552-4B8F-B9C8-90048F27EC04}" type="datetimeFigureOut">
              <a:rPr lang="pt-BR" smtClean="0"/>
              <a:t>20/11/2017</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F6BED98A-5527-41A3-B061-067452C4E619}" type="slidenum">
              <a:rPr lang="pt-BR" smtClean="0"/>
              <a:t>‹nº›</a:t>
            </a:fld>
            <a:endParaRPr lang="pt-BR"/>
          </a:p>
        </p:txBody>
      </p:sp>
    </p:spTree>
    <p:extLst>
      <p:ext uri="{BB962C8B-B14F-4D97-AF65-F5344CB8AC3E}">
        <p14:creationId xmlns:p14="http://schemas.microsoft.com/office/powerpoint/2010/main" val="18445422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626BA06C-0552-4B8F-B9C8-90048F27EC04}" type="datetimeFigureOut">
              <a:rPr lang="pt-BR" smtClean="0"/>
              <a:t>20/11/2017</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F6BED98A-5527-41A3-B061-067452C4E619}" type="slidenum">
              <a:rPr lang="pt-BR" smtClean="0"/>
              <a:t>‹nº›</a:t>
            </a:fld>
            <a:endParaRPr lang="pt-BR"/>
          </a:p>
        </p:txBody>
      </p:sp>
    </p:spTree>
    <p:extLst>
      <p:ext uri="{BB962C8B-B14F-4D97-AF65-F5344CB8AC3E}">
        <p14:creationId xmlns:p14="http://schemas.microsoft.com/office/powerpoint/2010/main" val="819407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626BA06C-0552-4B8F-B9C8-90048F27EC04}" type="datetimeFigureOut">
              <a:rPr lang="pt-BR" smtClean="0"/>
              <a:t>20/11/2017</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F6BED98A-5527-41A3-B061-067452C4E619}" type="slidenum">
              <a:rPr lang="pt-BR" smtClean="0"/>
              <a:t>‹nº›</a:t>
            </a:fld>
            <a:endParaRPr lang="pt-BR"/>
          </a:p>
        </p:txBody>
      </p:sp>
    </p:spTree>
    <p:extLst>
      <p:ext uri="{BB962C8B-B14F-4D97-AF65-F5344CB8AC3E}">
        <p14:creationId xmlns:p14="http://schemas.microsoft.com/office/powerpoint/2010/main" val="39995290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626BA06C-0552-4B8F-B9C8-90048F27EC04}" type="datetimeFigureOut">
              <a:rPr lang="pt-BR" smtClean="0"/>
              <a:t>20/11/2017</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F6BED98A-5527-41A3-B061-067452C4E619}" type="slidenum">
              <a:rPr lang="pt-BR" smtClean="0"/>
              <a:t>‹nº›</a:t>
            </a:fld>
            <a:endParaRPr lang="pt-BR"/>
          </a:p>
        </p:txBody>
      </p:sp>
    </p:spTree>
    <p:extLst>
      <p:ext uri="{BB962C8B-B14F-4D97-AF65-F5344CB8AC3E}">
        <p14:creationId xmlns:p14="http://schemas.microsoft.com/office/powerpoint/2010/main" val="37605578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4" name="Content Placeholder 3"/>
          <p:cNvSpPr>
            <a:spLocks noGrp="1"/>
          </p:cNvSpPr>
          <p:nvPr>
            <p:ph sz="half" idx="2"/>
          </p:nvPr>
        </p:nvSpPr>
        <p:spPr>
          <a:xfrm>
            <a:off x="839788" y="2505075"/>
            <a:ext cx="5157787"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6" name="Content Placeholder 5"/>
          <p:cNvSpPr>
            <a:spLocks noGrp="1"/>
          </p:cNvSpPr>
          <p:nvPr>
            <p:ph sz="quarter" idx="4"/>
          </p:nvPr>
        </p:nvSpPr>
        <p:spPr>
          <a:xfrm>
            <a:off x="6172200" y="2505075"/>
            <a:ext cx="5183188"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626BA06C-0552-4B8F-B9C8-90048F27EC04}" type="datetimeFigureOut">
              <a:rPr lang="pt-BR" smtClean="0"/>
              <a:t>20/11/2017</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F6BED98A-5527-41A3-B061-067452C4E619}" type="slidenum">
              <a:rPr lang="pt-BR" smtClean="0"/>
              <a:t>‹nº›</a:t>
            </a:fld>
            <a:endParaRPr lang="pt-BR"/>
          </a:p>
        </p:txBody>
      </p:sp>
    </p:spTree>
    <p:extLst>
      <p:ext uri="{BB962C8B-B14F-4D97-AF65-F5344CB8AC3E}">
        <p14:creationId xmlns:p14="http://schemas.microsoft.com/office/powerpoint/2010/main" val="4288714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626BA06C-0552-4B8F-B9C8-90048F27EC04}" type="datetimeFigureOut">
              <a:rPr lang="pt-BR" smtClean="0"/>
              <a:t>20/11/2017</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F6BED98A-5527-41A3-B061-067452C4E619}" type="slidenum">
              <a:rPr lang="pt-BR" smtClean="0"/>
              <a:t>‹nº›</a:t>
            </a:fld>
            <a:endParaRPr lang="pt-BR"/>
          </a:p>
        </p:txBody>
      </p:sp>
    </p:spTree>
    <p:extLst>
      <p:ext uri="{BB962C8B-B14F-4D97-AF65-F5344CB8AC3E}">
        <p14:creationId xmlns:p14="http://schemas.microsoft.com/office/powerpoint/2010/main" val="2096927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6BA06C-0552-4B8F-B9C8-90048F27EC04}" type="datetimeFigureOut">
              <a:rPr lang="pt-BR" smtClean="0"/>
              <a:t>20/11/2017</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F6BED98A-5527-41A3-B061-067452C4E619}" type="slidenum">
              <a:rPr lang="pt-BR" smtClean="0"/>
              <a:t>‹nº›</a:t>
            </a:fld>
            <a:endParaRPr lang="pt-BR"/>
          </a:p>
        </p:txBody>
      </p:sp>
    </p:spTree>
    <p:extLst>
      <p:ext uri="{BB962C8B-B14F-4D97-AF65-F5344CB8AC3E}">
        <p14:creationId xmlns:p14="http://schemas.microsoft.com/office/powerpoint/2010/main" val="14589553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Date Placeholder 4"/>
          <p:cNvSpPr>
            <a:spLocks noGrp="1"/>
          </p:cNvSpPr>
          <p:nvPr>
            <p:ph type="dt" sz="half" idx="10"/>
          </p:nvPr>
        </p:nvSpPr>
        <p:spPr/>
        <p:txBody>
          <a:bodyPr/>
          <a:lstStyle/>
          <a:p>
            <a:fld id="{626BA06C-0552-4B8F-B9C8-90048F27EC04}" type="datetimeFigureOut">
              <a:rPr lang="pt-BR" smtClean="0"/>
              <a:t>20/11/2017</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F6BED98A-5527-41A3-B061-067452C4E619}" type="slidenum">
              <a:rPr lang="pt-BR" smtClean="0"/>
              <a:t>‹nº›</a:t>
            </a:fld>
            <a:endParaRPr lang="pt-BR"/>
          </a:p>
        </p:txBody>
      </p:sp>
    </p:spTree>
    <p:extLst>
      <p:ext uri="{BB962C8B-B14F-4D97-AF65-F5344CB8AC3E}">
        <p14:creationId xmlns:p14="http://schemas.microsoft.com/office/powerpoint/2010/main" val="1530653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Date Placeholder 4"/>
          <p:cNvSpPr>
            <a:spLocks noGrp="1"/>
          </p:cNvSpPr>
          <p:nvPr>
            <p:ph type="dt" sz="half" idx="10"/>
          </p:nvPr>
        </p:nvSpPr>
        <p:spPr/>
        <p:txBody>
          <a:bodyPr/>
          <a:lstStyle/>
          <a:p>
            <a:fld id="{626BA06C-0552-4B8F-B9C8-90048F27EC04}" type="datetimeFigureOut">
              <a:rPr lang="pt-BR" smtClean="0"/>
              <a:t>20/11/2017</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F6BED98A-5527-41A3-B061-067452C4E619}" type="slidenum">
              <a:rPr lang="pt-BR" smtClean="0"/>
              <a:t>‹nº›</a:t>
            </a:fld>
            <a:endParaRPr lang="pt-BR"/>
          </a:p>
        </p:txBody>
      </p:sp>
    </p:spTree>
    <p:extLst>
      <p:ext uri="{BB962C8B-B14F-4D97-AF65-F5344CB8AC3E}">
        <p14:creationId xmlns:p14="http://schemas.microsoft.com/office/powerpoint/2010/main" val="42894906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6BA06C-0552-4B8F-B9C8-90048F27EC04}" type="datetimeFigureOut">
              <a:rPr lang="pt-BR" smtClean="0"/>
              <a:t>20/11/2017</a:t>
            </a:fld>
            <a:endParaRPr lang="pt-B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BED98A-5527-41A3-B061-067452C4E619}" type="slidenum">
              <a:rPr lang="pt-BR" smtClean="0"/>
              <a:t>‹nº›</a:t>
            </a:fld>
            <a:endParaRPr lang="pt-BR"/>
          </a:p>
        </p:txBody>
      </p:sp>
    </p:spTree>
    <p:extLst>
      <p:ext uri="{BB962C8B-B14F-4D97-AF65-F5344CB8AC3E}">
        <p14:creationId xmlns:p14="http://schemas.microsoft.com/office/powerpoint/2010/main" val="348555392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Agrupar 18">
            <a:extLst>
              <a:ext uri="{FF2B5EF4-FFF2-40B4-BE49-F238E27FC236}">
                <a16:creationId xmlns:a16="http://schemas.microsoft.com/office/drawing/2014/main" xmlns="" id="{ABCA1AAB-F93D-46F7-9BE9-A856EC2F2712}"/>
              </a:ext>
            </a:extLst>
          </p:cNvPr>
          <p:cNvGrpSpPr/>
          <p:nvPr/>
        </p:nvGrpSpPr>
        <p:grpSpPr>
          <a:xfrm>
            <a:off x="20" y="10"/>
            <a:ext cx="12191980" cy="6857990"/>
            <a:chOff x="20" y="10"/>
            <a:chExt cx="12191980" cy="6857990"/>
          </a:xfrm>
        </p:grpSpPr>
        <p:pic>
          <p:nvPicPr>
            <p:cNvPr id="11" name="Imagem 10" descr="Uma imagem contendo interior, parede, objeto, escuro&#10;&#10;Descrição gerada com alta confiança">
              <a:extLst>
                <a:ext uri="{FF2B5EF4-FFF2-40B4-BE49-F238E27FC236}">
                  <a16:creationId xmlns:a16="http://schemas.microsoft.com/office/drawing/2014/main" xmlns="" id="{EEB6CB6A-90C9-4402-8CD1-90B3FA205ED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6114" r="9091" b="21609"/>
            <a:stretch/>
          </p:blipFill>
          <p:spPr>
            <a:xfrm>
              <a:off x="20" y="10"/>
              <a:ext cx="12191980" cy="6857990"/>
            </a:xfrm>
            <a:prstGeom prst="rect">
              <a:avLst/>
            </a:prstGeom>
          </p:spPr>
        </p:pic>
        <p:pic>
          <p:nvPicPr>
            <p:cNvPr id="17" name="Imagem 16">
              <a:extLst>
                <a:ext uri="{FF2B5EF4-FFF2-40B4-BE49-F238E27FC236}">
                  <a16:creationId xmlns:a16="http://schemas.microsoft.com/office/drawing/2014/main" xmlns="" id="{338972D8-C23F-4434-9DEE-9594B60A5F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79990" y="457200"/>
              <a:ext cx="6232021" cy="3425116"/>
            </a:xfrm>
            <a:prstGeom prst="rect">
              <a:avLst/>
            </a:prstGeom>
          </p:spPr>
        </p:pic>
      </p:grpSp>
      <p:sp>
        <p:nvSpPr>
          <p:cNvPr id="32" name="Rectangle 1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4251489"/>
            <a:ext cx="12188824" cy="2077327"/>
          </a:xfrm>
          <a:prstGeom prst="rect">
            <a:avLst/>
          </a:prstGeom>
          <a:solidFill>
            <a:schemeClr val="bg2">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Connector 17"/>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bwMode="white">
          <a:xfrm>
            <a:off x="0" y="4126832"/>
            <a:ext cx="12188824" cy="0"/>
          </a:xfrm>
          <a:prstGeom prst="line">
            <a:avLst/>
          </a:prstGeom>
          <a:ln w="50800">
            <a:solidFill>
              <a:schemeClr val="bg2">
                <a:alpha val="9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bwMode="white">
          <a:xfrm>
            <a:off x="0" y="6448927"/>
            <a:ext cx="12188824" cy="0"/>
          </a:xfrm>
          <a:prstGeom prst="line">
            <a:avLst/>
          </a:prstGeom>
          <a:ln w="50800">
            <a:solidFill>
              <a:schemeClr val="bg2">
                <a:alpha val="90000"/>
              </a:schemeClr>
            </a:solidFill>
          </a:ln>
        </p:spPr>
        <p:style>
          <a:lnRef idx="1">
            <a:schemeClr val="accent1"/>
          </a:lnRef>
          <a:fillRef idx="0">
            <a:schemeClr val="accent1"/>
          </a:fillRef>
          <a:effectRef idx="0">
            <a:schemeClr val="accent1"/>
          </a:effectRef>
          <a:fontRef idx="minor">
            <a:schemeClr val="tx1"/>
          </a:fontRef>
        </p:style>
      </p:cxnSp>
      <p:sp>
        <p:nvSpPr>
          <p:cNvPr id="3" name="Subtítulo 2">
            <a:extLst>
              <a:ext uri="{FF2B5EF4-FFF2-40B4-BE49-F238E27FC236}">
                <a16:creationId xmlns:a16="http://schemas.microsoft.com/office/drawing/2014/main" xmlns="" id="{66B58509-61AE-4F34-AE01-101F6620A048}"/>
              </a:ext>
            </a:extLst>
          </p:cNvPr>
          <p:cNvSpPr>
            <a:spLocks noGrp="1"/>
          </p:cNvSpPr>
          <p:nvPr>
            <p:ph type="subTitle" idx="1"/>
          </p:nvPr>
        </p:nvSpPr>
        <p:spPr>
          <a:xfrm>
            <a:off x="635384" y="4514546"/>
            <a:ext cx="10918056" cy="1848476"/>
          </a:xfrm>
        </p:spPr>
        <p:txBody>
          <a:bodyPr>
            <a:normAutofit fontScale="85000" lnSpcReduction="20000"/>
          </a:bodyPr>
          <a:lstStyle/>
          <a:p>
            <a:r>
              <a:rPr lang="pt-BR" sz="5200" b="1" dirty="0" smtClean="0">
                <a:solidFill>
                  <a:srgbClr val="C89A43"/>
                </a:solidFill>
                <a:latin typeface="Trajan Pro" panose="02020502050506020301" pitchFamily="18" charset="0"/>
              </a:rPr>
              <a:t>O que é o Conservadorismo?</a:t>
            </a:r>
            <a:endParaRPr lang="pt-BR" sz="5200" b="1" dirty="0">
              <a:solidFill>
                <a:srgbClr val="1B2758"/>
              </a:solidFill>
              <a:latin typeface="Trajan Pro" panose="02020502050506020301" pitchFamily="18" charset="0"/>
            </a:endParaRPr>
          </a:p>
          <a:p>
            <a:r>
              <a:rPr lang="pt-BR" sz="2800" b="1" dirty="0" smtClean="0">
                <a:solidFill>
                  <a:srgbClr val="1B2758"/>
                </a:solidFill>
                <a:latin typeface="Trajan Pro" panose="02020502050506020301" pitchFamily="18" charset="0"/>
              </a:rPr>
              <a:t>Introdução ao pensamento conservador </a:t>
            </a:r>
            <a:r>
              <a:rPr lang="pt-BR" sz="2800" b="1" dirty="0">
                <a:solidFill>
                  <a:srgbClr val="1B2758"/>
                </a:solidFill>
                <a:latin typeface="Trajan Pro" panose="02020502050506020301" pitchFamily="18" charset="0"/>
              </a:rPr>
              <a:t>- AULA </a:t>
            </a:r>
            <a:r>
              <a:rPr lang="pt-BR" sz="3800" b="1" dirty="0" smtClean="0">
                <a:solidFill>
                  <a:srgbClr val="1B2758"/>
                </a:solidFill>
                <a:latin typeface="Trajan Pro" panose="02020502050506020301" pitchFamily="18" charset="0"/>
              </a:rPr>
              <a:t>1</a:t>
            </a:r>
            <a:endParaRPr lang="pt-BR" sz="2800" b="1" dirty="0">
              <a:solidFill>
                <a:srgbClr val="1B2758"/>
              </a:solidFill>
              <a:latin typeface="Trajan Pro" panose="02020502050506020301" pitchFamily="18" charset="0"/>
            </a:endParaRPr>
          </a:p>
          <a:p>
            <a:endParaRPr lang="pt-BR" sz="2800" b="1" dirty="0">
              <a:solidFill>
                <a:srgbClr val="1B2758"/>
              </a:solidFill>
              <a:latin typeface="Trajan Pro" panose="02020502050506020301" pitchFamily="18" charset="0"/>
            </a:endParaRPr>
          </a:p>
          <a:p>
            <a:pPr algn="r"/>
            <a:r>
              <a:rPr lang="pt-BR" sz="2800" b="1" dirty="0" smtClean="0">
                <a:solidFill>
                  <a:srgbClr val="1B2758"/>
                </a:solidFill>
                <a:latin typeface="CastleTLig" panose="020B0402040704020204" pitchFamily="34" charset="0"/>
              </a:rPr>
              <a:t>PROF</a:t>
            </a:r>
            <a:r>
              <a:rPr lang="pt-BR" sz="2800" b="1" dirty="0">
                <a:solidFill>
                  <a:srgbClr val="1B2758"/>
                </a:solidFill>
                <a:latin typeface="CastleTLig" panose="020B0402040704020204" pitchFamily="34" charset="0"/>
              </a:rPr>
              <a:t> </a:t>
            </a:r>
            <a:r>
              <a:rPr lang="pt-BR" sz="2800" b="1" dirty="0" smtClean="0">
                <a:solidFill>
                  <a:srgbClr val="1B2758"/>
                </a:solidFill>
                <a:latin typeface="CastleTLig" panose="020B0402040704020204" pitchFamily="34" charset="0"/>
              </a:rPr>
              <a:t>TIAGO ROSSI MARQUES</a:t>
            </a:r>
            <a:endParaRPr lang="pt-BR" sz="2800" b="1" dirty="0">
              <a:solidFill>
                <a:srgbClr val="1B2758"/>
              </a:solidFill>
              <a:latin typeface="CastleTLig" panose="020B0402040704020204" pitchFamily="34" charset="0"/>
            </a:endParaRPr>
          </a:p>
        </p:txBody>
      </p:sp>
    </p:spTree>
    <p:extLst>
      <p:ext uri="{BB962C8B-B14F-4D97-AF65-F5344CB8AC3E}">
        <p14:creationId xmlns:p14="http://schemas.microsoft.com/office/powerpoint/2010/main" val="20616942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m 8" descr="Uma imagem contendo interior, parede, objeto, escuro&#10;&#10;Descrição gerada com alta confiança">
            <a:extLst>
              <a:ext uri="{FF2B5EF4-FFF2-40B4-BE49-F238E27FC236}">
                <a16:creationId xmlns:a16="http://schemas.microsoft.com/office/drawing/2014/main" xmlns="" id="{629E3C2C-DB93-4E71-80EF-7D103FA050D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1259174"/>
          </a:xfrm>
          <a:prstGeom prst="rect">
            <a:avLst/>
          </a:prstGeom>
        </p:spPr>
      </p:pic>
      <p:sp>
        <p:nvSpPr>
          <p:cNvPr id="10" name="CaixaDeTexto 9">
            <a:extLst>
              <a:ext uri="{FF2B5EF4-FFF2-40B4-BE49-F238E27FC236}">
                <a16:creationId xmlns:a16="http://schemas.microsoft.com/office/drawing/2014/main" xmlns="" id="{7B2705C0-EE27-4E03-9CEE-64975E179759}"/>
              </a:ext>
            </a:extLst>
          </p:cNvPr>
          <p:cNvSpPr txBox="1"/>
          <p:nvPr/>
        </p:nvSpPr>
        <p:spPr>
          <a:xfrm>
            <a:off x="189875" y="175452"/>
            <a:ext cx="5906125" cy="830997"/>
          </a:xfrm>
          <a:prstGeom prst="rect">
            <a:avLst/>
          </a:prstGeom>
          <a:noFill/>
        </p:spPr>
        <p:txBody>
          <a:bodyPr wrap="square" rtlCol="0">
            <a:spAutoFit/>
          </a:bodyPr>
          <a:lstStyle/>
          <a:p>
            <a:r>
              <a:rPr lang="pt-BR" sz="4800" dirty="0" smtClean="0">
                <a:solidFill>
                  <a:srgbClr val="C89A43"/>
                </a:solidFill>
                <a:latin typeface="Trajan Pro" panose="02020502050506020301" pitchFamily="18" charset="0"/>
              </a:rPr>
              <a:t>INTRODUÇÃO </a:t>
            </a:r>
            <a:endParaRPr lang="pt-BR" sz="4800" dirty="0">
              <a:solidFill>
                <a:srgbClr val="C89A43"/>
              </a:solidFill>
              <a:latin typeface="Trajan Pro" panose="02020502050506020301" pitchFamily="18" charset="0"/>
            </a:endParaRPr>
          </a:p>
        </p:txBody>
      </p:sp>
      <p:pic>
        <p:nvPicPr>
          <p:cNvPr id="12" name="Imagem 11">
            <a:extLst>
              <a:ext uri="{FF2B5EF4-FFF2-40B4-BE49-F238E27FC236}">
                <a16:creationId xmlns:a16="http://schemas.microsoft.com/office/drawing/2014/main" xmlns="" id="{B123BBE0-0DC4-44DB-9CA4-DB240BECBA8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08499" y="0"/>
            <a:ext cx="1012224" cy="1212927"/>
          </a:xfrm>
          <a:prstGeom prst="rect">
            <a:avLst/>
          </a:prstGeom>
        </p:spPr>
      </p:pic>
      <p:sp>
        <p:nvSpPr>
          <p:cNvPr id="13" name="CaixaDeTexto 12">
            <a:extLst>
              <a:ext uri="{FF2B5EF4-FFF2-40B4-BE49-F238E27FC236}">
                <a16:creationId xmlns:a16="http://schemas.microsoft.com/office/drawing/2014/main" xmlns="" id="{E7FD5253-4371-4B7E-9F3D-FFF56BFBCA0A}"/>
              </a:ext>
            </a:extLst>
          </p:cNvPr>
          <p:cNvSpPr txBox="1"/>
          <p:nvPr/>
        </p:nvSpPr>
        <p:spPr>
          <a:xfrm>
            <a:off x="449705" y="1469036"/>
            <a:ext cx="11527647" cy="5078313"/>
          </a:xfrm>
          <a:prstGeom prst="rect">
            <a:avLst/>
          </a:prstGeom>
          <a:noFill/>
        </p:spPr>
        <p:txBody>
          <a:bodyPr wrap="square" rtlCol="0">
            <a:spAutoFit/>
          </a:bodyPr>
          <a:lstStyle/>
          <a:p>
            <a:pPr algn="just">
              <a:lnSpc>
                <a:spcPct val="150000"/>
              </a:lnSpc>
            </a:pPr>
            <a:r>
              <a:rPr lang="pt-BR" sz="2400" b="1" dirty="0" smtClean="0">
                <a:latin typeface="+mj-lt"/>
              </a:rPr>
              <a:t>Olá,</a:t>
            </a:r>
          </a:p>
          <a:p>
            <a:pPr algn="just">
              <a:lnSpc>
                <a:spcPct val="150000"/>
              </a:lnSpc>
            </a:pPr>
            <a:r>
              <a:rPr lang="pt-BR" sz="2400" b="1" dirty="0">
                <a:latin typeface="+mj-lt"/>
              </a:rPr>
              <a:t>O pensamento conservador vem sendo resgatado nos dias atuais, muitos ao se depararem com os conceitos que a sociedade moderna tem apresentado, posicionam-se como conservadores, afinal guardam princípios éticos e morais que foram adquiridos dentro das esferas da família, religião ou escola. Porém, ao questionarmos quais são os elementos básicos do pensamento conservador, não encontramos uma resposta sintetizada, sendo assim, professor </a:t>
            </a:r>
            <a:r>
              <a:rPr lang="pt-BR" sz="2400" b="1" dirty="0" smtClean="0">
                <a:latin typeface="+mj-lt"/>
              </a:rPr>
              <a:t>Tiago Rossi, apresenta </a:t>
            </a:r>
            <a:r>
              <a:rPr lang="pt-BR" sz="2400" b="1" dirty="0">
                <a:latin typeface="+mj-lt"/>
              </a:rPr>
              <a:t>uma </a:t>
            </a:r>
            <a:r>
              <a:rPr lang="pt-BR" sz="2400" b="1" dirty="0" smtClean="0">
                <a:latin typeface="+mj-lt"/>
              </a:rPr>
              <a:t>lista  de elementos comuns </a:t>
            </a:r>
            <a:r>
              <a:rPr lang="pt-BR" sz="2400" b="1" dirty="0">
                <a:latin typeface="+mj-lt"/>
              </a:rPr>
              <a:t>encontrados em diversos tipos de conservadorismo. </a:t>
            </a:r>
          </a:p>
          <a:p>
            <a:pPr algn="just">
              <a:lnSpc>
                <a:spcPct val="150000"/>
              </a:lnSpc>
            </a:pPr>
            <a:r>
              <a:rPr lang="pt-BR" sz="2400" b="1" dirty="0" smtClean="0">
                <a:latin typeface="+mj-lt"/>
              </a:rPr>
              <a:t>Vamos a aula!</a:t>
            </a:r>
          </a:p>
        </p:txBody>
      </p:sp>
    </p:spTree>
    <p:extLst>
      <p:ext uri="{BB962C8B-B14F-4D97-AF65-F5344CB8AC3E}">
        <p14:creationId xmlns:p14="http://schemas.microsoft.com/office/powerpoint/2010/main" val="1251943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m 8" descr="Uma imagem contendo interior, parede, objeto, escuro&#10;&#10;Descrição gerada com alta confiança">
            <a:extLst>
              <a:ext uri="{FF2B5EF4-FFF2-40B4-BE49-F238E27FC236}">
                <a16:creationId xmlns:a16="http://schemas.microsoft.com/office/drawing/2014/main" xmlns="" id="{629E3C2C-DB93-4E71-80EF-7D103FA050D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8637"/>
            <a:ext cx="12192000" cy="1259174"/>
          </a:xfrm>
          <a:prstGeom prst="rect">
            <a:avLst/>
          </a:prstGeom>
        </p:spPr>
      </p:pic>
      <p:sp>
        <p:nvSpPr>
          <p:cNvPr id="10" name="CaixaDeTexto 9">
            <a:extLst>
              <a:ext uri="{FF2B5EF4-FFF2-40B4-BE49-F238E27FC236}">
                <a16:creationId xmlns:a16="http://schemas.microsoft.com/office/drawing/2014/main" xmlns="" id="{7B2705C0-EE27-4E03-9CEE-64975E179759}"/>
              </a:ext>
            </a:extLst>
          </p:cNvPr>
          <p:cNvSpPr txBox="1"/>
          <p:nvPr/>
        </p:nvSpPr>
        <p:spPr>
          <a:xfrm>
            <a:off x="189875" y="136815"/>
            <a:ext cx="5906125" cy="830997"/>
          </a:xfrm>
          <a:prstGeom prst="rect">
            <a:avLst/>
          </a:prstGeom>
          <a:noFill/>
        </p:spPr>
        <p:txBody>
          <a:bodyPr wrap="square" rtlCol="0">
            <a:spAutoFit/>
          </a:bodyPr>
          <a:lstStyle/>
          <a:p>
            <a:r>
              <a:rPr lang="pt-BR" sz="4800" dirty="0" smtClean="0">
                <a:solidFill>
                  <a:srgbClr val="C89A43"/>
                </a:solidFill>
                <a:latin typeface="Trajan Pro" panose="02020502050506020301" pitchFamily="18" charset="0"/>
              </a:rPr>
              <a:t> VIDEOAULA</a:t>
            </a:r>
            <a:endParaRPr lang="pt-BR" sz="4800" dirty="0">
              <a:solidFill>
                <a:srgbClr val="C89A43"/>
              </a:solidFill>
              <a:latin typeface="Trajan Pro" panose="02020502050506020301" pitchFamily="18" charset="0"/>
            </a:endParaRPr>
          </a:p>
        </p:txBody>
      </p:sp>
      <p:pic>
        <p:nvPicPr>
          <p:cNvPr id="12" name="Imagem 11">
            <a:extLst>
              <a:ext uri="{FF2B5EF4-FFF2-40B4-BE49-F238E27FC236}">
                <a16:creationId xmlns:a16="http://schemas.microsoft.com/office/drawing/2014/main" xmlns="" id="{B123BBE0-0DC4-44DB-9CA4-DB240BECBA8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08499" y="0"/>
            <a:ext cx="1012224" cy="1212927"/>
          </a:xfrm>
          <a:prstGeom prst="rect">
            <a:avLst/>
          </a:prstGeom>
        </p:spPr>
      </p:pic>
      <p:sp>
        <p:nvSpPr>
          <p:cNvPr id="13" name="CaixaDeTexto 12">
            <a:extLst>
              <a:ext uri="{FF2B5EF4-FFF2-40B4-BE49-F238E27FC236}">
                <a16:creationId xmlns:a16="http://schemas.microsoft.com/office/drawing/2014/main" xmlns="" id="{E7FD5253-4371-4B7E-9F3D-FFF56BFBCA0A}"/>
              </a:ext>
            </a:extLst>
          </p:cNvPr>
          <p:cNvSpPr txBox="1"/>
          <p:nvPr/>
        </p:nvSpPr>
        <p:spPr>
          <a:xfrm>
            <a:off x="602661" y="1414360"/>
            <a:ext cx="11205675" cy="496674"/>
          </a:xfrm>
          <a:prstGeom prst="rect">
            <a:avLst/>
          </a:prstGeom>
          <a:noFill/>
        </p:spPr>
        <p:txBody>
          <a:bodyPr wrap="square" rtlCol="0">
            <a:spAutoFit/>
          </a:bodyPr>
          <a:lstStyle/>
          <a:p>
            <a:pPr algn="just">
              <a:lnSpc>
                <a:spcPct val="150000"/>
              </a:lnSpc>
            </a:pPr>
            <a:r>
              <a:rPr lang="pt-BR" sz="2000" b="1" dirty="0" smtClean="0">
                <a:latin typeface="CastleTLig" panose="020B0402040704020204" pitchFamily="34" charset="0"/>
              </a:rPr>
              <a:t>ASSISTA A VIDEOAULA:</a:t>
            </a:r>
          </a:p>
        </p:txBody>
      </p:sp>
    </p:spTree>
    <p:extLst>
      <p:ext uri="{BB962C8B-B14F-4D97-AF65-F5344CB8AC3E}">
        <p14:creationId xmlns:p14="http://schemas.microsoft.com/office/powerpoint/2010/main" val="31357244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m 8" descr="Uma imagem contendo interior, parede, objeto, escuro&#10;&#10;Descrição gerada com alta confiança">
            <a:extLst>
              <a:ext uri="{FF2B5EF4-FFF2-40B4-BE49-F238E27FC236}">
                <a16:creationId xmlns:a16="http://schemas.microsoft.com/office/drawing/2014/main" xmlns="" id="{629E3C2C-DB93-4E71-80EF-7D103FA050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1259174"/>
          </a:xfrm>
          <a:prstGeom prst="rect">
            <a:avLst/>
          </a:prstGeom>
        </p:spPr>
      </p:pic>
      <p:sp>
        <p:nvSpPr>
          <p:cNvPr id="10" name="CaixaDeTexto 9">
            <a:extLst>
              <a:ext uri="{FF2B5EF4-FFF2-40B4-BE49-F238E27FC236}">
                <a16:creationId xmlns:a16="http://schemas.microsoft.com/office/drawing/2014/main" xmlns="" id="{7B2705C0-EE27-4E03-9CEE-64975E179759}"/>
              </a:ext>
            </a:extLst>
          </p:cNvPr>
          <p:cNvSpPr txBox="1"/>
          <p:nvPr/>
        </p:nvSpPr>
        <p:spPr>
          <a:xfrm>
            <a:off x="189875" y="175452"/>
            <a:ext cx="5906125" cy="830997"/>
          </a:xfrm>
          <a:prstGeom prst="rect">
            <a:avLst/>
          </a:prstGeom>
          <a:noFill/>
        </p:spPr>
        <p:txBody>
          <a:bodyPr wrap="square" rtlCol="0">
            <a:spAutoFit/>
          </a:bodyPr>
          <a:lstStyle/>
          <a:p>
            <a:r>
              <a:rPr lang="pt-BR" sz="4800" dirty="0" smtClean="0">
                <a:solidFill>
                  <a:srgbClr val="C89A43"/>
                </a:solidFill>
                <a:latin typeface="Trajan Pro" panose="02020502050506020301" pitchFamily="18" charset="0"/>
              </a:rPr>
              <a:t>EXERCÍCIO  </a:t>
            </a:r>
            <a:endParaRPr lang="pt-BR" sz="4800" dirty="0">
              <a:solidFill>
                <a:srgbClr val="C89A43"/>
              </a:solidFill>
              <a:latin typeface="Trajan Pro" panose="02020502050506020301" pitchFamily="18" charset="0"/>
            </a:endParaRPr>
          </a:p>
        </p:txBody>
      </p:sp>
      <p:pic>
        <p:nvPicPr>
          <p:cNvPr id="12" name="Imagem 11">
            <a:extLst>
              <a:ext uri="{FF2B5EF4-FFF2-40B4-BE49-F238E27FC236}">
                <a16:creationId xmlns:a16="http://schemas.microsoft.com/office/drawing/2014/main" xmlns="" id="{B123BBE0-0DC4-44DB-9CA4-DB240BECBA8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08499" y="0"/>
            <a:ext cx="1012224" cy="1212927"/>
          </a:xfrm>
          <a:prstGeom prst="rect">
            <a:avLst/>
          </a:prstGeom>
        </p:spPr>
      </p:pic>
      <p:sp>
        <p:nvSpPr>
          <p:cNvPr id="13" name="CaixaDeTexto 12">
            <a:extLst>
              <a:ext uri="{FF2B5EF4-FFF2-40B4-BE49-F238E27FC236}">
                <a16:creationId xmlns:a16="http://schemas.microsoft.com/office/drawing/2014/main" xmlns="" id="{E7FD5253-4371-4B7E-9F3D-FFF56BFBCA0A}"/>
              </a:ext>
            </a:extLst>
          </p:cNvPr>
          <p:cNvSpPr txBox="1"/>
          <p:nvPr/>
        </p:nvSpPr>
        <p:spPr>
          <a:xfrm>
            <a:off x="332176" y="1546309"/>
            <a:ext cx="11527647" cy="9140964"/>
          </a:xfrm>
          <a:prstGeom prst="rect">
            <a:avLst/>
          </a:prstGeom>
          <a:noFill/>
        </p:spPr>
        <p:txBody>
          <a:bodyPr wrap="square" rtlCol="0">
            <a:spAutoFit/>
          </a:bodyPr>
          <a:lstStyle/>
          <a:p>
            <a:r>
              <a:rPr lang="pt-BR" sz="2800" b="1" dirty="0">
                <a:latin typeface="+mj-lt"/>
              </a:rPr>
              <a:t>Segundo a aula do professor </a:t>
            </a:r>
            <a:r>
              <a:rPr lang="pt-BR" sz="2800" b="1" dirty="0" smtClean="0">
                <a:latin typeface="+mj-lt"/>
              </a:rPr>
              <a:t>Tiago Rossi, </a:t>
            </a:r>
            <a:r>
              <a:rPr lang="pt-BR" sz="2800" b="1" dirty="0">
                <a:latin typeface="+mj-lt"/>
              </a:rPr>
              <a:t>pode-se afirmar: </a:t>
            </a:r>
            <a:endParaRPr lang="pt-BR" sz="2800" dirty="0">
              <a:latin typeface="+mj-lt"/>
            </a:endParaRPr>
          </a:p>
          <a:p>
            <a:r>
              <a:rPr lang="pt-BR" sz="2800" b="1" dirty="0">
                <a:latin typeface="+mj-lt"/>
              </a:rPr>
              <a:t> </a:t>
            </a:r>
            <a:endParaRPr lang="pt-BR" sz="2800" dirty="0">
              <a:latin typeface="+mj-lt"/>
            </a:endParaRPr>
          </a:p>
          <a:p>
            <a:r>
              <a:rPr lang="pt-BR" sz="2800" dirty="0">
                <a:latin typeface="+mj-lt"/>
              </a:rPr>
              <a:t>A – O pensamento conservador contém elementos importantes, porém, cada país tem seus elementos e todos alteram de cultura para cultura, não tento nenhuma similaridade entre eles. </a:t>
            </a:r>
          </a:p>
          <a:p>
            <a:endParaRPr lang="pt-BR" sz="2800" b="1" dirty="0" smtClean="0">
              <a:latin typeface="+mj-lt"/>
            </a:endParaRPr>
          </a:p>
          <a:p>
            <a:r>
              <a:rPr lang="pt-BR" sz="2800" b="1" dirty="0" smtClean="0">
                <a:latin typeface="+mj-lt"/>
              </a:rPr>
              <a:t>B </a:t>
            </a:r>
            <a:r>
              <a:rPr lang="pt-BR" sz="2800" b="1" dirty="0">
                <a:latin typeface="+mj-lt"/>
              </a:rPr>
              <a:t>– Os elementos conservadores relacionam-se de forma horizontal, sendo assim, estão em plena harmonia e não suprimem uns aos outros.</a:t>
            </a:r>
          </a:p>
          <a:p>
            <a:endParaRPr lang="pt-BR" sz="2800" dirty="0" smtClean="0">
              <a:latin typeface="+mj-lt"/>
            </a:endParaRPr>
          </a:p>
          <a:p>
            <a:r>
              <a:rPr lang="pt-BR" sz="2800" dirty="0" smtClean="0">
                <a:latin typeface="+mj-lt"/>
              </a:rPr>
              <a:t>C </a:t>
            </a:r>
            <a:r>
              <a:rPr lang="pt-BR" sz="2800" dirty="0">
                <a:latin typeface="+mj-lt"/>
              </a:rPr>
              <a:t>– O conservadorismo é um sistema de elementos caracterizados pela cultura de cada país, seus elementos são alteráveis e flexíveis de acordo com a pós-modernidade.</a:t>
            </a:r>
            <a:r>
              <a:rPr lang="pt-BR" sz="2400" dirty="0"/>
              <a:t> </a:t>
            </a:r>
          </a:p>
          <a:p>
            <a:pPr algn="just">
              <a:lnSpc>
                <a:spcPct val="150000"/>
              </a:lnSpc>
            </a:pPr>
            <a:endParaRPr lang="pt-BR" sz="2400" b="1" dirty="0" smtClean="0">
              <a:latin typeface="CastleTLig" panose="020B0402040704020204" pitchFamily="34" charset="0"/>
            </a:endParaRPr>
          </a:p>
          <a:p>
            <a:pPr algn="just">
              <a:lnSpc>
                <a:spcPct val="150000"/>
              </a:lnSpc>
            </a:pPr>
            <a:endParaRPr lang="pt-BR" sz="2400" b="1" dirty="0">
              <a:latin typeface="CastleTLig" panose="020B0402040704020204" pitchFamily="34" charset="0"/>
            </a:endParaRPr>
          </a:p>
          <a:p>
            <a:pPr algn="just">
              <a:lnSpc>
                <a:spcPct val="150000"/>
              </a:lnSpc>
            </a:pPr>
            <a:endParaRPr lang="pt-BR" sz="2400" b="1" dirty="0" smtClean="0">
              <a:latin typeface="CastleTLig" panose="020B0402040704020204" pitchFamily="34" charset="0"/>
            </a:endParaRPr>
          </a:p>
          <a:p>
            <a:pPr algn="just">
              <a:lnSpc>
                <a:spcPct val="150000"/>
              </a:lnSpc>
            </a:pPr>
            <a:endParaRPr lang="pt-BR" sz="2400" b="1" dirty="0">
              <a:latin typeface="CastleTLig" panose="020B0402040704020204" pitchFamily="34" charset="0"/>
            </a:endParaRPr>
          </a:p>
          <a:p>
            <a:pPr algn="just">
              <a:lnSpc>
                <a:spcPct val="150000"/>
              </a:lnSpc>
            </a:pPr>
            <a:endParaRPr lang="pt-BR" sz="2400" b="1" dirty="0" smtClean="0">
              <a:latin typeface="CastleTLig" panose="020B0402040704020204" pitchFamily="34" charset="0"/>
            </a:endParaRPr>
          </a:p>
          <a:p>
            <a:pPr algn="just">
              <a:lnSpc>
                <a:spcPct val="150000"/>
              </a:lnSpc>
            </a:pPr>
            <a:endParaRPr lang="pt-BR" sz="2400" b="1" dirty="0">
              <a:latin typeface="CastleTLig" panose="020B0402040704020204" pitchFamily="34" charset="0"/>
            </a:endParaRPr>
          </a:p>
          <a:p>
            <a:pPr algn="just">
              <a:lnSpc>
                <a:spcPct val="150000"/>
              </a:lnSpc>
            </a:pPr>
            <a:endParaRPr lang="pt-BR" sz="2400" b="1" dirty="0" smtClean="0">
              <a:latin typeface="CastleTLig" panose="020B0402040704020204" pitchFamily="34" charset="0"/>
            </a:endParaRPr>
          </a:p>
        </p:txBody>
      </p:sp>
    </p:spTree>
    <p:extLst>
      <p:ext uri="{BB962C8B-B14F-4D97-AF65-F5344CB8AC3E}">
        <p14:creationId xmlns:p14="http://schemas.microsoft.com/office/powerpoint/2010/main" val="4441922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m 8" descr="Uma imagem contendo interior, parede, objeto, escuro&#10;&#10;Descrição gerada com alta confiança">
            <a:extLst>
              <a:ext uri="{FF2B5EF4-FFF2-40B4-BE49-F238E27FC236}">
                <a16:creationId xmlns:a16="http://schemas.microsoft.com/office/drawing/2014/main" xmlns="" id="{629E3C2C-DB93-4E71-80EF-7D103FA050D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1259174"/>
          </a:xfrm>
          <a:prstGeom prst="rect">
            <a:avLst/>
          </a:prstGeom>
        </p:spPr>
      </p:pic>
      <p:sp>
        <p:nvSpPr>
          <p:cNvPr id="10" name="CaixaDeTexto 9">
            <a:extLst>
              <a:ext uri="{FF2B5EF4-FFF2-40B4-BE49-F238E27FC236}">
                <a16:creationId xmlns:a16="http://schemas.microsoft.com/office/drawing/2014/main" xmlns="" id="{7B2705C0-EE27-4E03-9CEE-64975E179759}"/>
              </a:ext>
            </a:extLst>
          </p:cNvPr>
          <p:cNvSpPr txBox="1"/>
          <p:nvPr/>
        </p:nvSpPr>
        <p:spPr>
          <a:xfrm>
            <a:off x="189875" y="175452"/>
            <a:ext cx="5906125" cy="830997"/>
          </a:xfrm>
          <a:prstGeom prst="rect">
            <a:avLst/>
          </a:prstGeom>
          <a:noFill/>
        </p:spPr>
        <p:txBody>
          <a:bodyPr wrap="square" rtlCol="0">
            <a:spAutoFit/>
          </a:bodyPr>
          <a:lstStyle/>
          <a:p>
            <a:r>
              <a:rPr lang="pt-BR" sz="4800" dirty="0" smtClean="0">
                <a:solidFill>
                  <a:srgbClr val="C89A43"/>
                </a:solidFill>
                <a:latin typeface="Trajan Pro" panose="02020502050506020301" pitchFamily="18" charset="0"/>
              </a:rPr>
              <a:t>FÓRUM   </a:t>
            </a:r>
            <a:endParaRPr lang="pt-BR" sz="4800" dirty="0">
              <a:solidFill>
                <a:srgbClr val="C89A43"/>
              </a:solidFill>
              <a:latin typeface="Trajan Pro" panose="02020502050506020301" pitchFamily="18" charset="0"/>
            </a:endParaRPr>
          </a:p>
        </p:txBody>
      </p:sp>
      <p:pic>
        <p:nvPicPr>
          <p:cNvPr id="12" name="Imagem 11">
            <a:extLst>
              <a:ext uri="{FF2B5EF4-FFF2-40B4-BE49-F238E27FC236}">
                <a16:creationId xmlns:a16="http://schemas.microsoft.com/office/drawing/2014/main" xmlns="" id="{B123BBE0-0DC4-44DB-9CA4-DB240BECBA8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08499" y="0"/>
            <a:ext cx="1012224" cy="1212927"/>
          </a:xfrm>
          <a:prstGeom prst="rect">
            <a:avLst/>
          </a:prstGeom>
        </p:spPr>
      </p:pic>
      <p:sp>
        <p:nvSpPr>
          <p:cNvPr id="13" name="CaixaDeTexto 12">
            <a:extLst>
              <a:ext uri="{FF2B5EF4-FFF2-40B4-BE49-F238E27FC236}">
                <a16:creationId xmlns:a16="http://schemas.microsoft.com/office/drawing/2014/main" xmlns="" id="{E7FD5253-4371-4B7E-9F3D-FFF56BFBCA0A}"/>
              </a:ext>
            </a:extLst>
          </p:cNvPr>
          <p:cNvSpPr txBox="1"/>
          <p:nvPr/>
        </p:nvSpPr>
        <p:spPr>
          <a:xfrm>
            <a:off x="332176" y="1559188"/>
            <a:ext cx="11488547" cy="3970318"/>
          </a:xfrm>
          <a:prstGeom prst="rect">
            <a:avLst/>
          </a:prstGeom>
          <a:noFill/>
        </p:spPr>
        <p:txBody>
          <a:bodyPr wrap="square" rtlCol="0">
            <a:spAutoFit/>
          </a:bodyPr>
          <a:lstStyle/>
          <a:p>
            <a:pPr algn="just">
              <a:lnSpc>
                <a:spcPct val="150000"/>
              </a:lnSpc>
            </a:pPr>
            <a:r>
              <a:rPr lang="pt-BR" sz="2400" b="1" dirty="0">
                <a:latin typeface="+mj-lt"/>
                <a:cs typeface="Times New Roman" panose="02020603050405020304" pitchFamily="18" charset="0"/>
              </a:rPr>
              <a:t>Este fórum tem por finalidade, ajudá-lo a raciocinar e desenvolver o pensamento, sendo assim, evitaremos discussões e vamos nos concentrar no crescimento do </a:t>
            </a:r>
            <a:r>
              <a:rPr lang="pt-BR" sz="2400" b="1" dirty="0" smtClean="0">
                <a:latin typeface="+mj-lt"/>
                <a:cs typeface="Times New Roman" panose="02020603050405020304" pitchFamily="18" charset="0"/>
              </a:rPr>
              <a:t>conhecimento.</a:t>
            </a:r>
          </a:p>
          <a:p>
            <a:pPr marL="342900" indent="-342900" algn="just">
              <a:lnSpc>
                <a:spcPct val="150000"/>
              </a:lnSpc>
              <a:buFont typeface="Arial" panose="020B0604020202020204" pitchFamily="34" charset="0"/>
              <a:buChar char="•"/>
            </a:pPr>
            <a:r>
              <a:rPr lang="pt-BR" sz="2400" b="1" dirty="0">
                <a:latin typeface="+mj-lt"/>
                <a:cs typeface="Times New Roman" panose="02020603050405020304" pitchFamily="18" charset="0"/>
              </a:rPr>
              <a:t>	</a:t>
            </a:r>
            <a:r>
              <a:rPr lang="pt-BR" sz="2400" b="1" dirty="0" smtClean="0">
                <a:latin typeface="+mj-lt"/>
                <a:cs typeface="Times New Roman" panose="02020603050405020304" pitchFamily="18" charset="0"/>
              </a:rPr>
              <a:t>Após assistir essa </a:t>
            </a:r>
            <a:r>
              <a:rPr lang="pt-BR" sz="2400" b="1" dirty="0" err="1" smtClean="0">
                <a:latin typeface="+mj-lt"/>
                <a:cs typeface="Times New Roman" panose="02020603050405020304" pitchFamily="18" charset="0"/>
              </a:rPr>
              <a:t>videoaula</a:t>
            </a:r>
            <a:r>
              <a:rPr lang="pt-BR" sz="2400" b="1" dirty="0" smtClean="0">
                <a:latin typeface="+mj-lt"/>
                <a:cs typeface="Times New Roman" panose="02020603050405020304" pitchFamily="18" charset="0"/>
              </a:rPr>
              <a:t> e responder o exercício, descreva em suas palavras o que é o conservadorismo.</a:t>
            </a:r>
          </a:p>
          <a:p>
            <a:pPr algn="just">
              <a:lnSpc>
                <a:spcPct val="150000"/>
              </a:lnSpc>
            </a:pPr>
            <a:endParaRPr lang="pt-BR" sz="2400" b="1" dirty="0" smtClean="0">
              <a:latin typeface="CastleTLig" panose="020B0402040704020204" pitchFamily="34" charset="0"/>
            </a:endParaRPr>
          </a:p>
          <a:p>
            <a:pPr algn="just">
              <a:lnSpc>
                <a:spcPct val="150000"/>
              </a:lnSpc>
            </a:pPr>
            <a:endParaRPr lang="pt-BR" sz="2400" b="1" dirty="0">
              <a:latin typeface="CastleTLig" panose="020B0402040704020204" pitchFamily="34" charset="0"/>
            </a:endParaRPr>
          </a:p>
          <a:p>
            <a:pPr algn="just">
              <a:lnSpc>
                <a:spcPct val="150000"/>
              </a:lnSpc>
            </a:pPr>
            <a:endParaRPr lang="pt-BR" sz="2400" b="1" dirty="0" smtClean="0">
              <a:latin typeface="CastleTLig" panose="020B0402040704020204" pitchFamily="34" charset="0"/>
            </a:endParaRPr>
          </a:p>
        </p:txBody>
      </p:sp>
    </p:spTree>
    <p:extLst>
      <p:ext uri="{BB962C8B-B14F-4D97-AF65-F5344CB8AC3E}">
        <p14:creationId xmlns:p14="http://schemas.microsoft.com/office/powerpoint/2010/main" val="9311493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m 8" descr="Uma imagem contendo interior, parede, objeto, escuro&#10;&#10;Descrição gerada com alta confiança">
            <a:extLst>
              <a:ext uri="{FF2B5EF4-FFF2-40B4-BE49-F238E27FC236}">
                <a16:creationId xmlns:a16="http://schemas.microsoft.com/office/drawing/2014/main" xmlns="" id="{629E3C2C-DB93-4E71-80EF-7D103FA050D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1259174"/>
          </a:xfrm>
          <a:prstGeom prst="rect">
            <a:avLst/>
          </a:prstGeom>
        </p:spPr>
      </p:pic>
      <p:sp>
        <p:nvSpPr>
          <p:cNvPr id="10" name="CaixaDeTexto 9">
            <a:extLst>
              <a:ext uri="{FF2B5EF4-FFF2-40B4-BE49-F238E27FC236}">
                <a16:creationId xmlns:a16="http://schemas.microsoft.com/office/drawing/2014/main" xmlns="" id="{7B2705C0-EE27-4E03-9CEE-64975E179759}"/>
              </a:ext>
            </a:extLst>
          </p:cNvPr>
          <p:cNvSpPr txBox="1"/>
          <p:nvPr/>
        </p:nvSpPr>
        <p:spPr>
          <a:xfrm>
            <a:off x="189875" y="175452"/>
            <a:ext cx="9377206" cy="830997"/>
          </a:xfrm>
          <a:prstGeom prst="rect">
            <a:avLst/>
          </a:prstGeom>
          <a:noFill/>
        </p:spPr>
        <p:txBody>
          <a:bodyPr wrap="square" rtlCol="0">
            <a:spAutoFit/>
          </a:bodyPr>
          <a:lstStyle/>
          <a:p>
            <a:r>
              <a:rPr lang="pt-BR" sz="4800" dirty="0" smtClean="0">
                <a:solidFill>
                  <a:srgbClr val="C89A43"/>
                </a:solidFill>
                <a:latin typeface="Trajan Pro" panose="02020502050506020301" pitchFamily="18" charset="0"/>
              </a:rPr>
              <a:t>CONCLUSÃO    </a:t>
            </a:r>
            <a:endParaRPr lang="pt-BR" sz="4800" dirty="0">
              <a:solidFill>
                <a:srgbClr val="C89A43"/>
              </a:solidFill>
              <a:latin typeface="Trajan Pro" panose="02020502050506020301" pitchFamily="18" charset="0"/>
            </a:endParaRPr>
          </a:p>
        </p:txBody>
      </p:sp>
      <p:pic>
        <p:nvPicPr>
          <p:cNvPr id="12" name="Imagem 11">
            <a:extLst>
              <a:ext uri="{FF2B5EF4-FFF2-40B4-BE49-F238E27FC236}">
                <a16:creationId xmlns:a16="http://schemas.microsoft.com/office/drawing/2014/main" xmlns="" id="{B123BBE0-0DC4-44DB-9CA4-DB240BECBA8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08499" y="0"/>
            <a:ext cx="1012224" cy="1212927"/>
          </a:xfrm>
          <a:prstGeom prst="rect">
            <a:avLst/>
          </a:prstGeom>
        </p:spPr>
      </p:pic>
      <p:sp>
        <p:nvSpPr>
          <p:cNvPr id="13" name="CaixaDeTexto 12">
            <a:extLst>
              <a:ext uri="{FF2B5EF4-FFF2-40B4-BE49-F238E27FC236}">
                <a16:creationId xmlns:a16="http://schemas.microsoft.com/office/drawing/2014/main" xmlns="" id="{E7FD5253-4371-4B7E-9F3D-FFF56BFBCA0A}"/>
              </a:ext>
            </a:extLst>
          </p:cNvPr>
          <p:cNvSpPr txBox="1"/>
          <p:nvPr/>
        </p:nvSpPr>
        <p:spPr>
          <a:xfrm>
            <a:off x="134090" y="2076071"/>
            <a:ext cx="11488547" cy="5101846"/>
          </a:xfrm>
          <a:prstGeom prst="rect">
            <a:avLst/>
          </a:prstGeom>
          <a:noFill/>
        </p:spPr>
        <p:txBody>
          <a:bodyPr wrap="square" rtlCol="0">
            <a:spAutoFit/>
          </a:bodyPr>
          <a:lstStyle/>
          <a:p>
            <a:pPr algn="just">
              <a:lnSpc>
                <a:spcPct val="150000"/>
              </a:lnSpc>
            </a:pPr>
            <a:r>
              <a:rPr lang="pt-BR" sz="2800" b="1" dirty="0" smtClean="0">
                <a:latin typeface="+mj-lt"/>
                <a:cs typeface="Times New Roman" panose="02020603050405020304" pitchFamily="18" charset="0"/>
              </a:rPr>
              <a:t>Nessa aula </a:t>
            </a:r>
            <a:r>
              <a:rPr lang="pt-BR" sz="2800" b="1" dirty="0">
                <a:latin typeface="+mj-lt"/>
                <a:cs typeface="Times New Roman" panose="02020603050405020304" pitchFamily="18" charset="0"/>
              </a:rPr>
              <a:t>aprendemos </a:t>
            </a:r>
            <a:r>
              <a:rPr lang="pt-BR" sz="2800" b="1" dirty="0" smtClean="0">
                <a:latin typeface="+mj-lt"/>
                <a:cs typeface="Times New Roman" panose="02020603050405020304" pitchFamily="18" charset="0"/>
              </a:rPr>
              <a:t>coisas </a:t>
            </a:r>
            <a:r>
              <a:rPr lang="pt-BR" sz="2800" b="1" dirty="0">
                <a:latin typeface="+mj-lt"/>
                <a:cs typeface="Times New Roman" panose="02020603050405020304" pitchFamily="18" charset="0"/>
              </a:rPr>
              <a:t>importantes a respeito do conservadorismo. Professor </a:t>
            </a:r>
            <a:r>
              <a:rPr lang="pt-BR" sz="2800" b="1" dirty="0" smtClean="0">
                <a:latin typeface="+mj-lt"/>
                <a:cs typeface="Times New Roman" panose="02020603050405020304" pitchFamily="18" charset="0"/>
              </a:rPr>
              <a:t>Tiago Rossi, </a:t>
            </a:r>
            <a:r>
              <a:rPr lang="pt-BR" sz="2800" b="1" dirty="0">
                <a:latin typeface="+mj-lt"/>
                <a:cs typeface="Times New Roman" panose="02020603050405020304" pitchFamily="18" charset="0"/>
              </a:rPr>
              <a:t>nos apresentou os elementos similares entre os diversos tipos de conservadorismo, agora estamos aptos a detectá-los, relaciona-los e saber qual é o papel de cada um dentro do pensamento </a:t>
            </a:r>
            <a:r>
              <a:rPr lang="pt-BR" sz="2800" b="1" dirty="0" smtClean="0">
                <a:latin typeface="+mj-lt"/>
                <a:cs typeface="Times New Roman" panose="02020603050405020304" pitchFamily="18" charset="0"/>
              </a:rPr>
              <a:t>conservador, vimos que o conservadorismo não é uma ideologia e que ao falarmos sobre ele, devemos sempre lembrar que estamos falando de conservadorismos, no plural. </a:t>
            </a:r>
            <a:endParaRPr lang="pt-BR" sz="2800" b="1" dirty="0">
              <a:latin typeface="+mj-lt"/>
              <a:cs typeface="Times New Roman" panose="02020603050405020304" pitchFamily="18" charset="0"/>
            </a:endParaRPr>
          </a:p>
          <a:p>
            <a:pPr algn="just">
              <a:lnSpc>
                <a:spcPct val="150000"/>
              </a:lnSpc>
            </a:pPr>
            <a:endParaRPr lang="pt-BR" sz="2800" b="1" dirty="0">
              <a:latin typeface="Times New Roman" panose="02020603050405020304" pitchFamily="18" charset="0"/>
              <a:cs typeface="Times New Roman" panose="02020603050405020304" pitchFamily="18" charset="0"/>
            </a:endParaRPr>
          </a:p>
          <a:p>
            <a:pPr algn="just">
              <a:lnSpc>
                <a:spcPct val="150000"/>
              </a:lnSpc>
            </a:pPr>
            <a:endParaRPr lang="pt-BR" sz="2400" b="1" dirty="0" smtClean="0">
              <a:latin typeface="CastleTLig" panose="020B0402040704020204" pitchFamily="34" charset="0"/>
            </a:endParaRPr>
          </a:p>
        </p:txBody>
      </p:sp>
    </p:spTree>
    <p:extLst>
      <p:ext uri="{BB962C8B-B14F-4D97-AF65-F5344CB8AC3E}">
        <p14:creationId xmlns:p14="http://schemas.microsoft.com/office/powerpoint/2010/main" val="30908268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Uma imagem contendo interior, parede, objeto, escuro&#10;&#10;Descrição gerada com alta confiança">
            <a:extLst>
              <a:ext uri="{FF2B5EF4-FFF2-40B4-BE49-F238E27FC236}">
                <a16:creationId xmlns:a16="http://schemas.microsoft.com/office/drawing/2014/main" xmlns="" id="{A5E8BE68-3E33-4CDE-AD77-2B77290E1CB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CaixaDeTexto 4">
            <a:extLst>
              <a:ext uri="{FF2B5EF4-FFF2-40B4-BE49-F238E27FC236}">
                <a16:creationId xmlns:a16="http://schemas.microsoft.com/office/drawing/2014/main" xmlns="" id="{F0AF8154-CD75-4BA2-847B-FD5D130203EB}"/>
              </a:ext>
            </a:extLst>
          </p:cNvPr>
          <p:cNvSpPr txBox="1"/>
          <p:nvPr/>
        </p:nvSpPr>
        <p:spPr>
          <a:xfrm>
            <a:off x="5230194" y="3868628"/>
            <a:ext cx="1731607" cy="830997"/>
          </a:xfrm>
          <a:prstGeom prst="rect">
            <a:avLst/>
          </a:prstGeom>
          <a:noFill/>
        </p:spPr>
        <p:txBody>
          <a:bodyPr wrap="square" rtlCol="0">
            <a:spAutoFit/>
          </a:bodyPr>
          <a:lstStyle/>
          <a:p>
            <a:r>
              <a:rPr lang="pt-BR" sz="4800" dirty="0">
                <a:solidFill>
                  <a:srgbClr val="C89A43"/>
                </a:solidFill>
                <a:latin typeface="Trajan Pro" panose="02020502050506020301" pitchFamily="18" charset="0"/>
              </a:rPr>
              <a:t>FIM</a:t>
            </a:r>
          </a:p>
        </p:txBody>
      </p:sp>
      <p:sp>
        <p:nvSpPr>
          <p:cNvPr id="6" name="CaixaDeTexto 5">
            <a:extLst>
              <a:ext uri="{FF2B5EF4-FFF2-40B4-BE49-F238E27FC236}">
                <a16:creationId xmlns:a16="http://schemas.microsoft.com/office/drawing/2014/main" xmlns="" id="{A3A2CC45-AC20-43F5-8A06-BD3564C59CFE}"/>
              </a:ext>
            </a:extLst>
          </p:cNvPr>
          <p:cNvSpPr txBox="1"/>
          <p:nvPr/>
        </p:nvSpPr>
        <p:spPr>
          <a:xfrm>
            <a:off x="5069264" y="5220345"/>
            <a:ext cx="1892537" cy="523220"/>
          </a:xfrm>
          <a:prstGeom prst="rect">
            <a:avLst/>
          </a:prstGeom>
          <a:noFill/>
        </p:spPr>
        <p:txBody>
          <a:bodyPr wrap="square" rtlCol="0">
            <a:spAutoFit/>
          </a:bodyPr>
          <a:lstStyle/>
          <a:p>
            <a:pPr algn="ctr"/>
            <a:r>
              <a:rPr lang="pt-BR" sz="2800" dirty="0">
                <a:solidFill>
                  <a:srgbClr val="C89A43"/>
                </a:solidFill>
                <a:latin typeface="CastleTLig" panose="020B0402040704020204" pitchFamily="34" charset="0"/>
              </a:rPr>
              <a:t> AULA 1</a:t>
            </a:r>
          </a:p>
        </p:txBody>
      </p:sp>
      <p:pic>
        <p:nvPicPr>
          <p:cNvPr id="7" name="Imagem 6">
            <a:extLst>
              <a:ext uri="{FF2B5EF4-FFF2-40B4-BE49-F238E27FC236}">
                <a16:creationId xmlns:a16="http://schemas.microsoft.com/office/drawing/2014/main" xmlns="" id="{0465EE58-8790-478C-86A0-A7AED4FED6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97729" y="340206"/>
            <a:ext cx="4996533" cy="2746092"/>
          </a:xfrm>
          <a:prstGeom prst="rect">
            <a:avLst/>
          </a:prstGeom>
        </p:spPr>
      </p:pic>
    </p:spTree>
    <p:extLst>
      <p:ext uri="{BB962C8B-B14F-4D97-AF65-F5344CB8AC3E}">
        <p14:creationId xmlns:p14="http://schemas.microsoft.com/office/powerpoint/2010/main" val="1005587716"/>
      </p:ext>
    </p:extLst>
  </p:cSld>
  <p:clrMapOvr>
    <a:masterClrMapping/>
  </p:clrMapOvr>
</p:sld>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Tema do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delo_Aula.potx" id="{52AD98BC-ED10-4516-AD9A-BFBEA4EB45DA}" vid="{6A8C66E7-10EB-4DC3-BC20-AC4E0F0D6525}"/>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Modelo_Aula</Template>
  <TotalTime>158</TotalTime>
  <Words>237</Words>
  <Application>Microsoft Office PowerPoint</Application>
  <PresentationFormat>Widescreen</PresentationFormat>
  <Paragraphs>32</Paragraphs>
  <Slides>7</Slides>
  <Notes>1</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7</vt:i4>
      </vt:variant>
    </vt:vector>
  </HeadingPairs>
  <TitlesOfParts>
    <vt:vector size="14" baseType="lpstr">
      <vt:lpstr>Arial</vt:lpstr>
      <vt:lpstr>Calibri</vt:lpstr>
      <vt:lpstr>Calibri Light</vt:lpstr>
      <vt:lpstr>CastleTLig</vt:lpstr>
      <vt:lpstr>Times New Roman</vt:lpstr>
      <vt:lpstr>Trajan Pro</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Camila Bertozzi</dc:creator>
  <cp:lastModifiedBy>Wesley Felipe</cp:lastModifiedBy>
  <cp:revision>22</cp:revision>
  <dcterms:created xsi:type="dcterms:W3CDTF">2017-08-23T23:50:35Z</dcterms:created>
  <dcterms:modified xsi:type="dcterms:W3CDTF">2017-11-20T03:25:17Z</dcterms:modified>
</cp:coreProperties>
</file>