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sldIdLst>
    <p:sldId id="257" r:id="rId2"/>
    <p:sldId id="261" r:id="rId3"/>
    <p:sldId id="283" r:id="rId4"/>
    <p:sldId id="287" r:id="rId5"/>
    <p:sldId id="291" r:id="rId6"/>
    <p:sldId id="296" r:id="rId7"/>
    <p:sldId id="292" r:id="rId8"/>
    <p:sldId id="293" r:id="rId9"/>
    <p:sldId id="294" r:id="rId10"/>
    <p:sldId id="295" r:id="rId11"/>
    <p:sldId id="273" r:id="rId12"/>
    <p:sldId id="28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252"/>
    <a:srgbClr val="FAA41F"/>
    <a:srgbClr val="676767"/>
    <a:srgbClr val="CDF8FB"/>
    <a:srgbClr val="A1F1F7"/>
    <a:srgbClr val="B4C7EE"/>
    <a:srgbClr val="FBC05F"/>
    <a:srgbClr val="92EFF6"/>
    <a:srgbClr val="507DD8"/>
    <a:srgbClr val="1F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8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F0BA-C877-C043-B5A2-FF6EB1C86642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7284-68B3-F749-8301-5D3E735F8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72-5F91-884D-8493-F54FF4F23F55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8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8287"/>
            <a:ext cx="2133600" cy="21336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2300213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69184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7601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9934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1000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5" y="-499"/>
            <a:ext cx="548352" cy="109670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23152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237" cy="108447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36869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177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127250"/>
            <a:ext cx="2603500" cy="2603500"/>
          </a:xfrm>
          <a:prstGeom prst="rect">
            <a:avLst/>
          </a:prstGeom>
        </p:spPr>
      </p:pic>
      <p:sp>
        <p:nvSpPr>
          <p:cNvPr id="15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4937631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405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6" y="6039757"/>
            <a:ext cx="2243294" cy="7034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2486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827756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827756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21279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01626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1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644596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644596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48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2544057" y="6467611"/>
            <a:ext cx="512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4628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- Texto&amp;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5867400" y="1104900"/>
            <a:ext cx="2730500" cy="2197100"/>
          </a:xfrm>
          <a:prstGeom prst="roundRect">
            <a:avLst>
              <a:gd name="adj" fmla="val 6141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sz="quarter" idx="14"/>
          </p:nvPr>
        </p:nvSpPr>
        <p:spPr>
          <a:xfrm>
            <a:off x="5867400" y="3517900"/>
            <a:ext cx="2730500" cy="2082800"/>
          </a:xfrm>
          <a:prstGeom prst="roundRect">
            <a:avLst>
              <a:gd name="adj" fmla="val 6141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43102" y="4114800"/>
            <a:ext cx="2828197" cy="1485900"/>
          </a:xfrm>
          <a:prstGeom prst="roundRect">
            <a:avLst>
              <a:gd name="adj" fmla="val 11269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8843103" y="1104900"/>
            <a:ext cx="2828196" cy="2743200"/>
          </a:xfrm>
          <a:prstGeom prst="roundRect">
            <a:avLst>
              <a:gd name="adj" fmla="val 6141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827756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15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827756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821279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5227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ransição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605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ttern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1112" y="-297961"/>
            <a:ext cx="3600000" cy="745392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77687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11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277687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77039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2770395" y="6543792"/>
            <a:ext cx="5109045" cy="31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555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0"/>
          <p:cNvSpPr>
            <a:spLocks noGrp="1"/>
          </p:cNvSpPr>
          <p:nvPr>
            <p:ph type="title" hasCustomPrompt="1"/>
          </p:nvPr>
        </p:nvSpPr>
        <p:spPr>
          <a:xfrm>
            <a:off x="6856957" y="2823984"/>
            <a:ext cx="4484143" cy="1325563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2" y="2823984"/>
            <a:ext cx="3919879" cy="1325563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7286625" y="5792017"/>
            <a:ext cx="4704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458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6E72-5F91-884D-8493-F54FF4F23F55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1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  <p:sldLayoutId id="2147483736" r:id="rId4"/>
    <p:sldLayoutId id="2147483743" r:id="rId5"/>
    <p:sldLayoutId id="2147483737" r:id="rId6"/>
    <p:sldLayoutId id="2147483738" r:id="rId7"/>
    <p:sldLayoutId id="2147483739" r:id="rId8"/>
    <p:sldLayoutId id="2147483742" r:id="rId9"/>
    <p:sldLayoutId id="2147483649" r:id="rId10"/>
    <p:sldLayoutId id="2147483660" r:id="rId11"/>
    <p:sldLayoutId id="2147483663" r:id="rId12"/>
    <p:sldLayoutId id="2147483662" r:id="rId13"/>
    <p:sldLayoutId id="2147483666" r:id="rId14"/>
    <p:sldLayoutId id="2147483667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7153" y="4890963"/>
            <a:ext cx="6217693" cy="1325563"/>
          </a:xfrm>
        </p:spPr>
        <p:txBody>
          <a:bodyPr/>
          <a:lstStyle/>
          <a:p>
            <a:r>
              <a:rPr lang="pt-BR" b="1" dirty="0">
                <a:latin typeface="Kanit" charset="0"/>
                <a:ea typeface="Kanit" charset="0"/>
                <a:cs typeface="Kanit" charset="0"/>
              </a:rPr>
              <a:t>Aula Zero</a:t>
            </a:r>
            <a:endParaRPr lang="pt-BR" dirty="0"/>
          </a:p>
        </p:txBody>
      </p:sp>
      <p:sp>
        <p:nvSpPr>
          <p:cNvPr id="4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Capa</a:t>
            </a:r>
            <a:endParaRPr lang="pt-BR"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1742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>
            <a:extLst>
              <a:ext uri="{FF2B5EF4-FFF2-40B4-BE49-F238E27FC236}">
                <a16:creationId xmlns:a16="http://schemas.microsoft.com/office/drawing/2014/main" id="{DD6F70E7-B6E0-42B9-8814-2059AEE7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6" y="1104900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/>
              <a:t>Comparações</a:t>
            </a: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9473F482-1BDE-4C9E-810F-4E4A45D04192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Senso Comum</a:t>
            </a:r>
            <a:endParaRPr lang="pt-BR" dirty="0"/>
          </a:p>
        </p:txBody>
      </p:sp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D9EC49F9-1B80-4892-B532-AFE1C2C1C225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Opinião</a:t>
            </a:r>
          </a:p>
          <a:p>
            <a:r>
              <a:rPr lang="pt-BR" altLang="pt-BR"/>
              <a:t>Ponto de vista</a:t>
            </a:r>
          </a:p>
          <a:p>
            <a:r>
              <a:rPr lang="pt-BR" altLang="pt-BR"/>
              <a:t>Sem crítica </a:t>
            </a:r>
          </a:p>
          <a:p>
            <a:r>
              <a:rPr lang="pt-BR" altLang="pt-BR"/>
              <a:t>Contém preconceitos</a:t>
            </a:r>
          </a:p>
          <a:p>
            <a:pPr marL="0" indent="0">
              <a:buFont typeface="Arial"/>
              <a:buNone/>
            </a:pPr>
            <a:endParaRPr lang="pt-BR" alt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8FE8E6-B94B-4DCE-B9FF-4208A9393D16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Sociologia, Filosofia e Ciência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A1DD23-6DB9-40D3-B2C6-8218A98F1B4A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Racional</a:t>
            </a:r>
          </a:p>
          <a:p>
            <a:r>
              <a:rPr lang="pt-BR"/>
              <a:t>Explicação cuidadosa</a:t>
            </a:r>
          </a:p>
          <a:p>
            <a:r>
              <a:rPr lang="pt-BR"/>
              <a:t>Sem preconceitos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46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i="1" dirty="0">
                <a:solidFill>
                  <a:srgbClr val="A6A9AA"/>
                </a:solidFill>
                <a:latin typeface="Kanit"/>
                <a:cs typeface="Kanit"/>
              </a:rPr>
              <a:t>Pattern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11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E31FFFC0-052D-4E83-8084-546D03328E9B}"/>
              </a:ext>
            </a:extLst>
          </p:cNvPr>
          <p:cNvSpPr txBox="1">
            <a:spLocks/>
          </p:cNvSpPr>
          <p:nvPr/>
        </p:nvSpPr>
        <p:spPr>
          <a:xfrm>
            <a:off x="2726820" y="1650498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Leitura</a:t>
            </a:r>
            <a:endParaRPr lang="pt-BR" dirty="0"/>
          </a:p>
        </p:txBody>
      </p:sp>
      <p:sp>
        <p:nvSpPr>
          <p:cNvPr id="13" name="Espaço Reservado para Conteúdo 1">
            <a:extLst>
              <a:ext uri="{FF2B5EF4-FFF2-40B4-BE49-F238E27FC236}">
                <a16:creationId xmlns:a16="http://schemas.microsoft.com/office/drawing/2014/main" id="{742B33EA-2138-49ED-B68D-91D37EA8991B}"/>
              </a:ext>
            </a:extLst>
          </p:cNvPr>
          <p:cNvSpPr txBox="1">
            <a:spLocks/>
          </p:cNvSpPr>
          <p:nvPr/>
        </p:nvSpPr>
        <p:spPr>
          <a:xfrm>
            <a:off x="2728408" y="2701629"/>
            <a:ext cx="343859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Sociologia </a:t>
            </a: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pág. 06 a 08 – capítulo 1 – livro Único </a:t>
            </a:r>
            <a:endParaRPr lang="pt-BR" sz="1800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Assunto: O que é sociologia</a:t>
            </a:r>
            <a:endParaRPr lang="pt-BR" sz="1800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1800" dirty="0">
              <a:ea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Filosofia </a:t>
            </a: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pág. 09 a 11 – capítulo 1 – livro Único </a:t>
            </a:r>
            <a:endParaRPr lang="pt-BR" sz="1800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Assunto: O que é Filosofia?</a:t>
            </a:r>
            <a:endParaRPr lang="pt-BR" sz="1800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dirty="0"/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3C8F196D-3192-4092-B927-A9404F84408E}"/>
              </a:ext>
            </a:extLst>
          </p:cNvPr>
          <p:cNvSpPr txBox="1">
            <a:spLocks/>
          </p:cNvSpPr>
          <p:nvPr/>
        </p:nvSpPr>
        <p:spPr>
          <a:xfrm>
            <a:off x="6664560" y="1650498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Responder</a:t>
            </a:r>
            <a:endParaRPr lang="pt-BR" dirty="0"/>
          </a:p>
        </p:txBody>
      </p:sp>
      <p:sp>
        <p:nvSpPr>
          <p:cNvPr id="15" name="Espaço Reservado para Conteúdo 11">
            <a:extLst>
              <a:ext uri="{FF2B5EF4-FFF2-40B4-BE49-F238E27FC236}">
                <a16:creationId xmlns:a16="http://schemas.microsoft.com/office/drawing/2014/main" id="{0D156BDE-EE55-42DA-B97A-1820BA9B5EC1}"/>
              </a:ext>
            </a:extLst>
          </p:cNvPr>
          <p:cNvSpPr txBox="1">
            <a:spLocks/>
          </p:cNvSpPr>
          <p:nvPr/>
        </p:nvSpPr>
        <p:spPr>
          <a:xfrm>
            <a:off x="6508856" y="2610391"/>
            <a:ext cx="498515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pt-BR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Sociologia  </a:t>
            </a: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Sessão </a:t>
            </a:r>
            <a:r>
              <a:rPr lang="pt-BR" sz="18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Revisando - </a:t>
            </a: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página 12</a:t>
            </a: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exercícios de 1 a 5</a:t>
            </a:r>
            <a:endParaRPr lang="pt-BR" sz="1800" dirty="0">
              <a:ea typeface="Times New Roman" panose="02020603050405020304" pitchFamily="18" charset="0"/>
            </a:endParaRPr>
          </a:p>
          <a:p>
            <a:pPr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800" dirty="0">
              <a:ea typeface="Times New Roman" panose="02020603050405020304" pitchFamily="18" charset="0"/>
            </a:endParaRPr>
          </a:p>
          <a:p>
            <a:pPr marL="457200"/>
            <a:endParaRPr lang="pt-BR" sz="1800" dirty="0">
              <a:ea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Filosofia </a:t>
            </a:r>
          </a:p>
          <a:p>
            <a:pPr marL="0" indent="0">
              <a:buFont typeface="Arial"/>
              <a:buNone/>
            </a:pP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Sessão </a:t>
            </a:r>
            <a:r>
              <a:rPr lang="pt-BR" sz="18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Revisando - </a:t>
            </a:r>
            <a:r>
              <a:rPr lang="pt-BR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página 11, exercícios 1 a 7</a:t>
            </a:r>
            <a:endParaRPr lang="pt-BR" sz="1800" dirty="0">
              <a:ea typeface="Times New Roman" panose="02020603050405020304" pitchFamily="18" charset="0"/>
            </a:endParaRPr>
          </a:p>
          <a:p>
            <a:endParaRPr lang="pt-BR" sz="1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CBDF7-9B98-47BC-90C0-687A8FD8B9F7}"/>
              </a:ext>
            </a:extLst>
          </p:cNvPr>
          <p:cNvSpPr txBox="1"/>
          <p:nvPr/>
        </p:nvSpPr>
        <p:spPr>
          <a:xfrm>
            <a:off x="2726820" y="900059"/>
            <a:ext cx="678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de estudos</a:t>
            </a:r>
          </a:p>
        </p:txBody>
      </p:sp>
    </p:spTree>
    <p:extLst>
      <p:ext uri="{BB962C8B-B14F-4D97-AF65-F5344CB8AC3E}">
        <p14:creationId xmlns:p14="http://schemas.microsoft.com/office/powerpoint/2010/main" val="36578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957" y="2849384"/>
            <a:ext cx="4484143" cy="1325563"/>
          </a:xfrm>
        </p:spPr>
        <p:txBody>
          <a:bodyPr/>
          <a:lstStyle/>
          <a:p>
            <a:r>
              <a:rPr lang="pt-BR" b="1" dirty="0">
                <a:latin typeface="Kanit SemiBold" charset="0"/>
                <a:ea typeface="Kanit SemiBold" charset="0"/>
                <a:cs typeface="Kanit SemiBold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34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42"/>
          <p:cNvSpPr txBox="1"/>
          <p:nvPr/>
        </p:nvSpPr>
        <p:spPr>
          <a:xfrm>
            <a:off x="5016616" y="1016056"/>
            <a:ext cx="6786693" cy="4316260"/>
          </a:xfrm>
          <a:prstGeom prst="rect">
            <a:avLst/>
          </a:prstGeom>
        </p:spPr>
        <p:txBody>
          <a:bodyPr vert="horz" wrap="square" lIns="0" tIns="7317" rIns="0" bIns="0" rtlCol="0">
            <a:spAutoFit/>
          </a:bodyPr>
          <a:lstStyle/>
          <a:p>
            <a:r>
              <a:rPr lang="pt-BR" sz="3500" dirty="0">
                <a:solidFill>
                  <a:schemeClr val="bg1"/>
                </a:solidFill>
              </a:rPr>
              <a:t>Título: </a:t>
            </a:r>
            <a:r>
              <a:rPr lang="pt-BR" sz="3500" i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Filosofia, Sociologia, Senso Comum, Mito e Ciência</a:t>
            </a:r>
            <a:endParaRPr lang="pt-BR" sz="35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500" i="1" dirty="0">
              <a:solidFill>
                <a:schemeClr val="bg1"/>
              </a:solidFill>
            </a:endParaRPr>
          </a:p>
          <a:p>
            <a:r>
              <a:rPr lang="pt-BR" sz="3500" dirty="0">
                <a:solidFill>
                  <a:schemeClr val="bg1"/>
                </a:solidFill>
              </a:rPr>
              <a:t>O que é Filosofia</a:t>
            </a:r>
          </a:p>
          <a:p>
            <a:r>
              <a:rPr lang="pt-BR" sz="3500" dirty="0">
                <a:solidFill>
                  <a:schemeClr val="bg1"/>
                </a:solidFill>
              </a:rPr>
              <a:t>O que é Sociologia</a:t>
            </a:r>
          </a:p>
          <a:p>
            <a:r>
              <a:rPr lang="pt-BR" sz="3500" dirty="0">
                <a:solidFill>
                  <a:schemeClr val="bg1"/>
                </a:solidFill>
              </a:rPr>
              <a:t>O que é Senso Comum</a:t>
            </a:r>
          </a:p>
          <a:p>
            <a:r>
              <a:rPr lang="pt-BR" sz="3500" dirty="0">
                <a:solidFill>
                  <a:schemeClr val="bg1"/>
                </a:solidFill>
              </a:rPr>
              <a:t>O que é Ciência</a:t>
            </a:r>
          </a:p>
          <a:p>
            <a:r>
              <a:rPr lang="pt-BR" sz="3500" dirty="0">
                <a:solidFill>
                  <a:schemeClr val="bg1"/>
                </a:solidFill>
              </a:rPr>
              <a:t>Comparações</a:t>
            </a: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2936704" y="3008252"/>
            <a:ext cx="3032295" cy="841495"/>
          </a:xfrm>
          <a:prstGeom prst="rect">
            <a:avLst/>
          </a:prstGeom>
        </p:spPr>
        <p:txBody>
          <a:bodyPr vert="horz" wrap="square" lIns="0" tIns="10397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43" algn="l">
              <a:spcBef>
                <a:spcPts val="69"/>
              </a:spcBef>
            </a:pPr>
            <a:r>
              <a:rPr lang="pt-BR" b="1" spc="-3" dirty="0">
                <a:solidFill>
                  <a:srgbClr val="FAA41F"/>
                </a:solidFill>
                <a:latin typeface="Kanit" pitchFamily="2" charset="-34"/>
                <a:cs typeface="Kanit" pitchFamily="2" charset="-34"/>
              </a:rPr>
              <a:t>Índice</a:t>
            </a:r>
            <a:endParaRPr lang="pt-BR" b="1" dirty="0">
              <a:solidFill>
                <a:srgbClr val="FAA41F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chemeClr val="bg1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2</a:t>
            </a:fld>
            <a:endParaRPr sz="1304" dirty="0">
              <a:solidFill>
                <a:schemeClr val="bg1"/>
              </a:solidFill>
              <a:latin typeface="Kanit Light"/>
              <a:cs typeface="Kani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177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Filosofia?</a:t>
            </a:r>
          </a:p>
        </p:txBody>
      </p:sp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3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pic>
        <p:nvPicPr>
          <p:cNvPr id="9" name="Picture 2" descr="Corujinha Filosófica">
            <a:extLst>
              <a:ext uri="{FF2B5EF4-FFF2-40B4-BE49-F238E27FC236}">
                <a16:creationId xmlns:a16="http://schemas.microsoft.com/office/drawing/2014/main" id="{A8F7EFD9-D6D3-46B3-856F-0BAC62D5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93" y="661614"/>
            <a:ext cx="8367507" cy="51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Filosofia?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Marcadores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7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4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11" name="CaixaDeTexto 5">
            <a:extLst>
              <a:ext uri="{FF2B5EF4-FFF2-40B4-BE49-F238E27FC236}">
                <a16:creationId xmlns:a16="http://schemas.microsoft.com/office/drawing/2014/main" id="{6E187394-BD43-4CEF-BFEA-2875E1E8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68" y="1876647"/>
            <a:ext cx="998779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i="1" dirty="0"/>
              <a:t>A palavra </a:t>
            </a:r>
            <a:r>
              <a:rPr lang="pt-BR" altLang="pt-BR" sz="2800" b="1" i="1" dirty="0"/>
              <a:t>Filosofia:</a:t>
            </a:r>
            <a:r>
              <a:rPr lang="pt-BR" altLang="pt-BR" sz="2800" i="1" dirty="0"/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i="1" dirty="0"/>
              <a:t>Filos           significa amor, amizade.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i="1" dirty="0"/>
              <a:t>Sofia          sabedoria ou conhecimento.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800" i="1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i="1" dirty="0">
                <a:solidFill>
                  <a:schemeClr val="tx2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800" i="1" dirty="0">
                <a:solidFill>
                  <a:schemeClr val="tx2"/>
                </a:solidFill>
              </a:rPr>
              <a:t>É a Pitágoras que se atribui a invenção da palavra. Este, quando solicitado por um rei a demonstrar seu saber, disse-lhe “que não era sábio, mas </a:t>
            </a:r>
            <a:r>
              <a:rPr lang="pt-BR" altLang="pt-BR" sz="2800" b="1" i="1" dirty="0">
                <a:solidFill>
                  <a:schemeClr val="tx2"/>
                </a:solidFill>
              </a:rPr>
              <a:t>Filósofo</a:t>
            </a:r>
            <a:r>
              <a:rPr lang="pt-BR" altLang="pt-BR" sz="2800" i="1" dirty="0">
                <a:solidFill>
                  <a:schemeClr val="tx2"/>
                </a:solidFill>
              </a:rPr>
              <a:t>, ou seja, </a:t>
            </a:r>
            <a:r>
              <a:rPr lang="pt-BR" altLang="pt-BR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amigo da sabedoria</a:t>
            </a:r>
            <a:r>
              <a:rPr lang="pt-BR" altLang="pt-BR" sz="2800" i="1" dirty="0">
                <a:solidFill>
                  <a:schemeClr val="tx2"/>
                </a:solidFill>
              </a:rPr>
              <a:t>.” </a:t>
            </a:r>
            <a:endParaRPr lang="pt-BR" altLang="pt-BR" sz="2000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1800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BEB5C93-DA2F-4D00-B668-D6639CF2E21F}"/>
              </a:ext>
            </a:extLst>
          </p:cNvPr>
          <p:cNvSpPr/>
          <p:nvPr/>
        </p:nvSpPr>
        <p:spPr>
          <a:xfrm>
            <a:off x="1921079" y="2483141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0A3A548-FF27-48D5-8227-B0D22B4853CC}"/>
              </a:ext>
            </a:extLst>
          </p:cNvPr>
          <p:cNvSpPr/>
          <p:nvPr/>
        </p:nvSpPr>
        <p:spPr>
          <a:xfrm>
            <a:off x="1971854" y="2895924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71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2055A0A6-0C13-4CC0-8B02-9ACFBB33B03F}"/>
              </a:ext>
            </a:extLst>
          </p:cNvPr>
          <p:cNvSpPr txBox="1">
            <a:spLocks noChangeArrowheads="1"/>
          </p:cNvSpPr>
          <p:nvPr/>
        </p:nvSpPr>
        <p:spPr>
          <a:xfrm>
            <a:off x="5008061" y="1840089"/>
            <a:ext cx="6776906" cy="3998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pt-BR" sz="2400" dirty="0"/>
              <a:t>tendência à </a:t>
            </a:r>
            <a:r>
              <a:rPr lang="pt-BR" altLang="pt-BR" sz="2400" b="1" dirty="0"/>
              <a:t>racionalidade</a:t>
            </a:r>
          </a:p>
          <a:p>
            <a:pPr>
              <a:defRPr/>
            </a:pPr>
            <a:endParaRPr lang="pt-BR" altLang="pt-BR" sz="2400" dirty="0"/>
          </a:p>
          <a:p>
            <a:pPr>
              <a:defRPr/>
            </a:pPr>
            <a:r>
              <a:rPr lang="pt-BR" altLang="pt-BR" sz="2400" dirty="0"/>
              <a:t>tendência à </a:t>
            </a:r>
            <a:r>
              <a:rPr lang="pt-BR" altLang="pt-BR" sz="2400" b="1" dirty="0"/>
              <a:t>generalização</a:t>
            </a:r>
          </a:p>
          <a:p>
            <a:pPr>
              <a:defRPr/>
            </a:pPr>
            <a:endParaRPr lang="pt-BR" altLang="pt-BR" sz="2400" dirty="0"/>
          </a:p>
          <a:p>
            <a:pPr>
              <a:defRPr/>
            </a:pPr>
            <a:r>
              <a:rPr lang="pt-BR" altLang="pt-BR" sz="2400" b="1" dirty="0"/>
              <a:t>Questionamento</a:t>
            </a:r>
            <a:r>
              <a:rPr lang="pt-BR" altLang="pt-BR" sz="2400" dirty="0"/>
              <a:t> constante</a:t>
            </a:r>
          </a:p>
          <a:p>
            <a:pPr>
              <a:defRPr/>
            </a:pPr>
            <a:endParaRPr lang="pt-BR" altLang="pt-BR" sz="2400" dirty="0"/>
          </a:p>
          <a:p>
            <a:pPr>
              <a:defRPr/>
            </a:pPr>
            <a:r>
              <a:rPr lang="pt-BR" altLang="pt-BR" sz="2400" dirty="0"/>
              <a:t>o filósofo é aquele que justifica suas ideias provando que segue </a:t>
            </a:r>
            <a:r>
              <a:rPr lang="pt-BR" altLang="pt-BR" sz="2400" b="1" dirty="0"/>
              <a:t>regras universais do pensamento</a:t>
            </a:r>
            <a:endParaRPr lang="pt-BR" sz="2500" b="1" i="0" dirty="0">
              <a:effectLst/>
            </a:endParaRPr>
          </a:p>
          <a:p>
            <a:pPr marL="0" indent="0">
              <a:buNone/>
              <a:defRPr/>
            </a:pPr>
            <a:endParaRPr lang="pt-BR" sz="2500" i="0" dirty="0">
              <a:effectLst/>
            </a:endParaRPr>
          </a:p>
          <a:p>
            <a:pPr marL="0" indent="0">
              <a:buNone/>
              <a:defRPr/>
            </a:pPr>
            <a:r>
              <a:rPr lang="pt-BR" sz="2500" b="0" i="0" dirty="0">
                <a:effectLst/>
              </a:rPr>
              <a:t> </a:t>
            </a:r>
            <a:endParaRPr lang="pt-BR" altLang="pt-BR" sz="25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CB4489-B655-474E-9129-95BFBA3D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2143357"/>
            <a:ext cx="4549138" cy="321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ítulo 12">
            <a:extLst>
              <a:ext uri="{FF2B5EF4-FFF2-40B4-BE49-F238E27FC236}">
                <a16:creationId xmlns:a16="http://schemas.microsoft.com/office/drawing/2014/main" id="{2549D75F-DB6F-447E-8C2B-4DD822E1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6" y="1104900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é Filosofia?</a:t>
            </a:r>
          </a:p>
        </p:txBody>
      </p:sp>
    </p:spTree>
    <p:extLst>
      <p:ext uri="{BB962C8B-B14F-4D97-AF65-F5344CB8AC3E}">
        <p14:creationId xmlns:p14="http://schemas.microsoft.com/office/powerpoint/2010/main" val="16661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AC99A0D-F7E1-45BE-8B91-5EA67E35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Filosofia?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BDC68AB-B378-4FC9-A2C7-F303204250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Conceitos</a:t>
            </a:r>
          </a:p>
        </p:txBody>
      </p:sp>
      <p:sp>
        <p:nvSpPr>
          <p:cNvPr id="11" name="CaixaDeTexto 5">
            <a:extLst>
              <a:ext uri="{FF2B5EF4-FFF2-40B4-BE49-F238E27FC236}">
                <a16:creationId xmlns:a16="http://schemas.microsoft.com/office/drawing/2014/main" id="{6E1C6D46-1C9A-4EDF-9400-DE94AB45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72380"/>
            <a:ext cx="998779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4000" i="1" dirty="0"/>
              <a:t>Logos         razão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4000" i="1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4000" i="1" dirty="0" err="1"/>
              <a:t>Doxa</a:t>
            </a:r>
            <a:r>
              <a:rPr lang="pt-BR" altLang="pt-BR" sz="4000" i="1" dirty="0"/>
              <a:t>          opinião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4000" i="1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4000" i="1" dirty="0" err="1"/>
              <a:t>Mythos</a:t>
            </a:r>
            <a:r>
              <a:rPr lang="pt-BR" altLang="pt-BR" sz="4000" i="1" dirty="0"/>
              <a:t>         mito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4000" i="1" dirty="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4000" i="1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4000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8169790-9F4B-4032-A9C5-D9DD64828D60}"/>
              </a:ext>
            </a:extLst>
          </p:cNvPr>
          <p:cNvSpPr/>
          <p:nvPr/>
        </p:nvSpPr>
        <p:spPr>
          <a:xfrm>
            <a:off x="2438400" y="2646295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797F83C5-C377-4CC2-8301-35C2BC8D4373}"/>
              </a:ext>
            </a:extLst>
          </p:cNvPr>
          <p:cNvSpPr/>
          <p:nvPr/>
        </p:nvSpPr>
        <p:spPr>
          <a:xfrm>
            <a:off x="2378280" y="3860170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8922A617-56B5-42EF-8212-0D40AFAE4BFA}"/>
              </a:ext>
            </a:extLst>
          </p:cNvPr>
          <p:cNvSpPr/>
          <p:nvPr/>
        </p:nvSpPr>
        <p:spPr>
          <a:xfrm>
            <a:off x="2877424" y="5070384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245D389-EA48-4F01-A159-0E2FC9FC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24" y="323184"/>
            <a:ext cx="4934639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>
            <a:extLst>
              <a:ext uri="{FF2B5EF4-FFF2-40B4-BE49-F238E27FC236}">
                <a16:creationId xmlns:a16="http://schemas.microsoft.com/office/drawing/2014/main" id="{F05635F1-265B-48CF-BADB-A795FFCF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6" y="1104900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é Sociologia?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73C54F6-EADB-41DB-99D1-2A16D77B28D3}"/>
              </a:ext>
            </a:extLst>
          </p:cNvPr>
          <p:cNvSpPr txBox="1">
            <a:spLocks noChangeArrowheads="1"/>
          </p:cNvSpPr>
          <p:nvPr/>
        </p:nvSpPr>
        <p:spPr>
          <a:xfrm>
            <a:off x="4178416" y="1820979"/>
            <a:ext cx="7431948" cy="3998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400" i="1" dirty="0">
                <a:solidFill>
                  <a:schemeClr val="tx2"/>
                </a:solidFill>
              </a:rPr>
              <a:t>A palavra </a:t>
            </a:r>
            <a:r>
              <a:rPr lang="pt-BR" altLang="pt-BR" sz="2400" b="1" i="1" dirty="0">
                <a:solidFill>
                  <a:schemeClr val="tx2"/>
                </a:solidFill>
              </a:rPr>
              <a:t>Sociologia:</a:t>
            </a:r>
            <a:r>
              <a:rPr lang="pt-BR" altLang="pt-BR" sz="2400" i="1" dirty="0">
                <a:solidFill>
                  <a:schemeClr val="tx2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400" i="1" dirty="0">
                <a:solidFill>
                  <a:schemeClr val="tx2"/>
                </a:solidFill>
              </a:rPr>
              <a:t>Socio           significa sociedade.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400" i="1" dirty="0" err="1">
                <a:solidFill>
                  <a:schemeClr val="tx2"/>
                </a:solidFill>
              </a:rPr>
              <a:t>Logia</a:t>
            </a:r>
            <a:r>
              <a:rPr lang="pt-BR" altLang="pt-BR" sz="2400" i="1" dirty="0">
                <a:solidFill>
                  <a:schemeClr val="tx2"/>
                </a:solidFill>
              </a:rPr>
              <a:t>          estudo.</a:t>
            </a:r>
          </a:p>
          <a:p>
            <a:pPr marL="390246" indent="-293764"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390246" algn="l"/>
                <a:tab pos="1219698" algn="l"/>
                <a:tab pos="2049151" algn="l"/>
                <a:tab pos="2878603" algn="l"/>
                <a:tab pos="3708055" algn="l"/>
                <a:tab pos="4537507" algn="l"/>
                <a:tab pos="5366960" algn="l"/>
                <a:tab pos="6196412" algn="l"/>
                <a:tab pos="7025864" algn="l"/>
                <a:tab pos="7855316" algn="l"/>
                <a:tab pos="8684769" algn="l"/>
                <a:tab pos="9514221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marL="96482" indent="0">
              <a:buClr>
                <a:schemeClr val="tx1"/>
              </a:buClr>
              <a:buSzPct val="45000"/>
              <a:buNone/>
              <a:tabLst>
                <a:tab pos="390246" algn="l"/>
                <a:tab pos="1219698" algn="l"/>
                <a:tab pos="2049151" algn="l"/>
                <a:tab pos="2878603" algn="l"/>
                <a:tab pos="3708055" algn="l"/>
                <a:tab pos="4537507" algn="l"/>
                <a:tab pos="5366960" algn="l"/>
                <a:tab pos="6196412" algn="l"/>
                <a:tab pos="7025864" algn="l"/>
                <a:tab pos="7855316" algn="l"/>
                <a:tab pos="8684769" algn="l"/>
                <a:tab pos="9514221" algn="l"/>
              </a:tabLst>
            </a:pPr>
            <a:endParaRPr lang="pt-BR" sz="2400" dirty="0">
              <a:solidFill>
                <a:srgbClr val="000000"/>
              </a:solidFill>
            </a:endParaRPr>
          </a:p>
          <a:p>
            <a:pPr algn="l"/>
            <a:r>
              <a:rPr lang="pt-BR" sz="2400" b="0" i="0" dirty="0">
                <a:solidFill>
                  <a:srgbClr val="202124"/>
                </a:solidFill>
                <a:effectLst/>
              </a:rPr>
              <a:t>estudo científico da organização e do funcionamento das sociedades humanas e das leis fundamentais que regem as relações sociais, as instituições etc.</a:t>
            </a:r>
          </a:p>
          <a:p>
            <a:pPr algn="l"/>
            <a:endParaRPr lang="pt-BR" sz="24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202124"/>
                </a:solidFill>
                <a:effectLst/>
              </a:rPr>
              <a:t>descrição sistemática e análise de determinados comportamentos sociais.</a:t>
            </a:r>
          </a:p>
          <a:p>
            <a:pPr marL="0" indent="0">
              <a:buNone/>
              <a:defRPr/>
            </a:pPr>
            <a:endParaRPr lang="pt-PT" altLang="pt-BR" sz="2400" b="1" dirty="0"/>
          </a:p>
          <a:p>
            <a:pPr marL="0" indent="0">
              <a:buNone/>
              <a:defRPr/>
            </a:pPr>
            <a:endParaRPr lang="pt-BR" altLang="pt-BR" sz="2400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F4520F6-5A18-47D0-9FC7-8AE97B92226B}"/>
              </a:ext>
            </a:extLst>
          </p:cNvPr>
          <p:cNvSpPr/>
          <p:nvPr/>
        </p:nvSpPr>
        <p:spPr>
          <a:xfrm>
            <a:off x="5008227" y="2130954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F1FD728-E996-4882-9F3A-8F99E3553773}"/>
              </a:ext>
            </a:extLst>
          </p:cNvPr>
          <p:cNvSpPr/>
          <p:nvPr/>
        </p:nvSpPr>
        <p:spPr>
          <a:xfrm>
            <a:off x="5008227" y="2465901"/>
            <a:ext cx="545284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793F16-EA6B-4838-83C9-F3B6E831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73"/>
          <a:stretch/>
        </p:blipFill>
        <p:spPr>
          <a:xfrm>
            <a:off x="411759" y="1820978"/>
            <a:ext cx="3598166" cy="418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42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>
            <a:extLst>
              <a:ext uri="{FF2B5EF4-FFF2-40B4-BE49-F238E27FC236}">
                <a16:creationId xmlns:a16="http://schemas.microsoft.com/office/drawing/2014/main" id="{BEE797ED-C32E-4640-9D3E-05D598AA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6" y="1104900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é Sociologia?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BA4BE1-2B81-459A-8BD8-95D8DDA6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287" y="1540456"/>
            <a:ext cx="6150713" cy="435675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323BF5B1-DE5C-4F3A-991A-286AE67A93DF}"/>
              </a:ext>
            </a:extLst>
          </p:cNvPr>
          <p:cNvSpPr txBox="1">
            <a:spLocks noChangeArrowheads="1"/>
          </p:cNvSpPr>
          <p:nvPr/>
        </p:nvSpPr>
        <p:spPr>
          <a:xfrm>
            <a:off x="915098" y="1820979"/>
            <a:ext cx="6109049" cy="399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é transmitido de geração para geração 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embasa o cotidiano 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explica a realidade em que vivemos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É marcado pela subjetividade que reflete sentimentos e opiniões construídos por um grupo de indivíduos. Por conseguinte, pode variar de pessoa para pessoa e de grupo para grupo</a:t>
            </a:r>
            <a:endParaRPr lang="pt-BR" altLang="pt-BR" sz="3413" dirty="0"/>
          </a:p>
        </p:txBody>
      </p:sp>
    </p:spTree>
    <p:extLst>
      <p:ext uri="{BB962C8B-B14F-4D97-AF65-F5344CB8AC3E}">
        <p14:creationId xmlns:p14="http://schemas.microsoft.com/office/powerpoint/2010/main" val="40439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749E5320-D272-4C93-8557-308C071A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6" y="1104900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é Ciência?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CAEF43-C226-4949-98C8-DEC0B1F7F48B}"/>
              </a:ext>
            </a:extLst>
          </p:cNvPr>
          <p:cNvSpPr txBox="1">
            <a:spLocks noChangeArrowheads="1"/>
          </p:cNvSpPr>
          <p:nvPr/>
        </p:nvSpPr>
        <p:spPr>
          <a:xfrm>
            <a:off x="915098" y="1820979"/>
            <a:ext cx="9151691" cy="399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é baseado na observação, 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na pesquisa, 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na formulação de hipóteses </a:t>
            </a:r>
          </a:p>
          <a:p>
            <a:pPr>
              <a:defRPr/>
            </a:pPr>
            <a:r>
              <a:rPr lang="pt-BR" sz="2400" b="0" i="0" dirty="0">
                <a:solidFill>
                  <a:srgbClr val="404040"/>
                </a:solidFill>
                <a:effectLst/>
                <a:latin typeface="OpenSans"/>
              </a:rPr>
              <a:t>na comprovação destas através de um método científico.</a:t>
            </a:r>
            <a:endParaRPr lang="pt-BR" altLang="pt-BR" sz="3413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F79B4B-5D0B-484D-BD48-8C21CFA8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4125940"/>
            <a:ext cx="619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9993</TotalTime>
  <Words>371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Kanit</vt:lpstr>
      <vt:lpstr>Kanit Light</vt:lpstr>
      <vt:lpstr>Kanit SemiBold</vt:lpstr>
      <vt:lpstr>Open Sans</vt:lpstr>
      <vt:lpstr>OpenSans</vt:lpstr>
      <vt:lpstr>Symbol</vt:lpstr>
      <vt:lpstr>Wingdings</vt:lpstr>
      <vt:lpstr>Tema do Office</vt:lpstr>
      <vt:lpstr>Aula Zero</vt:lpstr>
      <vt:lpstr>Apresentação do PowerPoint</vt:lpstr>
      <vt:lpstr>O que é Filosofia?</vt:lpstr>
      <vt:lpstr>O que é Filosofia?</vt:lpstr>
      <vt:lpstr>O que é Filosofia?</vt:lpstr>
      <vt:lpstr>O que é Filosofia?</vt:lpstr>
      <vt:lpstr>O que é Sociologia?</vt:lpstr>
      <vt:lpstr>O que é Sociologia?</vt:lpstr>
      <vt:lpstr>O que é Ciência?</vt:lpstr>
      <vt:lpstr>Comparações</vt:lpstr>
      <vt:lpstr>Apresentação do PowerPoint</vt:lpstr>
      <vt:lpstr>Obrigado</vt:lpstr>
    </vt:vector>
  </TitlesOfParts>
  <Company>Sistema de Ensino Poliedro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Cristieli Aline da Rocha Mariano</dc:creator>
  <cp:lastModifiedBy>MARIALBA RITA MARETTI</cp:lastModifiedBy>
  <cp:revision>100</cp:revision>
  <dcterms:created xsi:type="dcterms:W3CDTF">2021-03-30T17:11:25Z</dcterms:created>
  <dcterms:modified xsi:type="dcterms:W3CDTF">2022-02-21T20:43:00Z</dcterms:modified>
</cp:coreProperties>
</file>