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9" r:id="rId3"/>
    <p:sldId id="300" r:id="rId4"/>
    <p:sldId id="301" r:id="rId5"/>
    <p:sldId id="302" r:id="rId6"/>
    <p:sldId id="274" r:id="rId7"/>
    <p:sldId id="298" r:id="rId8"/>
    <p:sldId id="270" r:id="rId9"/>
    <p:sldId id="273" r:id="rId10"/>
    <p:sldId id="271" r:id="rId11"/>
    <p:sldId id="275" r:id="rId12"/>
    <p:sldId id="257" r:id="rId13"/>
    <p:sldId id="265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DA018-D325-4535-8D17-D760D26AE027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F3629-C14B-4BE8-B5C9-56CD0E1A3B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53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7DB13-83EE-4084-BAD8-578F9DD90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A690FB-CD83-4A74-81B8-79855A234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EA8D36-FFDC-4D66-8260-83D96CAC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84B0-DF64-4C6D-A66F-8F04E6A579AA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17F97F-201B-44B2-B55A-019C48C8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CEE848-62DE-4AB5-91C5-D3A08F56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068A-6A8D-4A62-B88A-F9CDCBFA1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5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F3EFF-13A5-444D-867A-91DAEC23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CE029F-DBD8-4195-97A1-804C2D838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360AD5-7CAE-4C53-AB35-E6C643B8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84B0-DF64-4C6D-A66F-8F04E6A579AA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2C1318-FF08-4404-B8FD-CBCCFCA7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DEDF0D-2B96-4249-AD4B-7A7709BD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068A-6A8D-4A62-B88A-F9CDCBFA1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7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EBFDFB-2B2C-483E-A6B7-AE04DC848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D99E55-CC3D-4507-974B-45C9B514F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1C44DE-5C79-41CE-BBC4-B7D25B7B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84B0-DF64-4C6D-A66F-8F04E6A579AA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FA4AF8-C009-48F8-87DC-54A64565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B01342-50CC-46A9-8083-0F522D0C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068A-6A8D-4A62-B88A-F9CDCBFA1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45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E2CC5-A6EB-4904-BD20-9EBEBC18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F8BB-D195-4A45-BBB4-28285DBA4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1466A4-9522-42DD-A64B-5DC5FB7D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84B0-DF64-4C6D-A66F-8F04E6A579AA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CA6DDF-B1C4-4C2C-A99F-4A010D6B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22997F-241B-4F8C-8300-EF7C9463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068A-6A8D-4A62-B88A-F9CDCBFA1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56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877BA-0DBC-4E86-9837-92E3B493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DC77FA-DFB5-4AE0-9F8F-6553B85A1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9886DB-0A16-4FF2-B2FB-AC1CAC8F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84B0-DF64-4C6D-A66F-8F04E6A579AA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59A8A9-7C39-4CBC-995D-59970533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6D1994-5325-47E9-A9B8-5013D9D2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068A-6A8D-4A62-B88A-F9CDCBFA1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16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7C54C-65AA-4A63-A04F-4CCCBFD1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5E024A-F849-4978-A9E4-5531B1AE0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E514A8-2DBA-42DA-9E98-AC27D62F4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864F7E-0DB4-49BB-82EC-7FCEDADC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84B0-DF64-4C6D-A66F-8F04E6A579AA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C07E1F-C5B5-4A8E-9965-0499B5C7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1D53E4-2372-468A-8E6B-7B42C3C5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068A-6A8D-4A62-B88A-F9CDCBFA1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18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B1AEF-1D16-44CC-B5E1-B8DB45D5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7CFD63-080A-4969-8496-A50ED54EC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4023E9-C59B-4B43-A5B9-5DD0CBD2C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206C14-4F45-474D-9F08-2A3552373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2CA131-310B-4F70-8BB1-573C29623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ABE141-8C1C-4179-B6AB-369793C3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84B0-DF64-4C6D-A66F-8F04E6A579AA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2D1C88-89FC-4309-8CCF-2AE3FD47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AE2535-09A3-46B5-BF8C-EC045FF7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068A-6A8D-4A62-B88A-F9CDCBFA1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5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60A6E-8A5F-4B58-823D-DDA1470C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80B0D9-6B5C-4D18-A8AA-0A6477F1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84B0-DF64-4C6D-A66F-8F04E6A579AA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B48E2E6-1669-44D1-AA8E-AF2E54C2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2CE4A0-F278-45E7-9E13-72D12416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068A-6A8D-4A62-B88A-F9CDCBFA1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46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14C11E-95FC-48D1-B8D6-8E5DC327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84B0-DF64-4C6D-A66F-8F04E6A579AA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E41F9E-45A9-433D-BB1A-9A12EA06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7A1A82-A9FA-494A-9AE0-BB22BC5B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068A-6A8D-4A62-B88A-F9CDCBFA1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95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5039B-D2BE-425C-9A05-2E7C823D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B0A96C-A0E2-4C73-8D65-F75A9B22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85B5F3-86CA-464C-B26F-2D93723C9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474E8D-8471-4089-A117-5682D5B7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84B0-DF64-4C6D-A66F-8F04E6A579AA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C0EAF-1CCC-4FC0-A151-DB047F8F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195DEB-D703-4E85-B9AC-79ECE4D3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068A-6A8D-4A62-B88A-F9CDCBFA1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4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9F218-087B-4B02-B528-E8C515C8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E3F363-9697-479D-8076-4FC8417C3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D7FBF6-BB84-4780-A331-53377D341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A27388-245F-4CEC-B34F-BA8D200C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84B0-DF64-4C6D-A66F-8F04E6A579AA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D4C8C1-3AA3-4A6F-8C2D-A1F99F0E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78E768-0186-4F8E-A14A-BC9CED74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3068A-6A8D-4A62-B88A-F9CDCBFA1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27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BDCA46B-A6B8-4828-B7DB-4090C452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C879F2-4A6F-419F-AC94-E9BE1CC36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030919-F62E-4DBE-9DDF-95390410B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484B0-DF64-4C6D-A66F-8F04E6A579AA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491C50-6484-4395-BE08-99920923E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CE00A-93A2-4B50-B18D-6B05414E0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3068A-6A8D-4A62-B88A-F9CDCBFA1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93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60C45D-A0E3-42E0-943F-4C47AC29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C4D9B8-223C-43C0-8C02-E18FD8623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FILOSOFIA RENASCENTISTA E HUMANISTA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07FCED-6319-4A61-BEA0-5FED7C2EE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Prof. Vitor Hugo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ED9C55B-FD94-4985-A952-5F3B8A462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58" y="3370326"/>
            <a:ext cx="20514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58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60C45D-A0E3-42E0-943F-4C47AC29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F67FB35-CD38-4DD9-9FAA-50B5DADF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4" y="705692"/>
            <a:ext cx="11887199" cy="5847755"/>
          </a:xfrm>
          <a:prstGeom prst="rect">
            <a:avLst/>
          </a:prstGeom>
          <a:blipFill>
            <a:blip r:embed="rId3">
              <a:alphaModFix amt="40000"/>
            </a:blip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ELOGIO À LOUCURA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22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Informações básicas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Primeiro “Best-Seller” da história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Erasmo de Roterdã como primeiro pensador a viver exclusivamente da venda dos livros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Elogio à loucura escrito pela própria loucura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Sociedade: moscas se matando e xingando umas às outras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altLang="pt-B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22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Loucura Sábia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Moças mais velhas que vão aos banquetes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Amizade (“Lamber as verrugas”)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22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Loucura Louca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Papas e Reis (responsabilidade deveras pesada)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Jovens estudiosos (sem experiências de vida)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Matemáticos e professores (afazeres inúteis)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Teólogos e monges (afastamento e discussões improdutivas)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6E4AFAC-5AF6-4CA3-9859-F36DC8D9A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352" y="-41635"/>
            <a:ext cx="10131281" cy="80420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ERASMO DE ROTERDÃ (1466 – 1536)</a:t>
            </a:r>
          </a:p>
        </p:txBody>
      </p:sp>
    </p:spTree>
    <p:extLst>
      <p:ext uri="{BB962C8B-B14F-4D97-AF65-F5344CB8AC3E}">
        <p14:creationId xmlns:p14="http://schemas.microsoft.com/office/powerpoint/2010/main" val="1180712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60C45D-A0E3-42E0-943F-4C47AC29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C4D9B8-223C-43C0-8C02-E18FD8623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HUMANISMO POLÍTICO DE NICOLAU MAQUIAVEL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07FCED-6319-4A61-BEA0-5FED7C2EE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Prof. Vitor Hugo</a:t>
            </a:r>
          </a:p>
        </p:txBody>
      </p:sp>
    </p:spTree>
    <p:extLst>
      <p:ext uri="{BB962C8B-B14F-4D97-AF65-F5344CB8AC3E}">
        <p14:creationId xmlns:p14="http://schemas.microsoft.com/office/powerpoint/2010/main" val="55252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60C45D-A0E3-42E0-943F-4C47AC29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F67FB35-CD38-4DD9-9FAA-50B5DADF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8" y="910148"/>
            <a:ext cx="11887199" cy="52629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CONTEXTO HISTÓRICO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pt-BR" altLang="pt-BR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Renascença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Novo ideal de homem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Construção de conhecimentos dissociados da fé</a:t>
            </a:r>
          </a:p>
          <a:p>
            <a:pPr>
              <a:spcBef>
                <a:spcPct val="0"/>
              </a:spcBef>
              <a:buNone/>
              <a:defRPr/>
            </a:pP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pt-BR" altLang="pt-BR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Península Itálica Renascentista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Fragmentação política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Principados, repúblicas e </a:t>
            </a:r>
            <a:r>
              <a:rPr lang="pt-BR" alt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cidades-estado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Infindáveis sucessões de guerras e tiranias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Governantes com grande instabilidade</a:t>
            </a:r>
            <a:endParaRPr lang="pt-BR" alt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Ação dos “</a:t>
            </a:r>
            <a:r>
              <a:rPr lang="pt-BR" alt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Condotiteri</a:t>
            </a: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” (mercenários)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Busca por estabilidade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6E4AFAC-5AF6-4CA3-9859-F36DC8D9A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71" y="52973"/>
            <a:ext cx="10071652" cy="80420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NICOLAU MAQUIAVEL (1469 – 1527)</a:t>
            </a:r>
          </a:p>
        </p:txBody>
      </p:sp>
    </p:spTree>
    <p:extLst>
      <p:ext uri="{BB962C8B-B14F-4D97-AF65-F5344CB8AC3E}">
        <p14:creationId xmlns:p14="http://schemas.microsoft.com/office/powerpoint/2010/main" val="1810498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60C45D-A0E3-42E0-943F-4C47AC29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F67FB35-CD38-4DD9-9FAA-50B5DADF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6" y="750412"/>
            <a:ext cx="11887199" cy="5632311"/>
          </a:xfrm>
          <a:prstGeom prst="rect">
            <a:avLst/>
          </a:prstGeom>
          <a:blipFill>
            <a:blip r:embed="rId3">
              <a:alphaModFix amt="40000"/>
            </a:blip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pt-BR" alt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CONSIDERAÇÕES</a:t>
            </a:r>
          </a:p>
          <a:p>
            <a:pPr marL="284400" indent="-2844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pt-BR" altLang="pt-BR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Maquiavélico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Expressão alusiva à maldade e ao egoísmo</a:t>
            </a:r>
          </a:p>
          <a:p>
            <a:pPr marL="284400" indent="-2844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pt-BR" altLang="pt-BR" sz="24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Maquiaveliano</a:t>
            </a:r>
            <a:endParaRPr lang="pt-BR" altLang="pt-BR" sz="2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Expressão alusiva à teoria de Maquiavel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t-BR" alt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pt-BR" alt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VIDA E OBRA</a:t>
            </a:r>
          </a:p>
          <a:p>
            <a:pPr marL="284400" indent="-2844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pt-BR" altLang="pt-BR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Primeiro “mestre da desconfiança”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Demonstração da humanidade tal como ela é</a:t>
            </a:r>
          </a:p>
          <a:p>
            <a:pPr marL="284400" indent="-2844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pt-BR" altLang="pt-BR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Pensador natural de Florença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Expoente da cultura renascentista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Cidade governada pelos Médici</a:t>
            </a:r>
          </a:p>
          <a:p>
            <a:pPr marL="284400" indent="-2844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pt-BR" altLang="pt-BR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Prisão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Acusação de traição por Lorenzo de Médici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Escrita do livro “O Príncipe” no cárcere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6E4AFAC-5AF6-4CA3-9859-F36DC8D9A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95" y="-53792"/>
            <a:ext cx="10058399" cy="80420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NICOLAU MAQUIAVEL (1469 – 1527)</a:t>
            </a:r>
          </a:p>
        </p:txBody>
      </p:sp>
    </p:spTree>
    <p:extLst>
      <p:ext uri="{BB962C8B-B14F-4D97-AF65-F5344CB8AC3E}">
        <p14:creationId xmlns:p14="http://schemas.microsoft.com/office/powerpoint/2010/main" val="1585851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60C45D-A0E3-42E0-943F-4C47AC29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F67FB35-CD38-4DD9-9FAA-50B5DADF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4" y="705692"/>
            <a:ext cx="11887199" cy="5978560"/>
          </a:xfrm>
          <a:prstGeom prst="rect">
            <a:avLst/>
          </a:prstGeom>
          <a:blipFill>
            <a:blip r:embed="rId3">
              <a:alphaModFix amt="40000"/>
            </a:blip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pt-BR" altLang="pt-BR" sz="22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O PRÍNCIPE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pt-BR" altLang="pt-BR" sz="2250" b="1" u="sng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Ética cristã ≠ Ética política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Política não se faz com água Benta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Ser um bom cristão (fazer sempre o bem) </a:t>
            </a:r>
            <a:r>
              <a:rPr lang="pt-BR" altLang="pt-BR" sz="22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≠ ser um bom político (fazer o mal quando necessário)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t-BR" altLang="pt-BR" sz="22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250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Fundamentos da Ética Política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O bom político deve usar máscaras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Dividir as boas ações em pequenas etapas / Realizar as ações ruins imediatamente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Mais vale ser temido do que amado. Caso consiga, o político deve ser os dois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Os fins justificam os meios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pt-BR" altLang="pt-BR" sz="22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pt-BR" sz="2250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Fortuna e Virtude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Fortuna: sorte independente do indivíduo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Virtude: habilidade para controlar a fortuna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O bom político controla a própria sorte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6E4AFAC-5AF6-4CA3-9859-F36DC8D9A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95" y="-53792"/>
            <a:ext cx="10058399" cy="80420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NICOLAU MAQUIAVEL (1469 – 1527)</a:t>
            </a:r>
          </a:p>
        </p:txBody>
      </p:sp>
    </p:spTree>
    <p:extLst>
      <p:ext uri="{BB962C8B-B14F-4D97-AF65-F5344CB8AC3E}">
        <p14:creationId xmlns:p14="http://schemas.microsoft.com/office/powerpoint/2010/main" val="9794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60C45D-A0E3-42E0-943F-4C47AC29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" y="0"/>
            <a:ext cx="12192000" cy="6857998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F67FB35-CD38-4DD9-9FAA-50B5DADF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6" y="520647"/>
            <a:ext cx="11887199" cy="618630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DEFINIÇÃO E ORIGENS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22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Ruptura com a mentalidade feudal 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Proposição de uma cultura terrena, racional, laica e científica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Observação, interpretação e racionalização dos fenômenos naturais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altLang="pt-BR" sz="22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pt-BR" altLang="pt-BR" sz="2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Fatores</a:t>
            </a:r>
            <a:endParaRPr kumimoji="0" lang="pt-BR" altLang="pt-BR" sz="22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Ascensão da sociedade urbana e burguesa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Contato com os árabes e superação da cultura medieval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Quebra da unidade política da Igreja Católica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Criação da imprensa (Johannes Gutenberg em 1440)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altLang="pt-BR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altLang="pt-BR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CARACTERÍSTICAS</a:t>
            </a:r>
          </a:p>
          <a:p>
            <a:pPr marL="342000" indent="-3420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pt-BR" altLang="pt-BR" sz="2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Aspectos diferenciais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altLang="pt-BR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Berço na Itália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altLang="pt-BR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Humanismo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altLang="pt-BR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Classicismo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altLang="pt-BR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Prática do Mecenato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altLang="pt-BR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Antropocentrismo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6E4AFAC-5AF6-4CA3-9859-F36DC8D9A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500" y="-83684"/>
            <a:ext cx="7226992" cy="69818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INICIAIS</a:t>
            </a:r>
          </a:p>
        </p:txBody>
      </p:sp>
    </p:spTree>
    <p:extLst>
      <p:ext uri="{BB962C8B-B14F-4D97-AF65-F5344CB8AC3E}">
        <p14:creationId xmlns:p14="http://schemas.microsoft.com/office/powerpoint/2010/main" val="1687880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60C45D-A0E3-42E0-943F-4C47AC29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F67FB35-CD38-4DD9-9FAA-50B5DADF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6" y="520647"/>
            <a:ext cx="11887199" cy="600164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DIVISÕES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Trecento</a:t>
            </a:r>
            <a:r>
              <a:rPr kumimoji="0" lang="pt-BR" alt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(século XIV)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Poesias de Francesco Petrarca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Quadros de </a:t>
            </a:r>
            <a:r>
              <a:rPr kumimoji="0" lang="pt-BR" alt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Giotto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Início das preocupações com espaço e profundidade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Quattrocento</a:t>
            </a:r>
            <a:r>
              <a:rPr kumimoji="0" lang="pt-BR" alt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(século XV)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Esculturas de </a:t>
            </a:r>
            <a:r>
              <a:rPr kumimoji="0" lang="pt-BR" alt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Donatello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Pinturas de Sandro </a:t>
            </a:r>
            <a:r>
              <a:rPr kumimoji="0" lang="pt-BR" alt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Boticelli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Pinturas de </a:t>
            </a:r>
            <a:r>
              <a:rPr kumimoji="0" lang="pt-BR" alt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Massaccio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Tinta à óleo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Difusor da ideia de perspectiva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Cinquecento</a:t>
            </a:r>
            <a:r>
              <a:rPr kumimoji="0" lang="pt-BR" alt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(século XVI)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Período de ouro da Renascença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Leonardo da Vinci, Michelangelo </a:t>
            </a:r>
            <a:r>
              <a:rPr kumimoji="0" lang="pt-BR" alt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Buonarroti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e Rafael Sanzio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6E4AFAC-5AF6-4CA3-9859-F36DC8D9A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500" y="-83684"/>
            <a:ext cx="7226992" cy="69818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CRONOLOGIA</a:t>
            </a:r>
          </a:p>
        </p:txBody>
      </p:sp>
    </p:spTree>
    <p:extLst>
      <p:ext uri="{BB962C8B-B14F-4D97-AF65-F5344CB8AC3E}">
        <p14:creationId xmlns:p14="http://schemas.microsoft.com/office/powerpoint/2010/main" val="1810634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60C45D-A0E3-42E0-943F-4C47AC29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F67FB35-CD38-4DD9-9FAA-50B5DADF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6" y="520647"/>
            <a:ext cx="11887199" cy="6093976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95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CARACTERÍSTICAS</a:t>
            </a:r>
            <a:endParaRPr kumimoji="0" lang="pt-BR" altLang="pt-BR" sz="195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195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Entendimento racionalizado da natureza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Desenvolvimento do espírito de observação e interpretação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Capacidade do homem de conhecer as coisas através da razão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Negação de Deus não obrigatória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Produção de um conhecimento dissociado da fé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95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95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PRINCIPAIS REPRESENTANTES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195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Nicolau Copérnico (1473 – 1543):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Heliocentrismo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Descoberta dos movimentos de rotação e translação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Negação de Ptolomeu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altLang="pt-BR" sz="19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195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Giordano Bruno (1548 – 1600):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Descoberta da infinitude do universo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Morte causada pela Santa Inquisição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altLang="pt-BR" sz="19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195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Galileu Galilei (1564 – 1642):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Confirma o Heliocentrismo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Teses retiradas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6E4AFAC-5AF6-4CA3-9859-F36DC8D9A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760" y="-88769"/>
            <a:ext cx="5756470" cy="69818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RENASCENÇA CIENTÍFICA</a:t>
            </a:r>
          </a:p>
        </p:txBody>
      </p:sp>
    </p:spTree>
    <p:extLst>
      <p:ext uri="{BB962C8B-B14F-4D97-AF65-F5344CB8AC3E}">
        <p14:creationId xmlns:p14="http://schemas.microsoft.com/office/powerpoint/2010/main" val="3737572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839575F8-C593-4B87-A5F1-14E30D1B7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93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4D9B8-223C-43C0-8C02-E18FD8623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040" y="2245810"/>
            <a:ext cx="5699760" cy="135575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HUMANISMO DE THOMAS MORUS E O ELOGIO DE ERASMO DE ROTERDÃ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07FCED-6319-4A61-BEA0-5FED7C2EE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4040" y="3608516"/>
            <a:ext cx="5699760" cy="911117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solidFill>
                  <a:srgbClr val="C00000"/>
                </a:solidFill>
              </a:rPr>
              <a:t>Prof. Vitor Hugo</a:t>
            </a:r>
          </a:p>
        </p:txBody>
      </p:sp>
      <p:pic>
        <p:nvPicPr>
          <p:cNvPr id="6" name="Imagem 5" descr="Uma imagem contendo olhando, em pé, turbante, homem&#10;&#10;Descrição gerada automaticamente">
            <a:extLst>
              <a:ext uri="{FF2B5EF4-FFF2-40B4-BE49-F238E27FC236}">
                <a16:creationId xmlns:a16="http://schemas.microsoft.com/office/drawing/2014/main" id="{C8C8102C-0416-4B15-A195-051C2B8F0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15711" b="2"/>
          <a:stretch/>
        </p:blipFill>
        <p:spPr>
          <a:xfrm>
            <a:off x="20" y="10"/>
            <a:ext cx="4902094" cy="3364982"/>
          </a:xfrm>
          <a:custGeom>
            <a:avLst/>
            <a:gdLst/>
            <a:ahLst/>
            <a:cxnLst/>
            <a:rect l="l" t="t" r="r" b="b"/>
            <a:pathLst>
              <a:path w="4902114" h="3364992">
                <a:moveTo>
                  <a:pt x="0" y="0"/>
                </a:moveTo>
                <a:lnTo>
                  <a:pt x="3343681" y="0"/>
                </a:lnTo>
                <a:lnTo>
                  <a:pt x="4902114" y="3364992"/>
                </a:lnTo>
                <a:lnTo>
                  <a:pt x="0" y="3364992"/>
                </a:lnTo>
                <a:close/>
              </a:path>
            </a:pathLst>
          </a:custGeom>
        </p:spPr>
      </p:pic>
      <p:pic>
        <p:nvPicPr>
          <p:cNvPr id="5" name="Imagem 4" descr="Homem com chapéu&#10;&#10;Descrição gerada automaticamente">
            <a:extLst>
              <a:ext uri="{FF2B5EF4-FFF2-40B4-BE49-F238E27FC236}">
                <a16:creationId xmlns:a16="http://schemas.microsoft.com/office/drawing/2014/main" id="{CF60C45D-A0E3-42E0-943F-4C47AC293F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"/>
          <a:stretch/>
        </p:blipFill>
        <p:spPr>
          <a:xfrm>
            <a:off x="20" y="3493008"/>
            <a:ext cx="6519814" cy="3364992"/>
          </a:xfrm>
          <a:custGeom>
            <a:avLst/>
            <a:gdLst/>
            <a:ahLst/>
            <a:cxnLst/>
            <a:rect l="l" t="t" r="r" b="b"/>
            <a:pathLst>
              <a:path w="6519834" h="3364992">
                <a:moveTo>
                  <a:pt x="0" y="0"/>
                </a:moveTo>
                <a:lnTo>
                  <a:pt x="4961402" y="0"/>
                </a:lnTo>
                <a:lnTo>
                  <a:pt x="6519834" y="3364992"/>
                </a:lnTo>
                <a:lnTo>
                  <a:pt x="0" y="33649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130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60C45D-A0E3-42E0-943F-4C47AC29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3313"/>
            <a:ext cx="12191999" cy="6857998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F67FB35-CD38-4DD9-9FAA-50B5DADF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7" y="679673"/>
            <a:ext cx="11887199" cy="5293757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INFORMAÇÕES INICIAIS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2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Contexto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Renascimento cultural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Humanismo e valorização do homem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altLang="pt-BR" sz="26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2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Vida e obra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Humanista inglês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Bacharel em direito pela Universidade de Oxford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Participante da corte de Henrique VIII, recusa o Anglicanismo e acaba sacrificado pelo rei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1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Fatores diferenciais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Defesa das mulheres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Contrário às guerras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6E4AFAC-5AF6-4CA3-9859-F36DC8D9A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501" y="-13312"/>
            <a:ext cx="7226992" cy="69818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MORUS (1478 – 1535)</a:t>
            </a:r>
          </a:p>
        </p:txBody>
      </p:sp>
    </p:spTree>
    <p:extLst>
      <p:ext uri="{BB962C8B-B14F-4D97-AF65-F5344CB8AC3E}">
        <p14:creationId xmlns:p14="http://schemas.microsoft.com/office/powerpoint/2010/main" val="3135238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60C45D-A0E3-42E0-943F-4C47AC29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3313"/>
            <a:ext cx="12191999" cy="6857998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F67FB35-CD38-4DD9-9FAA-50B5DADF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7" y="679673"/>
            <a:ext cx="11887199" cy="5909310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UTOPIA</a:t>
            </a:r>
          </a:p>
          <a:p>
            <a:pPr marL="4572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Informações básicas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Não lugar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Escrito em forma de diálogos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Autor como participante ativo do livro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Ideais radicais defendidas pelos interlocutores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alt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4572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Parte 1: Diálogos e críticas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Política dos cercamentos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Poderes reais e nobres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Injustiças sociais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altLang="pt-BR" sz="18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457200" marR="0" lvl="0" indent="-34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Parte 2: Descrição da Ilha de Utopia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Ouro e prata são enfeites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Vida coletiva voltada para a subsistência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Excedente deixado para os necessitados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Ausência de medo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Criminosos submetidos à escravidão temporária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Cargos completamente eletivos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Liberdade religiosa permitida e ateísmo condenado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Virtude enquanto construção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6E4AFAC-5AF6-4CA3-9859-F36DC8D9A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501" y="-13312"/>
            <a:ext cx="7226992" cy="69818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MORUS (1478 – 1535)</a:t>
            </a:r>
          </a:p>
        </p:txBody>
      </p:sp>
    </p:spTree>
    <p:extLst>
      <p:ext uri="{BB962C8B-B14F-4D97-AF65-F5344CB8AC3E}">
        <p14:creationId xmlns:p14="http://schemas.microsoft.com/office/powerpoint/2010/main" val="2990079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60C45D-A0E3-42E0-943F-4C47AC29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F67FB35-CD38-4DD9-9FAA-50B5DADF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6" y="750412"/>
            <a:ext cx="11887199" cy="5293757"/>
          </a:xfrm>
          <a:prstGeom prst="rect">
            <a:avLst/>
          </a:prstGeom>
          <a:blipFill>
            <a:blip r:embed="rId3">
              <a:alphaModFix amt="40000"/>
            </a:blip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INFORMAÇÕES INICIAIS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2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Contexto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Renascimento cultural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Humanismo e valorização do homem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2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Vida e obra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Filologista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Maior renascentista da época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Excessivamente católico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Críticas à Igreja (venda de indulgências e simonia)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Incentivo indireto à Reforma Protestante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Negado por católicos e protestantes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Análise da tradução da Bíblia e percepção de incoerências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6E4AFAC-5AF6-4CA3-9859-F36DC8D9A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4934" y="-133305"/>
            <a:ext cx="8362122" cy="80420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ERASMO DE ROTERDÃ (1466 – 1536)</a:t>
            </a:r>
          </a:p>
        </p:txBody>
      </p:sp>
    </p:spTree>
    <p:extLst>
      <p:ext uri="{BB962C8B-B14F-4D97-AF65-F5344CB8AC3E}">
        <p14:creationId xmlns:p14="http://schemas.microsoft.com/office/powerpoint/2010/main" val="1615880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780</Words>
  <Application>Microsoft Office PowerPoint</Application>
  <PresentationFormat>Widescreen</PresentationFormat>
  <Paragraphs>174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Tema do Office</vt:lpstr>
      <vt:lpstr>FILOSOFIA RENASCENTISTA E HUMANISTA</vt:lpstr>
      <vt:lpstr>CONSIDERAÇÕES INICIAIS</vt:lpstr>
      <vt:lpstr>CRONOLOGIA</vt:lpstr>
      <vt:lpstr>RENASCENÇA CIENTÍFICA</vt:lpstr>
      <vt:lpstr>Apresentação do PowerPoint</vt:lpstr>
      <vt:lpstr>O HUMANISMO DE THOMAS MORUS E O ELOGIO DE ERASMO DE ROTERDÃ</vt:lpstr>
      <vt:lpstr>THOMAS MORUS (1478 – 1535)</vt:lpstr>
      <vt:lpstr>THOMAS MORUS (1478 – 1535)</vt:lpstr>
      <vt:lpstr>ERASMO DE ROTERDÃ (1466 – 1536)</vt:lpstr>
      <vt:lpstr>ERASMO DE ROTERDÃ (1466 – 1536)</vt:lpstr>
      <vt:lpstr>O HUMANISMO POLÍTICO DE NICOLAU MAQUIAVEL</vt:lpstr>
      <vt:lpstr>NICOLAU MAQUIAVEL (1469 – 1527)</vt:lpstr>
      <vt:lpstr>NICOLAU MAQUIAVEL (1469 – 1527)</vt:lpstr>
      <vt:lpstr>NICOLAU MAQUIAVEL (1469 – 1527)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REVOLUÇÃO FRANCESA</dc:title>
  <dc:creator>Vitor Hugo</dc:creator>
  <cp:lastModifiedBy>Vitor Hugo</cp:lastModifiedBy>
  <cp:revision>60</cp:revision>
  <dcterms:created xsi:type="dcterms:W3CDTF">2020-04-21T23:31:42Z</dcterms:created>
  <dcterms:modified xsi:type="dcterms:W3CDTF">2020-09-02T19:44:22Z</dcterms:modified>
</cp:coreProperties>
</file>