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A235D1-8790-40C2-9E68-9E297DFE6998}" type="datetimeFigureOut">
              <a:rPr lang="pt-BR" smtClean="0"/>
              <a:t>02/11/2019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ACE009-031E-45CA-8DAF-45E975FDA8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5193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E610-C58E-446F-ADF9-6E45D720BA9E}" type="datetime1">
              <a:rPr lang="en-US" smtClean="0"/>
              <a:t>11/2/2019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16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C6F00-1D8E-4379-BBAD-3E7266DBD5F6}" type="datetime1">
              <a:rPr lang="en-US" smtClean="0"/>
              <a:t>11/2/2019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C47FD-70C1-42B4-9B2C-BE14F3D350BF}" type="datetime1">
              <a:rPr lang="en-US" smtClean="0"/>
              <a:t>11/2/2019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15DFF-1227-4919-9F99-9B575035254C}" type="datetime1">
              <a:rPr lang="en-US" smtClean="0"/>
              <a:t>11/2/2019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6F934-0CDE-4966-80F4-5E92EEBAC6F6}" type="datetime1">
              <a:rPr lang="en-US" smtClean="0"/>
              <a:t>11/2/2019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EC59E-8CA2-4F79-83B7-A6F8988B2F63}" type="datetime1">
              <a:rPr lang="en-US" smtClean="0"/>
              <a:t>11/2/2019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FA28-E4E3-4438-A312-C7C967F7FB4E}" type="datetime1">
              <a:rPr lang="en-US" smtClean="0"/>
              <a:t>11/2/2019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8D1E-7687-4CEA-9E31-21240062007E}" type="datetime1">
              <a:rPr lang="en-US" smtClean="0"/>
              <a:t>11/2/2019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0617E-0B89-4412-954D-12364CB8DFE8}" type="datetime1">
              <a:rPr lang="en-US" smtClean="0"/>
              <a:t>11/2/2019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52C59-151A-4386-BC0B-0CF30A3F85FE}" type="datetime1">
              <a:rPr lang="en-US" smtClean="0"/>
              <a:t>11/2/2019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E6A1-9D80-426A-A009-A9130F4EE22E}" type="datetime1">
              <a:rPr lang="en-US" smtClean="0"/>
              <a:t>11/2/2019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60BA0-1DFD-484B-AEA8-3E2FA4F010A8}" type="datetime1">
              <a:rPr lang="en-US" smtClean="0"/>
              <a:t>11/2/2019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AE909-6264-4C17-9174-208285533C69}" type="datetime1">
              <a:rPr lang="en-US" smtClean="0"/>
              <a:t>11/2/2019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16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3A45-0659-447E-BB5D-977F78AA5320}" type="datetime1">
              <a:rPr lang="en-US" smtClean="0"/>
              <a:t>11/2/2019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A7C8-3641-4063-BD44-2BC1AAB36CA6}" type="datetime1">
              <a:rPr lang="en-US" smtClean="0"/>
              <a:t>11/2/2019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D9304-35F0-4B25-BB7C-05CC0C8DCDA4}" type="datetime1">
              <a:rPr lang="en-US" smtClean="0"/>
              <a:t>11/2/2019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A178-6C10-4BE9-BB87-385F4532F51E}" type="datetime1">
              <a:rPr lang="en-US" smtClean="0"/>
              <a:t>11/2/2019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B59F4F7D-6DAF-4791-9FCF-898A6A75FBEC}" type="datetime1">
              <a:rPr lang="en-US" smtClean="0"/>
              <a:t>11/2/2019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/>
              <a:t>Aula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a-conjugaison.nouvelobs.com/regles/conjugaison/les-verbes-du-1er-groupe-130.php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la-conjugaison.nouvelobs.com/regles/conjugaison/les-verbes-du-3eme-groupe-88.php" TargetMode="External"/><Relationship Id="rId4" Type="http://schemas.openxmlformats.org/officeDocument/2006/relationships/hyperlink" Target="https://la-conjugaison.nouvelobs.com/regles/conjugaison/les-verbes-du-2eme-groupe-123.php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0E365E-E435-40AC-BF6C-7840D2754C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E43ACAD-4834-473D-8403-3C68B3D0851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Intermédiaire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04D70C3-ECA8-44B9-A5EB-BCED03C5C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529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FE0751-A19C-4DF3-A2BB-025FD1BF1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/>
              <a:t>Intermédiaire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2F37944-3C8A-4A2C-9584-96F6A45D1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Parle avec elle !</a:t>
            </a:r>
          </a:p>
          <a:p>
            <a:r>
              <a:rPr lang="fr-FR" dirty="0"/>
              <a:t>Finis ton exercice !</a:t>
            </a:r>
          </a:p>
          <a:p>
            <a:r>
              <a:rPr lang="fr-FR" dirty="0"/>
              <a:t>Attends là !</a:t>
            </a:r>
          </a:p>
          <a:p>
            <a:r>
              <a:rPr lang="fr-FR" dirty="0"/>
              <a:t>Ne te perds pas !</a:t>
            </a:r>
          </a:p>
          <a:p>
            <a:r>
              <a:rPr lang="fr-FR" dirty="0"/>
              <a:t>Dépêche-toi </a:t>
            </a:r>
          </a:p>
          <a:p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78466BC-0373-4875-934D-A7EDD553B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94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FE0751-A19C-4DF3-A2BB-025FD1BF1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/>
              <a:t>Intermédiaire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2F37944-3C8A-4A2C-9584-96F6A45D1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Conjugue les verbes à la 2e personne du pluriel de l’impératif </a:t>
            </a:r>
            <a:r>
              <a:rPr lang="fr-FR" i="1" dirty="0"/>
              <a:t>(vous)</a:t>
            </a:r>
            <a:r>
              <a:rPr lang="fr-FR" dirty="0"/>
              <a:t>.</a:t>
            </a:r>
          </a:p>
          <a:p>
            <a:r>
              <a:rPr lang="fr-FR" i="1" dirty="0"/>
              <a:t>(demander/à votre professeur)</a:t>
            </a:r>
            <a:r>
              <a:rPr lang="fr-FR" dirty="0"/>
              <a:t>  !</a:t>
            </a:r>
          </a:p>
          <a:p>
            <a:r>
              <a:rPr lang="fr-FR" i="1" dirty="0"/>
              <a:t>(attendre/un instant)</a:t>
            </a:r>
            <a:r>
              <a:rPr lang="fr-FR" dirty="0"/>
              <a:t>  !</a:t>
            </a:r>
          </a:p>
          <a:p>
            <a:r>
              <a:rPr lang="fr-FR" i="1" dirty="0"/>
              <a:t>(vouloir/venir à l’heure)</a:t>
            </a:r>
            <a:r>
              <a:rPr lang="fr-FR" dirty="0"/>
              <a:t>  !</a:t>
            </a:r>
          </a:p>
          <a:p>
            <a:r>
              <a:rPr lang="fr-FR" i="1" dirty="0"/>
              <a:t>(ne pas/être/triste)</a:t>
            </a:r>
            <a:r>
              <a:rPr lang="fr-FR" dirty="0"/>
              <a:t>  !</a:t>
            </a:r>
          </a:p>
          <a:p>
            <a:r>
              <a:rPr lang="fr-FR" i="1" dirty="0"/>
              <a:t>(se réveiller/à 6 heures)</a:t>
            </a:r>
            <a:r>
              <a:rPr lang="fr-FR" dirty="0"/>
              <a:t>  !</a:t>
            </a:r>
          </a:p>
          <a:p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78466BC-0373-4875-934D-A7EDD553B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9396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FE0751-A19C-4DF3-A2BB-025FD1BF1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/>
              <a:t>Intermédiaire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2F37944-3C8A-4A2C-9584-96F6A45D1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Demandez à votre professeur !</a:t>
            </a:r>
          </a:p>
          <a:p>
            <a:r>
              <a:rPr lang="fr-FR" dirty="0"/>
              <a:t>Attendez un instant !</a:t>
            </a:r>
          </a:p>
          <a:p>
            <a:r>
              <a:rPr lang="fr-FR" dirty="0"/>
              <a:t>Veuillez venir à l’heure !</a:t>
            </a:r>
          </a:p>
          <a:p>
            <a:r>
              <a:rPr lang="fr-FR" dirty="0"/>
              <a:t>Ne soyez pas triste !</a:t>
            </a:r>
          </a:p>
          <a:p>
            <a:r>
              <a:rPr lang="fr-FR" dirty="0"/>
              <a:t>Réveillez-vous à 6 heures</a:t>
            </a:r>
          </a:p>
          <a:p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78466BC-0373-4875-934D-A7EDD553B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938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FE0751-A19C-4DF3-A2BB-025FD1BF1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Intermédiaire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2F37944-3C8A-4A2C-9584-96F6A45D1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/>
              <a:t>L’impératif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D4E1212-E910-40E2-A6FB-0DCA3C2BF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124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FE0751-A19C-4DF3-A2BB-025FD1BF1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/>
              <a:t>Intermédiaire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2F37944-3C8A-4A2C-9584-96F6A45D1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L'impératif présent est destiné à énoncer un </a:t>
            </a:r>
            <a:r>
              <a:rPr lang="fr-FR" b="1" dirty="0"/>
              <a:t>ordre ou une interdiction</a:t>
            </a:r>
            <a:r>
              <a:rPr lang="fr-FR" dirty="0"/>
              <a:t>.</a:t>
            </a:r>
            <a:br>
              <a:rPr lang="fr-FR" dirty="0"/>
            </a:br>
            <a:r>
              <a:rPr lang="fr-FR" u="sng" dirty="0"/>
              <a:t>Exemples</a:t>
            </a:r>
            <a:r>
              <a:rPr lang="fr-FR" dirty="0"/>
              <a:t> :</a:t>
            </a:r>
            <a:br>
              <a:rPr lang="fr-FR" i="1" dirty="0"/>
            </a:br>
            <a:r>
              <a:rPr lang="fr-FR" i="1" dirty="0"/>
              <a:t>- </a:t>
            </a:r>
            <a:r>
              <a:rPr lang="fr-FR" b="1" i="1" dirty="0"/>
              <a:t>Finissez</a:t>
            </a:r>
            <a:r>
              <a:rPr lang="fr-FR" i="1" dirty="0"/>
              <a:t> vos devoirs !</a:t>
            </a:r>
            <a:br>
              <a:rPr lang="fr-FR" i="1" dirty="0"/>
            </a:br>
            <a:r>
              <a:rPr lang="fr-FR" i="1" dirty="0"/>
              <a:t>- Ne </a:t>
            </a:r>
            <a:r>
              <a:rPr lang="fr-FR" b="1" i="1" dirty="0"/>
              <a:t>discute</a:t>
            </a:r>
            <a:r>
              <a:rPr lang="fr-FR" i="1" dirty="0"/>
              <a:t> pas !</a:t>
            </a:r>
            <a:br>
              <a:rPr lang="fr-FR" i="1" dirty="0"/>
            </a:br>
            <a:r>
              <a:rPr lang="fr-FR" i="1" dirty="0"/>
              <a:t>- </a:t>
            </a:r>
            <a:r>
              <a:rPr lang="fr-FR" b="1" i="1" dirty="0"/>
              <a:t>Va</a:t>
            </a:r>
            <a:r>
              <a:rPr lang="fr-FR" i="1" dirty="0"/>
              <a:t> voir tes grands parents !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341644B-8B3A-409A-BA35-3DAD72ABF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563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FE0751-A19C-4DF3-A2BB-025FD1BF1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Intermédiaire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2F37944-3C8A-4A2C-9584-96F6A45D1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L'</a:t>
            </a:r>
            <a:r>
              <a:rPr lang="fr-FR" b="1" dirty="0"/>
              <a:t>impératif présent</a:t>
            </a:r>
            <a:r>
              <a:rPr lang="fr-FR" dirty="0"/>
              <a:t> se conjugue seulement </a:t>
            </a:r>
            <a:r>
              <a:rPr lang="fr-FR" b="1" dirty="0"/>
              <a:t>à trois personnes (2</a:t>
            </a:r>
            <a:r>
              <a:rPr lang="fr-FR" b="1" baseline="30000" dirty="0"/>
              <a:t>e</a:t>
            </a:r>
            <a:r>
              <a:rPr lang="fr-FR" b="1" dirty="0"/>
              <a:t> du singulier, 1</a:t>
            </a:r>
            <a:r>
              <a:rPr lang="fr-FR" b="1" baseline="30000" dirty="0"/>
              <a:t>ère</a:t>
            </a:r>
            <a:r>
              <a:rPr lang="fr-FR" b="1" dirty="0"/>
              <a:t> et 2</a:t>
            </a:r>
            <a:r>
              <a:rPr lang="fr-FR" b="1" baseline="30000" dirty="0"/>
              <a:t>e</a:t>
            </a:r>
            <a:r>
              <a:rPr lang="fr-FR" b="1" dirty="0"/>
              <a:t> du pluriel)</a:t>
            </a:r>
            <a:r>
              <a:rPr lang="fr-FR" dirty="0"/>
              <a:t>.</a:t>
            </a:r>
            <a:br>
              <a:rPr lang="fr-FR" dirty="0"/>
            </a:br>
            <a:r>
              <a:rPr lang="fr-FR" dirty="0"/>
              <a:t>Autre particularité, on n'utilise pas les </a:t>
            </a:r>
            <a:r>
              <a:rPr lang="fr-FR" b="1" dirty="0"/>
              <a:t>pronoms de conjugaison</a:t>
            </a:r>
            <a:r>
              <a:rPr lang="fr-FR" dirty="0"/>
              <a:t>.</a:t>
            </a:r>
            <a:br>
              <a:rPr lang="fr-FR" dirty="0"/>
            </a:b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94FCD7E-305D-42AE-BBE2-EE7F4C2A1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215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FE0751-A19C-4DF3-A2BB-025FD1BF1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Intermédiaire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2F37944-3C8A-4A2C-9584-96F6A45D1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  <a:p>
            <a:r>
              <a:rPr lang="fr-FR" dirty="0"/>
              <a:t>Ces trois formes conjuguées sont très proches des formes conjuguées du verbe au </a:t>
            </a:r>
            <a:r>
              <a:rPr lang="fr-FR" b="1" dirty="0"/>
              <a:t>présent de l'indicatif</a:t>
            </a:r>
            <a:r>
              <a:rPr lang="fr-FR" dirty="0"/>
              <a:t>, mais </a:t>
            </a:r>
            <a:r>
              <a:rPr lang="fr-FR" b="1" dirty="0"/>
              <a:t>sans le </a:t>
            </a:r>
            <a:r>
              <a:rPr lang="fr-FR" b="1" i="1" dirty="0"/>
              <a:t>s</a:t>
            </a:r>
            <a:r>
              <a:rPr lang="fr-FR" b="1" dirty="0"/>
              <a:t> à la fin de la 2</a:t>
            </a:r>
            <a:r>
              <a:rPr lang="fr-FR" b="1" baseline="30000" dirty="0"/>
              <a:t>e</a:t>
            </a:r>
            <a:r>
              <a:rPr lang="fr-FR" b="1" dirty="0"/>
              <a:t> pers du singulier pour les verbes du 1er groupe.</a:t>
            </a:r>
            <a:r>
              <a:rPr lang="fr-FR" dirty="0"/>
              <a:t>.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876DDAE-CEB5-4721-8417-89FD7634F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113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FE0751-A19C-4DF3-A2BB-025FD1BF1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/>
              <a:t>Intermédiaire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2F37944-3C8A-4A2C-9584-96F6A45D1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i="1" dirty="0"/>
              <a:t>- Tu manges. -&gt; Mange !</a:t>
            </a:r>
            <a:br>
              <a:rPr lang="fr-FR" i="1" dirty="0"/>
            </a:br>
            <a:r>
              <a:rPr lang="fr-FR" i="1" dirty="0"/>
              <a:t>- Tu finis. -&gt; Finis !</a:t>
            </a:r>
            <a:br>
              <a:rPr lang="fr-FR" i="1" dirty="0"/>
            </a:br>
            <a:r>
              <a:rPr lang="fr-FR" i="1" dirty="0"/>
              <a:t>- Tu prends. -&gt; Prends !</a:t>
            </a:r>
            <a:br>
              <a:rPr lang="fr-FR" i="1" dirty="0"/>
            </a:br>
            <a:r>
              <a:rPr lang="fr-FR" i="1" dirty="0"/>
              <a:t>- Nous jouons. -&gt; Jouons !</a:t>
            </a:r>
            <a:br>
              <a:rPr lang="fr-FR" i="1" dirty="0"/>
            </a:br>
            <a:r>
              <a:rPr lang="fr-FR" i="1" dirty="0"/>
              <a:t>- Vous ouvrez -&gt; Ouvrez !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BE5CCA9-492E-4FA3-B21C-1CDA1BE3C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936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FE0751-A19C-4DF3-A2BB-025FD1BF1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45932"/>
            <a:ext cx="10515600" cy="959586"/>
          </a:xfrm>
        </p:spPr>
        <p:txBody>
          <a:bodyPr vert="horz" wrap="none" lIns="91440" tIns="45720" rIns="91440" bIns="45720" rtlCol="0" anchor="t">
            <a:normAutofit/>
          </a:bodyPr>
          <a:lstStyle/>
          <a:p>
            <a:pPr algn="r"/>
            <a:r>
              <a:rPr lang="en-US" sz="4000" b="0" kern="120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  <a:ea typeface="+mj-ea"/>
                <a:cs typeface="+mj-cs"/>
              </a:rPr>
              <a:t>Cours de Français – Niveau Intermédiaire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FF2F757-B1C8-404A-B44F-4350563AD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  <a:latin typeface="+mn-lt"/>
                <a:ea typeface="+mn-ea"/>
                <a:cs typeface="+mn-cs"/>
              </a:rPr>
              <a:t>Aula 16</a:t>
            </a:r>
          </a:p>
        </p:txBody>
      </p:sp>
      <p:graphicFrame>
        <p:nvGraphicFramePr>
          <p:cNvPr id="5" name="Espaço Reservado para Conteúdo 4">
            <a:extLst>
              <a:ext uri="{FF2B5EF4-FFF2-40B4-BE49-F238E27FC236}">
                <a16:creationId xmlns:a16="http://schemas.microsoft.com/office/drawing/2014/main" id="{DB332B6A-642F-44E8-AE8E-7D58C9EC28F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59883" y="643464"/>
          <a:ext cx="9872236" cy="3889628"/>
        </p:xfrm>
        <a:graphic>
          <a:graphicData uri="http://schemas.openxmlformats.org/drawingml/2006/table">
            <a:tbl>
              <a:tblPr firstRow="1" bandRow="1"/>
              <a:tblGrid>
                <a:gridCol w="1631880">
                  <a:extLst>
                    <a:ext uri="{9D8B030D-6E8A-4147-A177-3AD203B41FA5}">
                      <a16:colId xmlns:a16="http://schemas.microsoft.com/office/drawing/2014/main" val="3852626497"/>
                    </a:ext>
                  </a:extLst>
                </a:gridCol>
                <a:gridCol w="1294328">
                  <a:extLst>
                    <a:ext uri="{9D8B030D-6E8A-4147-A177-3AD203B41FA5}">
                      <a16:colId xmlns:a16="http://schemas.microsoft.com/office/drawing/2014/main" val="2534772867"/>
                    </a:ext>
                  </a:extLst>
                </a:gridCol>
                <a:gridCol w="1536190">
                  <a:extLst>
                    <a:ext uri="{9D8B030D-6E8A-4147-A177-3AD203B41FA5}">
                      <a16:colId xmlns:a16="http://schemas.microsoft.com/office/drawing/2014/main" val="2776866707"/>
                    </a:ext>
                  </a:extLst>
                </a:gridCol>
                <a:gridCol w="1294328">
                  <a:extLst>
                    <a:ext uri="{9D8B030D-6E8A-4147-A177-3AD203B41FA5}">
                      <a16:colId xmlns:a16="http://schemas.microsoft.com/office/drawing/2014/main" val="963325666"/>
                    </a:ext>
                  </a:extLst>
                </a:gridCol>
                <a:gridCol w="1526854">
                  <a:extLst>
                    <a:ext uri="{9D8B030D-6E8A-4147-A177-3AD203B41FA5}">
                      <a16:colId xmlns:a16="http://schemas.microsoft.com/office/drawing/2014/main" val="988118364"/>
                    </a:ext>
                  </a:extLst>
                </a:gridCol>
                <a:gridCol w="1294328">
                  <a:extLst>
                    <a:ext uri="{9D8B030D-6E8A-4147-A177-3AD203B41FA5}">
                      <a16:colId xmlns:a16="http://schemas.microsoft.com/office/drawing/2014/main" val="2329776642"/>
                    </a:ext>
                  </a:extLst>
                </a:gridCol>
                <a:gridCol w="1294328">
                  <a:extLst>
                    <a:ext uri="{9D8B030D-6E8A-4147-A177-3AD203B41FA5}">
                      <a16:colId xmlns:a16="http://schemas.microsoft.com/office/drawing/2014/main" val="2516959835"/>
                    </a:ext>
                  </a:extLst>
                </a:gridCol>
              </a:tblGrid>
              <a:tr h="972407">
                <a:tc>
                  <a:txBody>
                    <a:bodyPr/>
                    <a:lstStyle/>
                    <a:p>
                      <a:pPr algn="ctr"/>
                      <a:r>
                        <a:rPr lang="pt-BR" sz="2600" b="1">
                          <a:effectLst/>
                        </a:rPr>
                        <a:t>Impératif présent</a:t>
                      </a:r>
                      <a:endParaRPr lang="pt-BR" sz="2600">
                        <a:effectLst/>
                      </a:endParaRPr>
                    </a:p>
                  </a:txBody>
                  <a:tcPr marL="56014" marR="56014" marT="56014" marB="5601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2600" b="1" u="none" strike="noStrike">
                          <a:solidFill>
                            <a:srgbClr val="1B5D6C"/>
                          </a:solidFill>
                          <a:effectLst/>
                          <a:hlinkClick r:id="rId3"/>
                        </a:rPr>
                        <a:t>1</a:t>
                      </a:r>
                      <a:r>
                        <a:rPr lang="pt-BR" sz="2600" b="1" u="none" strike="noStrike" baseline="30000">
                          <a:solidFill>
                            <a:srgbClr val="1B5D6C"/>
                          </a:solidFill>
                          <a:effectLst/>
                          <a:hlinkClick r:id="rId3"/>
                        </a:rPr>
                        <a:t>er</a:t>
                      </a:r>
                      <a:r>
                        <a:rPr lang="pt-BR" sz="2600" b="1" u="none" strike="noStrike">
                          <a:solidFill>
                            <a:srgbClr val="1B5D6C"/>
                          </a:solidFill>
                          <a:effectLst/>
                          <a:hlinkClick r:id="rId3"/>
                        </a:rPr>
                        <a:t> groupe</a:t>
                      </a:r>
                      <a:endParaRPr lang="pt-BR" sz="2600">
                        <a:effectLst/>
                      </a:endParaRPr>
                    </a:p>
                  </a:txBody>
                  <a:tcPr marL="56014" marR="56014" marT="56014" marB="5601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2600" b="1" u="none" strike="noStrike">
                          <a:solidFill>
                            <a:srgbClr val="1B5D6C"/>
                          </a:solidFill>
                          <a:effectLst/>
                          <a:hlinkClick r:id="rId4"/>
                        </a:rPr>
                        <a:t>2</a:t>
                      </a:r>
                      <a:r>
                        <a:rPr lang="pt-BR" sz="2600" b="1" u="none" strike="noStrike" baseline="30000">
                          <a:solidFill>
                            <a:srgbClr val="1B5D6C"/>
                          </a:solidFill>
                          <a:effectLst/>
                          <a:hlinkClick r:id="rId4"/>
                        </a:rPr>
                        <a:t>e</a:t>
                      </a:r>
                      <a:r>
                        <a:rPr lang="pt-BR" sz="2600" b="1" u="none" strike="noStrike">
                          <a:solidFill>
                            <a:srgbClr val="1B5D6C"/>
                          </a:solidFill>
                          <a:effectLst/>
                          <a:hlinkClick r:id="rId4"/>
                        </a:rPr>
                        <a:t> groupe</a:t>
                      </a:r>
                      <a:endParaRPr lang="pt-BR" sz="2600">
                        <a:effectLst/>
                      </a:endParaRPr>
                    </a:p>
                  </a:txBody>
                  <a:tcPr marL="56014" marR="56014" marT="56014" marB="5601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2600" b="1" u="none" strike="noStrike">
                          <a:solidFill>
                            <a:srgbClr val="444444"/>
                          </a:solidFill>
                          <a:effectLst/>
                          <a:hlinkClick r:id="rId5"/>
                        </a:rPr>
                        <a:t>3</a:t>
                      </a:r>
                      <a:r>
                        <a:rPr lang="pt-BR" sz="2600" b="1" u="none" strike="noStrike" baseline="30000">
                          <a:solidFill>
                            <a:srgbClr val="444444"/>
                          </a:solidFill>
                          <a:effectLst/>
                          <a:hlinkClick r:id="rId5"/>
                        </a:rPr>
                        <a:t>e</a:t>
                      </a:r>
                      <a:r>
                        <a:rPr lang="pt-BR" sz="2600" b="1" u="none" strike="noStrike">
                          <a:solidFill>
                            <a:srgbClr val="444444"/>
                          </a:solidFill>
                          <a:effectLst/>
                          <a:hlinkClick r:id="rId5"/>
                        </a:rPr>
                        <a:t> groupe</a:t>
                      </a:r>
                      <a:endParaRPr lang="pt-BR" sz="2600">
                        <a:effectLst/>
                      </a:endParaRPr>
                    </a:p>
                  </a:txBody>
                  <a:tcPr marL="56014" marR="56014" marT="56014" marB="5601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2502876"/>
                  </a:ext>
                </a:extLst>
              </a:tr>
              <a:tr h="972407">
                <a:tc>
                  <a:txBody>
                    <a:bodyPr/>
                    <a:lstStyle/>
                    <a:p>
                      <a:r>
                        <a:rPr lang="pt-BR" sz="2600" b="1">
                          <a:effectLst/>
                        </a:rPr>
                        <a:t>2</a:t>
                      </a:r>
                      <a:r>
                        <a:rPr lang="pt-BR" sz="2600" b="1" baseline="30000">
                          <a:effectLst/>
                        </a:rPr>
                        <a:t>e</a:t>
                      </a:r>
                      <a:r>
                        <a:rPr lang="pt-BR" sz="2600" b="1">
                          <a:effectLst/>
                        </a:rPr>
                        <a:t> pers. sing.</a:t>
                      </a:r>
                      <a:endParaRPr lang="pt-BR" sz="2600">
                        <a:effectLst/>
                      </a:endParaRPr>
                    </a:p>
                  </a:txBody>
                  <a:tcPr marL="56014" marR="56014" marT="56014" marB="5601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600">
                          <a:effectLst/>
                        </a:rPr>
                        <a:t>-e</a:t>
                      </a:r>
                    </a:p>
                  </a:txBody>
                  <a:tcPr marL="56014" marR="56014" marT="56014" marB="5601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600">
                          <a:effectLst/>
                        </a:rPr>
                        <a:t>mang</a:t>
                      </a:r>
                      <a:r>
                        <a:rPr lang="pt-BR" sz="2600" b="1">
                          <a:effectLst/>
                        </a:rPr>
                        <a:t>e</a:t>
                      </a:r>
                      <a:endParaRPr lang="pt-BR" sz="2600">
                        <a:effectLst/>
                      </a:endParaRPr>
                    </a:p>
                  </a:txBody>
                  <a:tcPr marL="56014" marR="56014" marT="56014" marB="5601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600">
                          <a:effectLst/>
                        </a:rPr>
                        <a:t>-is</a:t>
                      </a:r>
                    </a:p>
                  </a:txBody>
                  <a:tcPr marL="56014" marR="56014" marT="56014" marB="5601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600">
                          <a:effectLst/>
                        </a:rPr>
                        <a:t>fin</a:t>
                      </a:r>
                      <a:r>
                        <a:rPr lang="pt-BR" sz="2600" b="1">
                          <a:effectLst/>
                        </a:rPr>
                        <a:t>is</a:t>
                      </a:r>
                      <a:endParaRPr lang="pt-BR" sz="2600">
                        <a:effectLst/>
                      </a:endParaRPr>
                    </a:p>
                  </a:txBody>
                  <a:tcPr marL="56014" marR="56014" marT="56014" marB="5601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600">
                          <a:effectLst/>
                        </a:rPr>
                        <a:t>-s</a:t>
                      </a:r>
                    </a:p>
                  </a:txBody>
                  <a:tcPr marL="56014" marR="56014" marT="56014" marB="5601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600">
                          <a:effectLst/>
                        </a:rPr>
                        <a:t>voi</a:t>
                      </a:r>
                      <a:r>
                        <a:rPr lang="pt-BR" sz="2600" b="1">
                          <a:effectLst/>
                        </a:rPr>
                        <a:t>s</a:t>
                      </a:r>
                      <a:endParaRPr lang="pt-BR" sz="2600">
                        <a:effectLst/>
                      </a:endParaRPr>
                    </a:p>
                  </a:txBody>
                  <a:tcPr marL="56014" marR="56014" marT="56014" marB="5601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3687437"/>
                  </a:ext>
                </a:extLst>
              </a:tr>
              <a:tr h="972407">
                <a:tc>
                  <a:txBody>
                    <a:bodyPr/>
                    <a:lstStyle/>
                    <a:p>
                      <a:r>
                        <a:rPr lang="pt-BR" sz="2600" b="1">
                          <a:effectLst/>
                        </a:rPr>
                        <a:t>1</a:t>
                      </a:r>
                      <a:r>
                        <a:rPr lang="pt-BR" sz="2600" b="1" baseline="30000">
                          <a:effectLst/>
                        </a:rPr>
                        <a:t>ère</a:t>
                      </a:r>
                      <a:r>
                        <a:rPr lang="pt-BR" sz="2600" b="1">
                          <a:effectLst/>
                        </a:rPr>
                        <a:t> pers. plur.</a:t>
                      </a:r>
                      <a:endParaRPr lang="pt-BR" sz="2600">
                        <a:effectLst/>
                      </a:endParaRPr>
                    </a:p>
                  </a:txBody>
                  <a:tcPr marL="56014" marR="56014" marT="56014" marB="5601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600">
                          <a:effectLst/>
                        </a:rPr>
                        <a:t>-ons</a:t>
                      </a:r>
                    </a:p>
                  </a:txBody>
                  <a:tcPr marL="56014" marR="56014" marT="56014" marB="5601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600">
                          <a:effectLst/>
                        </a:rPr>
                        <a:t>trouv</a:t>
                      </a:r>
                      <a:r>
                        <a:rPr lang="pt-BR" sz="2600" b="1">
                          <a:effectLst/>
                        </a:rPr>
                        <a:t>ons</a:t>
                      </a:r>
                      <a:endParaRPr lang="pt-BR" sz="2600">
                        <a:effectLst/>
                      </a:endParaRPr>
                    </a:p>
                  </a:txBody>
                  <a:tcPr marL="56014" marR="56014" marT="56014" marB="5601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600">
                          <a:effectLst/>
                        </a:rPr>
                        <a:t>-issons</a:t>
                      </a:r>
                    </a:p>
                  </a:txBody>
                  <a:tcPr marL="56014" marR="56014" marT="56014" marB="5601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600">
                          <a:effectLst/>
                        </a:rPr>
                        <a:t>fin</a:t>
                      </a:r>
                      <a:r>
                        <a:rPr lang="pt-BR" sz="2600" b="1">
                          <a:effectLst/>
                        </a:rPr>
                        <a:t>issons</a:t>
                      </a:r>
                      <a:endParaRPr lang="pt-BR" sz="2600">
                        <a:effectLst/>
                      </a:endParaRPr>
                    </a:p>
                  </a:txBody>
                  <a:tcPr marL="56014" marR="56014" marT="56014" marB="5601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600">
                          <a:effectLst/>
                        </a:rPr>
                        <a:t>-ons</a:t>
                      </a:r>
                    </a:p>
                  </a:txBody>
                  <a:tcPr marL="56014" marR="56014" marT="56014" marB="5601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600">
                          <a:effectLst/>
                        </a:rPr>
                        <a:t>voy</a:t>
                      </a:r>
                      <a:r>
                        <a:rPr lang="pt-BR" sz="2600" b="1">
                          <a:effectLst/>
                        </a:rPr>
                        <a:t>ons</a:t>
                      </a:r>
                      <a:endParaRPr lang="pt-BR" sz="2600">
                        <a:effectLst/>
                      </a:endParaRPr>
                    </a:p>
                  </a:txBody>
                  <a:tcPr marL="56014" marR="56014" marT="56014" marB="5601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3264586"/>
                  </a:ext>
                </a:extLst>
              </a:tr>
              <a:tr h="972407">
                <a:tc>
                  <a:txBody>
                    <a:bodyPr/>
                    <a:lstStyle/>
                    <a:p>
                      <a:r>
                        <a:rPr lang="pt-BR" sz="2600" b="1">
                          <a:effectLst/>
                        </a:rPr>
                        <a:t>2</a:t>
                      </a:r>
                      <a:r>
                        <a:rPr lang="pt-BR" sz="2600" b="1" baseline="30000">
                          <a:effectLst/>
                        </a:rPr>
                        <a:t>e</a:t>
                      </a:r>
                      <a:r>
                        <a:rPr lang="pt-BR" sz="2600" b="1">
                          <a:effectLst/>
                        </a:rPr>
                        <a:t> pers. plur.</a:t>
                      </a:r>
                      <a:endParaRPr lang="pt-BR" sz="2600">
                        <a:effectLst/>
                      </a:endParaRPr>
                    </a:p>
                  </a:txBody>
                  <a:tcPr marL="56014" marR="56014" marT="56014" marB="5601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600">
                          <a:effectLst/>
                        </a:rPr>
                        <a:t>-ez</a:t>
                      </a:r>
                    </a:p>
                  </a:txBody>
                  <a:tcPr marL="56014" marR="56014" marT="56014" marB="5601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600">
                          <a:effectLst/>
                        </a:rPr>
                        <a:t>aim</a:t>
                      </a:r>
                      <a:r>
                        <a:rPr lang="pt-BR" sz="2600" b="1">
                          <a:effectLst/>
                        </a:rPr>
                        <a:t>ez</a:t>
                      </a:r>
                      <a:endParaRPr lang="pt-BR" sz="2600">
                        <a:effectLst/>
                      </a:endParaRPr>
                    </a:p>
                  </a:txBody>
                  <a:tcPr marL="56014" marR="56014" marT="56014" marB="5601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600">
                          <a:effectLst/>
                        </a:rPr>
                        <a:t>-issez</a:t>
                      </a:r>
                    </a:p>
                  </a:txBody>
                  <a:tcPr marL="56014" marR="56014" marT="56014" marB="5601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600">
                          <a:effectLst/>
                        </a:rPr>
                        <a:t>fin</a:t>
                      </a:r>
                      <a:r>
                        <a:rPr lang="pt-BR" sz="2600" b="1">
                          <a:effectLst/>
                        </a:rPr>
                        <a:t>issez</a:t>
                      </a:r>
                      <a:endParaRPr lang="pt-BR" sz="2600">
                        <a:effectLst/>
                      </a:endParaRPr>
                    </a:p>
                  </a:txBody>
                  <a:tcPr marL="56014" marR="56014" marT="56014" marB="5601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600">
                          <a:effectLst/>
                        </a:rPr>
                        <a:t>-ez(*)</a:t>
                      </a:r>
                    </a:p>
                  </a:txBody>
                  <a:tcPr marL="56014" marR="56014" marT="56014" marB="5601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600">
                          <a:effectLst/>
                        </a:rPr>
                        <a:t>voy</a:t>
                      </a:r>
                      <a:r>
                        <a:rPr lang="pt-BR" sz="2600" b="1">
                          <a:effectLst/>
                        </a:rPr>
                        <a:t>ez</a:t>
                      </a:r>
                      <a:endParaRPr lang="pt-BR" sz="2600">
                        <a:effectLst/>
                      </a:endParaRPr>
                    </a:p>
                  </a:txBody>
                  <a:tcPr marL="56014" marR="56014" marT="56014" marB="5601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87122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91409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FE0751-A19C-4DF3-A2BB-025FD1BF1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/>
              <a:t>Intermédiaire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2F37944-3C8A-4A2C-9584-96F6A45D1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  <a:p>
            <a:r>
              <a:rPr lang="fr-FR" dirty="0"/>
              <a:t>Les auxiliaires </a:t>
            </a:r>
            <a:r>
              <a:rPr lang="fr-FR" b="1" dirty="0"/>
              <a:t>être</a:t>
            </a:r>
            <a:r>
              <a:rPr lang="fr-FR" dirty="0"/>
              <a:t> et </a:t>
            </a:r>
            <a:r>
              <a:rPr lang="fr-FR" b="1" dirty="0"/>
              <a:t>avoir</a:t>
            </a:r>
            <a:r>
              <a:rPr lang="fr-FR" dirty="0"/>
              <a:t> et les verbes </a:t>
            </a:r>
            <a:r>
              <a:rPr lang="fr-FR" b="1" dirty="0"/>
              <a:t>savoir</a:t>
            </a:r>
            <a:r>
              <a:rPr lang="fr-FR" dirty="0"/>
              <a:t> et </a:t>
            </a:r>
            <a:r>
              <a:rPr lang="fr-FR" b="1" dirty="0"/>
              <a:t>vouloir</a:t>
            </a:r>
            <a:r>
              <a:rPr lang="fr-FR" dirty="0"/>
              <a:t> forment leur impératif sur la </a:t>
            </a:r>
            <a:r>
              <a:rPr lang="fr-FR" b="1" dirty="0"/>
              <a:t>racine</a:t>
            </a:r>
            <a:r>
              <a:rPr lang="fr-FR" dirty="0"/>
              <a:t> du </a:t>
            </a:r>
            <a:r>
              <a:rPr lang="fr-FR" b="1" dirty="0"/>
              <a:t>subjonctif</a:t>
            </a:r>
            <a:r>
              <a:rPr lang="fr-FR" dirty="0"/>
              <a:t>, et non du </a:t>
            </a:r>
            <a:r>
              <a:rPr lang="fr-FR" b="1" dirty="0"/>
              <a:t>présent de l'indicatif</a:t>
            </a:r>
            <a:r>
              <a:rPr lang="fr-FR" dirty="0"/>
              <a:t>.</a:t>
            </a:r>
            <a:br>
              <a:rPr lang="fr-FR" dirty="0"/>
            </a:br>
            <a:r>
              <a:rPr lang="fr-FR" u="sng" dirty="0"/>
              <a:t>Exemples</a:t>
            </a:r>
            <a:r>
              <a:rPr lang="fr-FR" dirty="0"/>
              <a:t> : </a:t>
            </a:r>
            <a:r>
              <a:rPr lang="fr-FR" i="1" dirty="0"/>
              <a:t>Tu es sage ; nous sommes sages ; vous êtes sages -&gt; Sois sage ! Soyons sages ! Soyez sages !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BA524D6-7574-4BDC-9776-511B7ECF3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278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FE0751-A19C-4DF3-A2BB-025FD1BF1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/>
              <a:t>Intermédiaire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2F37944-3C8A-4A2C-9584-96F6A45D1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Conjugue les verbes à la 2</a:t>
            </a:r>
            <a:r>
              <a:rPr lang="fr-FR" baseline="30000" dirty="0"/>
              <a:t>e</a:t>
            </a:r>
            <a:r>
              <a:rPr lang="fr-FR" dirty="0"/>
              <a:t> personne du singulier de l’impératif </a:t>
            </a:r>
            <a:r>
              <a:rPr lang="fr-FR" i="1" dirty="0"/>
              <a:t>(tu)</a:t>
            </a:r>
            <a:r>
              <a:rPr lang="fr-FR" dirty="0"/>
              <a:t>.</a:t>
            </a:r>
          </a:p>
          <a:p>
            <a:r>
              <a:rPr lang="fr-FR" i="1" dirty="0"/>
              <a:t>(parler/avec elle)</a:t>
            </a:r>
            <a:r>
              <a:rPr lang="fr-FR" dirty="0"/>
              <a:t>  !</a:t>
            </a:r>
          </a:p>
          <a:p>
            <a:r>
              <a:rPr lang="fr-FR" i="1" dirty="0"/>
              <a:t>(finir/ton exercice)</a:t>
            </a:r>
            <a:r>
              <a:rPr lang="fr-FR" dirty="0"/>
              <a:t>  !</a:t>
            </a:r>
          </a:p>
          <a:p>
            <a:r>
              <a:rPr lang="fr-FR" i="1" dirty="0"/>
              <a:t>(attendre/là)</a:t>
            </a:r>
            <a:r>
              <a:rPr lang="fr-FR" dirty="0"/>
              <a:t>  !</a:t>
            </a:r>
          </a:p>
          <a:p>
            <a:r>
              <a:rPr lang="fr-FR" i="1" dirty="0"/>
              <a:t>(se perdre/ne pas)</a:t>
            </a:r>
            <a:r>
              <a:rPr lang="fr-FR" dirty="0"/>
              <a:t>  !</a:t>
            </a:r>
          </a:p>
          <a:p>
            <a:r>
              <a:rPr lang="fr-FR" i="1" dirty="0"/>
              <a:t>(se dépêcher)</a:t>
            </a:r>
            <a:r>
              <a:rPr lang="fr-FR" dirty="0"/>
              <a:t>  !</a:t>
            </a:r>
          </a:p>
          <a:p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78466BC-0373-4875-934D-A7EDD553B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408441"/>
      </p:ext>
    </p:extLst>
  </p:cSld>
  <p:clrMapOvr>
    <a:masterClrMapping/>
  </p:clrMapOvr>
</p:sld>
</file>

<file path=ppt/theme/theme1.xml><?xml version="1.0" encoding="utf-8"?>
<a:theme xmlns:a="http://schemas.openxmlformats.org/drawingml/2006/main" name="Profundidade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</TotalTime>
  <Words>187</Words>
  <Application>Microsoft Office PowerPoint</Application>
  <PresentationFormat>Widescreen</PresentationFormat>
  <Paragraphs>82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Corbel</vt:lpstr>
      <vt:lpstr>Profundidade</vt:lpstr>
      <vt:lpstr>Cours de Français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de Français</dc:title>
  <dc:creator>Noemia Cecilia Santos</dc:creator>
  <cp:lastModifiedBy>Noemia Cecilia Santos</cp:lastModifiedBy>
  <cp:revision>3</cp:revision>
  <dcterms:created xsi:type="dcterms:W3CDTF">2019-11-02T09:49:48Z</dcterms:created>
  <dcterms:modified xsi:type="dcterms:W3CDTF">2019-11-02T19:24:12Z</dcterms:modified>
</cp:coreProperties>
</file>