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1B0DA-F000-4865-8BFD-B85559C91649}" type="datetimeFigureOut">
              <a:rPr lang="pt-BR" smtClean="0"/>
              <a:t>25/06/2019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904E3-D628-4B06-8D2D-90C06C1DD6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67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50C-D6E2-43A8-ADFF-190866E42B64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29980-70A7-4A5E-A155-97B810CF3111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72B1-5BEE-4FB0-83D9-9214A164A693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531F-EAF1-4195-ACEE-8047C8AF88D0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6FD1-678E-41C3-AA6D-DCEF464497AF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D401-94D7-433D-9C85-7C9AF3BBA4D3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DA51-F101-481E-8602-70E32EA0CE6A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C01C-2B48-4FD5-88F7-FD84822AF128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EE72-F829-4AF1-A5A0-09181E9C9BEB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2B46-FE0D-48BA-8B81-5F688E0FDDA7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E0B2-52D4-474E-B512-81972E778128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155E-F6BC-4DB2-B30F-488C5303FCC5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060B-022F-40A0-97D3-0015660A8202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8B458-82FD-47B8-A55E-8DC396C11F49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6BE3-3774-4D99-A99B-24B36B8AB0A4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B6F2-3273-46B3-A6AE-E46782447C3F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EEED-7521-4EA6-B4E9-9CC238481DF7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18A01E-6CD2-4BC0-BD70-D0FA67B66517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Aula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amorincondicionalblog.wordpress.com/2016/09/20/o-amor-incondicional-e-tambem-uma-energi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7F626-3C86-46F1-9EEB-A41B041789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Cours</a:t>
            </a:r>
            <a:r>
              <a:rPr lang="pt-BR" dirty="0"/>
              <a:t> de </a:t>
            </a:r>
            <a:r>
              <a:rPr lang="pt-BR" dirty="0" err="1"/>
              <a:t>Français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9D6C84-F6E8-4C03-A9BF-3E1759B982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Niveau</a:t>
            </a:r>
            <a:r>
              <a:rPr lang="pt-BR" dirty="0"/>
              <a:t> </a:t>
            </a:r>
            <a:r>
              <a:rPr lang="pt-BR" dirty="0" err="1"/>
              <a:t>Débutant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9191EC9-6B55-4A1D-B855-C74058FE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2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5" name="Freeform: Shape 23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D926A6-2B42-4543-952E-1EAC75F9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4777380"/>
            <a:ext cx="6974911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PRÉSENT DE L’INDICATIF – PARTIE 2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17BC60-DF51-4BAB-B195-6EBF5EAC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697491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Cours de Français – Niveau Débutant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BC31E0-4257-4F4E-B3A3-BF4190B2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86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E0099-65B7-48D4-8073-E0D9ADE7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pt-BR"/>
              <a:t>Cours de Français – Niveau Débutant</a:t>
            </a:r>
          </a:p>
        </p:txBody>
      </p:sp>
      <p:graphicFrame>
        <p:nvGraphicFramePr>
          <p:cNvPr id="50" name="Espaço Reservado para Conteúdo 5">
            <a:extLst>
              <a:ext uri="{FF2B5EF4-FFF2-40B4-BE49-F238E27FC236}">
                <a16:creationId xmlns:a16="http://schemas.microsoft.com/office/drawing/2014/main" id="{8497E6A9-3172-4F04-BCAE-31891A60B7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107304"/>
              </p:ext>
            </p:extLst>
          </p:nvPr>
        </p:nvGraphicFramePr>
        <p:xfrm>
          <a:off x="965345" y="2140085"/>
          <a:ext cx="8765884" cy="405644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376064">
                  <a:extLst>
                    <a:ext uri="{9D8B030D-6E8A-4147-A177-3AD203B41FA5}">
                      <a16:colId xmlns:a16="http://schemas.microsoft.com/office/drawing/2014/main" val="1634679568"/>
                    </a:ext>
                  </a:extLst>
                </a:gridCol>
                <a:gridCol w="6389820">
                  <a:extLst>
                    <a:ext uri="{9D8B030D-6E8A-4147-A177-3AD203B41FA5}">
                      <a16:colId xmlns:a16="http://schemas.microsoft.com/office/drawing/2014/main" val="1658625877"/>
                    </a:ext>
                  </a:extLst>
                </a:gridCol>
              </a:tblGrid>
              <a:tr h="338037">
                <a:tc>
                  <a:txBody>
                    <a:bodyPr/>
                    <a:lstStyle/>
                    <a:p>
                      <a:r>
                        <a:rPr lang="pt-BR" sz="1500">
                          <a:effectLst/>
                        </a:rPr>
                        <a:t>-er</a:t>
                      </a:r>
                    </a:p>
                  </a:txBody>
                  <a:tcPr marL="78913" marR="78913" marT="39456" marB="39456" anchor="ctr"/>
                </a:tc>
                <a:tc>
                  <a:txBody>
                    <a:bodyPr/>
                    <a:lstStyle/>
                    <a:p>
                      <a:r>
                        <a:rPr lang="pt-BR" sz="1500" u="none" strike="noStrike" err="1">
                          <a:effectLst/>
                        </a:rPr>
                        <a:t>aimer</a:t>
                      </a:r>
                      <a:endParaRPr lang="pt-BR" sz="1500">
                        <a:effectLst/>
                      </a:endParaRPr>
                    </a:p>
                  </a:txBody>
                  <a:tcPr marL="78913" marR="78913" marT="39456" marB="39456" anchor="ctr"/>
                </a:tc>
                <a:extLst>
                  <a:ext uri="{0D108BD9-81ED-4DB2-BD59-A6C34878D82A}">
                    <a16:rowId xmlns:a16="http://schemas.microsoft.com/office/drawing/2014/main" val="3126771610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pt-BR" sz="1500">
                          <a:effectLst/>
                        </a:rPr>
                        <a:t>-cer</a:t>
                      </a:r>
                    </a:p>
                  </a:txBody>
                  <a:tcPr marL="78913" marR="78913" marT="39456" marB="39456" anchor="ctr"/>
                </a:tc>
                <a:tc>
                  <a:txBody>
                    <a:bodyPr/>
                    <a:lstStyle/>
                    <a:p>
                      <a:r>
                        <a:rPr lang="pt-BR" sz="1500" u="none" strike="noStrike" err="1">
                          <a:effectLst/>
                        </a:rPr>
                        <a:t>commencer</a:t>
                      </a:r>
                      <a:endParaRPr lang="pt-BR" sz="1500">
                        <a:effectLst/>
                      </a:endParaRPr>
                    </a:p>
                  </a:txBody>
                  <a:tcPr marL="78913" marR="78913" marT="39456" marB="39456" anchor="ctr"/>
                </a:tc>
                <a:extLst>
                  <a:ext uri="{0D108BD9-81ED-4DB2-BD59-A6C34878D82A}">
                    <a16:rowId xmlns:a16="http://schemas.microsoft.com/office/drawing/2014/main" val="2513908822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pt-BR" sz="1500">
                          <a:effectLst/>
                        </a:rPr>
                        <a:t>-e*er</a:t>
                      </a:r>
                    </a:p>
                  </a:txBody>
                  <a:tcPr marL="78913" marR="78913" marT="39456" marB="39456" anchor="ctr"/>
                </a:tc>
                <a:tc>
                  <a:txBody>
                    <a:bodyPr/>
                    <a:lstStyle/>
                    <a:p>
                      <a:r>
                        <a:rPr lang="pt-BR" sz="1500" u="none" strike="noStrike" dirty="0" err="1">
                          <a:effectLst/>
                        </a:rPr>
                        <a:t>lever</a:t>
                      </a:r>
                      <a:r>
                        <a:rPr lang="pt-BR" sz="1500" dirty="0">
                          <a:effectLst/>
                        </a:rPr>
                        <a:t>, </a:t>
                      </a:r>
                    </a:p>
                  </a:txBody>
                  <a:tcPr marL="78913" marR="78913" marT="39456" marB="39456" anchor="ctr"/>
                </a:tc>
                <a:extLst>
                  <a:ext uri="{0D108BD9-81ED-4DB2-BD59-A6C34878D82A}">
                    <a16:rowId xmlns:a16="http://schemas.microsoft.com/office/drawing/2014/main" val="2693060137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pt-BR" sz="1500">
                          <a:effectLst/>
                        </a:rPr>
                        <a:t>-é*er</a:t>
                      </a:r>
                    </a:p>
                  </a:txBody>
                  <a:tcPr marL="78913" marR="78913" marT="39456" marB="39456" anchor="ctr"/>
                </a:tc>
                <a:tc>
                  <a:txBody>
                    <a:bodyPr/>
                    <a:lstStyle/>
                    <a:p>
                      <a:r>
                        <a:rPr lang="pt-BR" sz="1500" u="none" strike="noStrike" dirty="0" err="1">
                          <a:effectLst/>
                        </a:rPr>
                        <a:t>transférer</a:t>
                      </a:r>
                      <a:r>
                        <a:rPr lang="pt-BR" sz="1500" dirty="0">
                          <a:effectLst/>
                        </a:rPr>
                        <a:t>, </a:t>
                      </a:r>
                    </a:p>
                  </a:txBody>
                  <a:tcPr marL="78913" marR="78913" marT="39456" marB="39456" anchor="ctr"/>
                </a:tc>
                <a:extLst>
                  <a:ext uri="{0D108BD9-81ED-4DB2-BD59-A6C34878D82A}">
                    <a16:rowId xmlns:a16="http://schemas.microsoft.com/office/drawing/2014/main" val="1737100634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pt-BR" sz="1500">
                          <a:effectLst/>
                        </a:rPr>
                        <a:t>-ger</a:t>
                      </a:r>
                    </a:p>
                  </a:txBody>
                  <a:tcPr marL="78913" marR="78913" marT="39456" marB="39456" anchor="ctr"/>
                </a:tc>
                <a:tc>
                  <a:txBody>
                    <a:bodyPr/>
                    <a:lstStyle/>
                    <a:p>
                      <a:r>
                        <a:rPr lang="pt-BR" sz="1500" u="none" strike="noStrike" err="1">
                          <a:effectLst/>
                        </a:rPr>
                        <a:t>manger</a:t>
                      </a:r>
                      <a:endParaRPr lang="pt-BR" sz="1500">
                        <a:effectLst/>
                      </a:endParaRPr>
                    </a:p>
                  </a:txBody>
                  <a:tcPr marL="78913" marR="78913" marT="39456" marB="39456" anchor="ctr"/>
                </a:tc>
                <a:extLst>
                  <a:ext uri="{0D108BD9-81ED-4DB2-BD59-A6C34878D82A}">
                    <a16:rowId xmlns:a16="http://schemas.microsoft.com/office/drawing/2014/main" val="1145985953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pt-BR" sz="1500">
                          <a:effectLst/>
                        </a:rPr>
                        <a:t>-éger</a:t>
                      </a:r>
                    </a:p>
                  </a:txBody>
                  <a:tcPr marL="78913" marR="78913" marT="39456" marB="39456" anchor="ctr"/>
                </a:tc>
                <a:tc>
                  <a:txBody>
                    <a:bodyPr/>
                    <a:lstStyle/>
                    <a:p>
                      <a:r>
                        <a:rPr lang="pt-BR" sz="1500" u="none" strike="noStrike" err="1">
                          <a:effectLst/>
                        </a:rPr>
                        <a:t>assiéger</a:t>
                      </a:r>
                      <a:endParaRPr lang="pt-BR" sz="1500">
                        <a:effectLst/>
                      </a:endParaRPr>
                    </a:p>
                  </a:txBody>
                  <a:tcPr marL="78913" marR="78913" marT="39456" marB="39456" anchor="ctr"/>
                </a:tc>
                <a:extLst>
                  <a:ext uri="{0D108BD9-81ED-4DB2-BD59-A6C34878D82A}">
                    <a16:rowId xmlns:a16="http://schemas.microsoft.com/office/drawing/2014/main" val="463011544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pt-BR" sz="1500">
                          <a:effectLst/>
                        </a:rPr>
                        <a:t>-eler ou -eter</a:t>
                      </a:r>
                    </a:p>
                  </a:txBody>
                  <a:tcPr marL="78913" marR="78913" marT="39456" marB="39456" anchor="ctr"/>
                </a:tc>
                <a:tc>
                  <a:txBody>
                    <a:bodyPr/>
                    <a:lstStyle/>
                    <a:p>
                      <a:r>
                        <a:rPr lang="fr-FR" sz="1500" u="none" strike="noStrike" dirty="0">
                          <a:effectLst/>
                        </a:rPr>
                        <a:t>appeler</a:t>
                      </a:r>
                      <a:r>
                        <a:rPr lang="fr-FR" sz="1500" dirty="0">
                          <a:effectLst/>
                        </a:rPr>
                        <a:t> </a:t>
                      </a:r>
                    </a:p>
                  </a:txBody>
                  <a:tcPr marL="78913" marR="78913" marT="39456" marB="39456" anchor="ctr"/>
                </a:tc>
                <a:extLst>
                  <a:ext uri="{0D108BD9-81ED-4DB2-BD59-A6C34878D82A}">
                    <a16:rowId xmlns:a16="http://schemas.microsoft.com/office/drawing/2014/main" val="3165476386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pt-BR" sz="1500">
                          <a:effectLst/>
                        </a:rPr>
                        <a:t>-eler ou -eter</a:t>
                      </a:r>
                    </a:p>
                  </a:txBody>
                  <a:tcPr marL="78913" marR="78913" marT="39456" marB="39456" anchor="ctr"/>
                </a:tc>
                <a:tc>
                  <a:txBody>
                    <a:bodyPr/>
                    <a:lstStyle/>
                    <a:p>
                      <a:r>
                        <a:rPr lang="fr-FR" sz="1500" u="none" strike="noStrike" dirty="0">
                          <a:effectLst/>
                        </a:rPr>
                        <a:t>acheter</a:t>
                      </a:r>
                      <a:r>
                        <a:rPr lang="fr-FR" sz="1500" dirty="0">
                          <a:effectLst/>
                        </a:rPr>
                        <a:t> </a:t>
                      </a:r>
                    </a:p>
                  </a:txBody>
                  <a:tcPr marL="78913" marR="78913" marT="39456" marB="39456" anchor="ctr"/>
                </a:tc>
                <a:extLst>
                  <a:ext uri="{0D108BD9-81ED-4DB2-BD59-A6C34878D82A}">
                    <a16:rowId xmlns:a16="http://schemas.microsoft.com/office/drawing/2014/main" val="2206856241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pt-BR" sz="1500">
                          <a:effectLst/>
                        </a:rPr>
                        <a:t>-éer</a:t>
                      </a:r>
                    </a:p>
                  </a:txBody>
                  <a:tcPr marL="78913" marR="78913" marT="39456" marB="39456" anchor="ctr"/>
                </a:tc>
                <a:tc>
                  <a:txBody>
                    <a:bodyPr/>
                    <a:lstStyle/>
                    <a:p>
                      <a:r>
                        <a:rPr lang="pt-BR" sz="1500" u="none" strike="noStrike" err="1">
                          <a:effectLst/>
                        </a:rPr>
                        <a:t>créer</a:t>
                      </a:r>
                      <a:endParaRPr lang="pt-BR" sz="1500">
                        <a:effectLst/>
                      </a:endParaRPr>
                    </a:p>
                  </a:txBody>
                  <a:tcPr marL="78913" marR="78913" marT="39456" marB="39456" anchor="ctr"/>
                </a:tc>
                <a:extLst>
                  <a:ext uri="{0D108BD9-81ED-4DB2-BD59-A6C34878D82A}">
                    <a16:rowId xmlns:a16="http://schemas.microsoft.com/office/drawing/2014/main" val="3787221943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pt-BR" sz="1500">
                          <a:effectLst/>
                        </a:rPr>
                        <a:t>-ier</a:t>
                      </a:r>
                    </a:p>
                  </a:txBody>
                  <a:tcPr marL="78913" marR="78913" marT="39456" marB="39456" anchor="ctr"/>
                </a:tc>
                <a:tc>
                  <a:txBody>
                    <a:bodyPr/>
                    <a:lstStyle/>
                    <a:p>
                      <a:r>
                        <a:rPr lang="pt-BR" sz="1500" u="none" strike="noStrike" err="1">
                          <a:effectLst/>
                        </a:rPr>
                        <a:t>oublier</a:t>
                      </a:r>
                      <a:endParaRPr lang="pt-BR" sz="1500">
                        <a:effectLst/>
                      </a:endParaRPr>
                    </a:p>
                  </a:txBody>
                  <a:tcPr marL="78913" marR="78913" marT="39456" marB="39456" anchor="ctr"/>
                </a:tc>
                <a:extLst>
                  <a:ext uri="{0D108BD9-81ED-4DB2-BD59-A6C34878D82A}">
                    <a16:rowId xmlns:a16="http://schemas.microsoft.com/office/drawing/2014/main" val="989846646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pt-BR" sz="1500">
                          <a:effectLst/>
                        </a:rPr>
                        <a:t>-ayer</a:t>
                      </a:r>
                    </a:p>
                  </a:txBody>
                  <a:tcPr marL="78913" marR="78913" marT="39456" marB="39456" anchor="ctr"/>
                </a:tc>
                <a:tc>
                  <a:txBody>
                    <a:bodyPr/>
                    <a:lstStyle/>
                    <a:p>
                      <a:r>
                        <a:rPr lang="pt-BR" sz="1500" u="none" strike="noStrike" err="1">
                          <a:effectLst/>
                        </a:rPr>
                        <a:t>payer</a:t>
                      </a:r>
                      <a:endParaRPr lang="pt-BR" sz="1500">
                        <a:effectLst/>
                      </a:endParaRPr>
                    </a:p>
                  </a:txBody>
                  <a:tcPr marL="78913" marR="78913" marT="39456" marB="39456" anchor="ctr"/>
                </a:tc>
                <a:extLst>
                  <a:ext uri="{0D108BD9-81ED-4DB2-BD59-A6C34878D82A}">
                    <a16:rowId xmlns:a16="http://schemas.microsoft.com/office/drawing/2014/main" val="355428983"/>
                  </a:ext>
                </a:extLst>
              </a:tr>
              <a:tr h="338037">
                <a:tc>
                  <a:txBody>
                    <a:bodyPr/>
                    <a:lstStyle/>
                    <a:p>
                      <a:r>
                        <a:rPr lang="pt-BR" sz="1500">
                          <a:effectLst/>
                        </a:rPr>
                        <a:t>-oyer ou -uyer</a:t>
                      </a:r>
                    </a:p>
                  </a:txBody>
                  <a:tcPr marL="78913" marR="78913" marT="39456" marB="39456" anchor="ctr"/>
                </a:tc>
                <a:tc>
                  <a:txBody>
                    <a:bodyPr/>
                    <a:lstStyle/>
                    <a:p>
                      <a:r>
                        <a:rPr lang="pt-BR" sz="1500" u="none" strike="noStrike" dirty="0" err="1">
                          <a:effectLst/>
                        </a:rPr>
                        <a:t>noyer</a:t>
                      </a:r>
                      <a:r>
                        <a:rPr lang="pt-BR" sz="1500" dirty="0">
                          <a:effectLst/>
                        </a:rPr>
                        <a:t>, </a:t>
                      </a:r>
                      <a:r>
                        <a:rPr lang="pt-BR" sz="1500" u="none" strike="noStrike" dirty="0" err="1">
                          <a:effectLst/>
                        </a:rPr>
                        <a:t>ennuyer</a:t>
                      </a:r>
                      <a:endParaRPr lang="pt-BR" sz="1500" dirty="0">
                        <a:effectLst/>
                      </a:endParaRPr>
                    </a:p>
                  </a:txBody>
                  <a:tcPr marL="78913" marR="78913" marT="39456" marB="39456" anchor="ctr"/>
                </a:tc>
                <a:extLst>
                  <a:ext uri="{0D108BD9-81ED-4DB2-BD59-A6C34878D82A}">
                    <a16:rowId xmlns:a16="http://schemas.microsoft.com/office/drawing/2014/main" val="715346869"/>
                  </a:ext>
                </a:extLst>
              </a:tr>
            </a:tbl>
          </a:graphicData>
        </a:graphic>
      </p:graphicFrame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B6B893-11DA-4C55-94EA-AE5F6854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6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E0099-65B7-48D4-8073-E0D9ADE7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pt-BR"/>
              <a:t>Cours de Français – Niveau Débutant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6D0B05-0A50-4643-8476-649A13FD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>
                <a:solidFill>
                  <a:schemeClr val="accent1"/>
                </a:solidFill>
              </a:rPr>
              <a:t>Au singulier :</a:t>
            </a:r>
          </a:p>
          <a:p>
            <a:r>
              <a:rPr lang="fr-FR" b="1"/>
              <a:t>je           &gt;&gt;&gt;&gt;      </a:t>
            </a:r>
            <a:r>
              <a:rPr lang="fr-FR" b="1">
                <a:solidFill>
                  <a:schemeClr val="accent1"/>
                </a:solidFill>
              </a:rPr>
              <a:t>e</a:t>
            </a:r>
            <a:r>
              <a:rPr lang="fr-FR" b="1"/>
              <a:t>   &gt;&gt;&gt;&gt; je parl</a:t>
            </a:r>
            <a:r>
              <a:rPr lang="fr-FR" b="1">
                <a:solidFill>
                  <a:schemeClr val="accent1"/>
                </a:solidFill>
              </a:rPr>
              <a:t>e</a:t>
            </a:r>
          </a:p>
          <a:p>
            <a:r>
              <a:rPr lang="fr-FR" b="1"/>
              <a:t>tu           &gt;&gt;&gt;&gt;      </a:t>
            </a:r>
            <a:r>
              <a:rPr lang="fr-FR" b="1">
                <a:solidFill>
                  <a:schemeClr val="accent1"/>
                </a:solidFill>
              </a:rPr>
              <a:t>es</a:t>
            </a:r>
            <a:r>
              <a:rPr lang="fr-FR" b="1"/>
              <a:t> &gt;&gt;&gt;&gt;  tu parl</a:t>
            </a:r>
            <a:r>
              <a:rPr lang="fr-FR" b="1">
                <a:solidFill>
                  <a:schemeClr val="accent1"/>
                </a:solidFill>
              </a:rPr>
              <a:t>es</a:t>
            </a:r>
          </a:p>
          <a:p>
            <a:r>
              <a:rPr lang="fr-FR" b="1"/>
              <a:t>il / elle    &gt;&gt;&gt;&gt;      </a:t>
            </a:r>
            <a:r>
              <a:rPr lang="fr-FR" b="1">
                <a:solidFill>
                  <a:schemeClr val="accent1"/>
                </a:solidFill>
              </a:rPr>
              <a:t>e</a:t>
            </a:r>
            <a:r>
              <a:rPr lang="fr-FR" b="1"/>
              <a:t>  &gt;&gt;&gt;&gt; il / elle parl</a:t>
            </a:r>
            <a:r>
              <a:rPr lang="fr-FR" b="1">
                <a:solidFill>
                  <a:schemeClr val="accent1"/>
                </a:solidFill>
              </a:rPr>
              <a:t>e</a:t>
            </a:r>
          </a:p>
          <a:p>
            <a:r>
              <a:rPr lang="fr-FR" b="1">
                <a:solidFill>
                  <a:schemeClr val="accent1"/>
                </a:solidFill>
              </a:rPr>
              <a:t>Au pluriel</a:t>
            </a:r>
          </a:p>
          <a:p>
            <a:r>
              <a:rPr lang="fr-FR" b="1"/>
              <a:t>nous         &gt;&gt;&gt;&gt;       </a:t>
            </a:r>
            <a:r>
              <a:rPr lang="fr-FR" b="1">
                <a:solidFill>
                  <a:schemeClr val="accent1"/>
                </a:solidFill>
              </a:rPr>
              <a:t>ons</a:t>
            </a:r>
            <a:r>
              <a:rPr lang="fr-FR" b="1"/>
              <a:t> &gt;&gt;&gt;&gt; nous parl</a:t>
            </a:r>
            <a:r>
              <a:rPr lang="fr-FR" b="1">
                <a:solidFill>
                  <a:schemeClr val="accent1"/>
                </a:solidFill>
              </a:rPr>
              <a:t>ons</a:t>
            </a:r>
          </a:p>
          <a:p>
            <a:r>
              <a:rPr lang="fr-FR" b="1"/>
              <a:t>vous         &gt;&gt;&gt;&gt;       </a:t>
            </a:r>
            <a:r>
              <a:rPr lang="fr-FR" b="1">
                <a:solidFill>
                  <a:schemeClr val="accent1"/>
                </a:solidFill>
              </a:rPr>
              <a:t>ez</a:t>
            </a:r>
            <a:r>
              <a:rPr lang="fr-FR" b="1"/>
              <a:t>   &gt;&gt;&gt;&gt; vous parl</a:t>
            </a:r>
            <a:r>
              <a:rPr lang="fr-FR" b="1">
                <a:solidFill>
                  <a:schemeClr val="accent1"/>
                </a:solidFill>
              </a:rPr>
              <a:t>ez</a:t>
            </a:r>
          </a:p>
          <a:p>
            <a:r>
              <a:rPr lang="fr-FR" b="1"/>
              <a:t>ils / elles   &gt;&gt;&gt;&gt;       </a:t>
            </a:r>
            <a:r>
              <a:rPr lang="fr-FR" b="1">
                <a:solidFill>
                  <a:schemeClr val="accent1"/>
                </a:solidFill>
              </a:rPr>
              <a:t>ent</a:t>
            </a:r>
            <a:r>
              <a:rPr lang="fr-FR" b="1"/>
              <a:t> &gt;&gt;&gt;&gt; ils / elles parl</a:t>
            </a:r>
            <a:r>
              <a:rPr lang="fr-FR" b="1">
                <a:solidFill>
                  <a:schemeClr val="accent1"/>
                </a:solidFill>
              </a:rPr>
              <a:t>ent</a:t>
            </a:r>
          </a:p>
          <a:p>
            <a:br>
              <a:rPr lang="fr-FR"/>
            </a:br>
            <a:endParaRPr lang="pt-BR" dirty="0"/>
          </a:p>
        </p:txBody>
      </p:sp>
      <p:sp>
        <p:nvSpPr>
          <p:cNvPr id="24" name="Espaço Reservado para Rodapé 23">
            <a:extLst>
              <a:ext uri="{FF2B5EF4-FFF2-40B4-BE49-F238E27FC236}">
                <a16:creationId xmlns:a16="http://schemas.microsoft.com/office/drawing/2014/main" id="{5E99BA13-1370-4A85-9904-7CEEEB67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5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5E0099-65B7-48D4-8073-E0D9ADE7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Cours de Français – Niveau Débutant</a:t>
            </a:r>
          </a:p>
        </p:txBody>
      </p:sp>
      <p:sp>
        <p:nvSpPr>
          <p:cNvPr id="47" name="Espaço Reservado para Conteúdo 3">
            <a:extLst>
              <a:ext uri="{FF2B5EF4-FFF2-40B4-BE49-F238E27FC236}">
                <a16:creationId xmlns:a16="http://schemas.microsoft.com/office/drawing/2014/main" id="{666D0B05-0A50-4643-8476-649A13FD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fr-FR" dirty="0"/>
          </a:p>
          <a:p>
            <a:pPr algn="ctr"/>
            <a:r>
              <a:rPr lang="fr-FR" dirty="0"/>
              <a:t>Je parle français.</a:t>
            </a:r>
          </a:p>
          <a:p>
            <a:pPr algn="ctr"/>
            <a:r>
              <a:rPr lang="fr-FR" dirty="0"/>
              <a:t>Je ne parle pas allemand.</a:t>
            </a:r>
          </a:p>
          <a:p>
            <a:pPr algn="ctr"/>
            <a:r>
              <a:rPr lang="fr-FR" dirty="0"/>
              <a:t>Parlez vous anglais, madame?</a:t>
            </a:r>
          </a:p>
          <a:p>
            <a:pPr algn="ctr"/>
            <a:r>
              <a:rPr lang="fr-FR" dirty="0"/>
              <a:t>Est-ce que il parle portugais?</a:t>
            </a:r>
            <a:br>
              <a:rPr lang="fr-FR" dirty="0"/>
            </a:b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FF7C9CA-1214-4BFC-862E-7DC8C48E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79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4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3" name="Picture 4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4" name="Oval 4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5" name="Picture 4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6" name="Picture 5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7" name="Rectangle 5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54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5E0099-65B7-48D4-8073-E0D9ADE7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Cours de Français – Niveau Débutant</a:t>
            </a:r>
          </a:p>
        </p:txBody>
      </p:sp>
      <p:sp>
        <p:nvSpPr>
          <p:cNvPr id="69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0" name="Freeform: Shape 58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Espaço Reservado para Conteúdo 2">
            <a:extLst>
              <a:ext uri="{FF2B5EF4-FFF2-40B4-BE49-F238E27FC236}">
                <a16:creationId xmlns:a16="http://schemas.microsoft.com/office/drawing/2014/main" id="{422E3A53-FC17-40DA-B523-5A29A7CA5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669170" y="647698"/>
            <a:ext cx="4220030" cy="5562139"/>
          </a:xfrm>
          <a:prstGeom prst="rect">
            <a:avLst/>
          </a:prstGeom>
          <a:effectLst/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1F1A961-D8B8-45B7-B271-0C32E29C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76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5E0099-65B7-48D4-8073-E0D9ADE7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Cours de Français – Niveau Débutant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7346C-52D6-4D3A-8670-0E53649FE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91925" y="4588329"/>
            <a:ext cx="3352375" cy="16215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b="1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aimer</a:t>
            </a:r>
          </a:p>
        </p:txBody>
      </p:sp>
      <p:sp>
        <p:nvSpPr>
          <p:cNvPr id="79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8" name="Freeform: Shape 80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2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Espaço Reservado para Conteúdo 18">
            <a:extLst>
              <a:ext uri="{FF2B5EF4-FFF2-40B4-BE49-F238E27FC236}">
                <a16:creationId xmlns:a16="http://schemas.microsoft.com/office/drawing/2014/main" id="{88B03F96-CD3E-47E1-A756-BBBB0AEEA2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7868" r="29045" b="1"/>
          <a:stretch/>
        </p:blipFill>
        <p:spPr>
          <a:xfrm>
            <a:off x="714537" y="647698"/>
            <a:ext cx="4121533" cy="3740159"/>
          </a:xfrm>
          <a:prstGeom prst="rect">
            <a:avLst/>
          </a:prstGeom>
          <a:solidFill>
            <a:srgbClr val="FFFFFF">
              <a:shade val="85000"/>
            </a:srgbClr>
          </a:solidFill>
          <a:effectLst/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3B16241A-1261-47BB-BA4B-D2A77064AEED}"/>
              </a:ext>
            </a:extLst>
          </p:cNvPr>
          <p:cNvSpPr txBox="1"/>
          <p:nvPr/>
        </p:nvSpPr>
        <p:spPr>
          <a:xfrm>
            <a:off x="3855514" y="6009782"/>
            <a:ext cx="298831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7" tooltip="https://amorincondicionalblog.wordpress.com/2016/09/20/o-amor-incondicional-e-tambem-uma-energi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8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pt-BR" sz="700">
              <a:solidFill>
                <a:srgbClr val="FFFFFF"/>
              </a:solidFill>
            </a:endParaRPr>
          </a:p>
        </p:txBody>
      </p:sp>
      <p:sp>
        <p:nvSpPr>
          <p:cNvPr id="23" name="Espaço Reservado para Rodapé 22">
            <a:extLst>
              <a:ext uri="{FF2B5EF4-FFF2-40B4-BE49-F238E27FC236}">
                <a16:creationId xmlns:a16="http://schemas.microsoft.com/office/drawing/2014/main" id="{066FDC39-02CF-4870-931C-7CA97456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9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5E0099-65B7-48D4-8073-E0D9ADE7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Cours de Français – Niveau Débutant</a:t>
            </a:r>
          </a:p>
        </p:txBody>
      </p:sp>
      <p:sp>
        <p:nvSpPr>
          <p:cNvPr id="47" name="Espaço Reservado para Conteúdo 3">
            <a:extLst>
              <a:ext uri="{FF2B5EF4-FFF2-40B4-BE49-F238E27FC236}">
                <a16:creationId xmlns:a16="http://schemas.microsoft.com/office/drawing/2014/main" id="{666D0B05-0A50-4643-8476-649A13FD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J’AIM</a:t>
            </a:r>
          </a:p>
          <a:p>
            <a:pPr marL="0" indent="0">
              <a:buNone/>
            </a:pPr>
            <a:r>
              <a:rPr lang="fr-FR" b="1" dirty="0"/>
              <a:t>TU AIM</a:t>
            </a:r>
          </a:p>
          <a:p>
            <a:pPr marL="0" indent="0">
              <a:buNone/>
            </a:pPr>
            <a:r>
              <a:rPr lang="fr-FR" b="1" dirty="0"/>
              <a:t>IL / ELLE / ON AIM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NOUS AIM</a:t>
            </a:r>
          </a:p>
          <a:p>
            <a:pPr marL="0" indent="0">
              <a:buNone/>
            </a:pPr>
            <a:r>
              <a:rPr lang="fr-FR" b="1" dirty="0"/>
              <a:t>VOUS AIM</a:t>
            </a:r>
          </a:p>
          <a:p>
            <a:pPr marL="0" indent="0">
              <a:buNone/>
            </a:pPr>
            <a:r>
              <a:rPr lang="fr-FR" b="1" dirty="0"/>
              <a:t>ILS / ELLES AIM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365024-2529-421F-ADBB-E45537932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58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5E0099-65B7-48D4-8073-E0D9ADE7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Cours de Français – Niveau Débutant</a:t>
            </a:r>
          </a:p>
        </p:txBody>
      </p:sp>
      <p:sp>
        <p:nvSpPr>
          <p:cNvPr id="47" name="Espaço Reservado para Conteúdo 3">
            <a:extLst>
              <a:ext uri="{FF2B5EF4-FFF2-40B4-BE49-F238E27FC236}">
                <a16:creationId xmlns:a16="http://schemas.microsoft.com/office/drawing/2014/main" id="{666D0B05-0A50-4643-8476-649A13FD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J’AIM</a:t>
            </a:r>
            <a:r>
              <a:rPr lang="fr-FR" b="1" dirty="0">
                <a:solidFill>
                  <a:schemeClr val="accent1"/>
                </a:solidFill>
              </a:rPr>
              <a:t>E</a:t>
            </a:r>
            <a:endParaRPr lang="fr-FR" b="1" dirty="0"/>
          </a:p>
          <a:p>
            <a:pPr marL="0" indent="0">
              <a:buNone/>
            </a:pPr>
            <a:r>
              <a:rPr lang="fr-FR" b="1" dirty="0"/>
              <a:t>TU AIM</a:t>
            </a:r>
            <a:r>
              <a:rPr lang="fr-FR" b="1" dirty="0">
                <a:solidFill>
                  <a:schemeClr val="accent1"/>
                </a:solidFill>
              </a:rPr>
              <a:t>ES</a:t>
            </a:r>
            <a:endParaRPr lang="fr-FR" b="1" dirty="0"/>
          </a:p>
          <a:p>
            <a:pPr marL="0" indent="0">
              <a:buNone/>
            </a:pPr>
            <a:r>
              <a:rPr lang="fr-FR" b="1" dirty="0"/>
              <a:t>IL / ELLE / ON AIM</a:t>
            </a:r>
            <a:r>
              <a:rPr lang="fr-FR" b="1" dirty="0">
                <a:solidFill>
                  <a:schemeClr val="accent1"/>
                </a:solidFill>
              </a:rPr>
              <a:t>E</a:t>
            </a: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NOUS AIM</a:t>
            </a:r>
            <a:r>
              <a:rPr lang="fr-FR" b="1" dirty="0">
                <a:solidFill>
                  <a:schemeClr val="accent1"/>
                </a:solidFill>
              </a:rPr>
              <a:t>ONS</a:t>
            </a:r>
            <a:endParaRPr lang="fr-FR" b="1" dirty="0"/>
          </a:p>
          <a:p>
            <a:pPr marL="0" indent="0">
              <a:buNone/>
            </a:pPr>
            <a:r>
              <a:rPr lang="fr-FR" b="1" dirty="0"/>
              <a:t>VOUS AIM</a:t>
            </a:r>
            <a:r>
              <a:rPr lang="fr-FR" b="1" dirty="0">
                <a:solidFill>
                  <a:schemeClr val="accent1"/>
                </a:solidFill>
              </a:rPr>
              <a:t>EZ</a:t>
            </a:r>
            <a:endParaRPr lang="fr-FR" b="1" dirty="0"/>
          </a:p>
          <a:p>
            <a:pPr marL="0" indent="0">
              <a:buNone/>
            </a:pPr>
            <a:r>
              <a:rPr lang="fr-FR" b="1" dirty="0"/>
              <a:t>ILS / ELLES AIM</a:t>
            </a:r>
            <a:r>
              <a:rPr lang="fr-FR" b="1" dirty="0">
                <a:solidFill>
                  <a:schemeClr val="accent1"/>
                </a:solidFill>
              </a:rPr>
              <a:t>ENT</a:t>
            </a:r>
            <a:endParaRPr lang="fr-FR" b="1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365024-2529-421F-ADBB-E45537932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Aula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9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191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Íon</vt:lpstr>
      <vt:lpstr>Cours de Français</vt:lpstr>
      <vt:lpstr>Cours de Français – Niveau Débutant</vt:lpstr>
      <vt:lpstr>Cours de Français – Niveau Débutant</vt:lpstr>
      <vt:lpstr>Cours de Français – Niveau Débutant</vt:lpstr>
      <vt:lpstr>Cours de Français – Niveau Débutant</vt:lpstr>
      <vt:lpstr>Cours de Français – Niveau Débutant</vt:lpstr>
      <vt:lpstr>Cours de Français – Niveau Débutant</vt:lpstr>
      <vt:lpstr>Cours de Français – Niveau Débutant</vt:lpstr>
      <vt:lpstr>Cours de Français – Niveau Débutant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Français</dc:title>
  <dc:creator>Noemia Cecilia Santos</dc:creator>
  <cp:lastModifiedBy>Noemia Cecilia Santos</cp:lastModifiedBy>
  <cp:revision>3</cp:revision>
  <dcterms:created xsi:type="dcterms:W3CDTF">2019-06-25T23:56:27Z</dcterms:created>
  <dcterms:modified xsi:type="dcterms:W3CDTF">2019-06-26T00:24:20Z</dcterms:modified>
</cp:coreProperties>
</file>